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1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7" r:id="rId50"/>
    <p:sldId id="308" r:id="rId51"/>
    <p:sldId id="309" r:id="rId52"/>
    <p:sldId id="310" r:id="rId53"/>
    <p:sldId id="303" r:id="rId54"/>
    <p:sldId id="304" r:id="rId55"/>
    <p:sldId id="305" r:id="rId56"/>
    <p:sldId id="306" r:id="rId57"/>
    <p:sldId id="319" r:id="rId58"/>
    <p:sldId id="320" r:id="rId59"/>
    <p:sldId id="321" r:id="rId60"/>
    <p:sldId id="322" r:id="rId61"/>
    <p:sldId id="323" r:id="rId62"/>
    <p:sldId id="324" r:id="rId63"/>
    <p:sldId id="328" r:id="rId64"/>
    <p:sldId id="325" r:id="rId65"/>
    <p:sldId id="327" r:id="rId66"/>
    <p:sldId id="314" r:id="rId67"/>
    <p:sldId id="315" r:id="rId68"/>
    <p:sldId id="316" r:id="rId69"/>
    <p:sldId id="317" r:id="rId70"/>
    <p:sldId id="318" r:id="rId71"/>
    <p:sldId id="311" r:id="rId72"/>
    <p:sldId id="313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Tesis%20Doctoral%20DOC%20para%20Grassi\Excel%20gr&#225;fico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AppData\Roaming\Microsoft\Excel\Barranquitas%20Sur%20(version%201).xlsb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Tesis%20Doctoral%20DOC%20para%20Grassi\Excel%20gr&#225;ficos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Tesis%20Doctoral%20DOC%20para%20Grassi\Excel%20gr&#225;ficos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user\Desktop\Tesis%20Doctoral%20DOC%20para%20Grassi\Excel%20gr&#225;ficos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-MAG\Desktop\ADSCRIPCI&#211;N%202025\Arbolado%20vecinal%20centro%20complet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1B44A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/>
                      <a:t>23</a:t>
                    </a:r>
                    <a:r>
                      <a:rPr lang="en-US" sz="1200" baseline="0"/>
                      <a:t> %</a:t>
                    </a:r>
                    <a:endParaRPr lang="en-US" sz="12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D87-40D6-927E-A3A3285A312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/>
                      <a:t>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D87-40D6-927E-A3A3285A312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/>
                      <a:t>6.2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D87-40D6-927E-A3A3285A312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200"/>
                      <a:t>3.7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D87-40D6-927E-A3A3285A312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200"/>
                      <a:t>2.8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D87-40D6-927E-A3A3285A3124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200"/>
                      <a:t>1.3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D87-40D6-927E-A3A3285A3124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20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D87-40D6-927E-A3A3285A3124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20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D87-40D6-927E-A3A3285A3124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200"/>
                      <a:t>2.8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D87-40D6-927E-A3A3285A3124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z="1200"/>
                      <a:t>4.3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D87-40D6-927E-A3A3285A3124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z="1200"/>
                      <a:t>4.2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D87-40D6-927E-A3A3285A3124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 sz="1200"/>
                      <a:t>1.7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D87-40D6-927E-A3A3285A3124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z="1200"/>
                      <a:t>0.7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D87-40D6-927E-A3A3285A3124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r>
                      <a:rPr lang="en-US" sz="1200"/>
                      <a:t>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D87-40D6-927E-A3A3285A31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Hoja1!$C$30:$C$43</c:f>
              <c:strCache>
                <c:ptCount val="14"/>
                <c:pt idx="0">
                  <c:v>Fraxinus americana</c:v>
                </c:pt>
                <c:pt idx="1">
                  <c:v>Syagrus romanzoffiana</c:v>
                </c:pt>
                <c:pt idx="2">
                  <c:v>Liquidambar styraciflua</c:v>
                </c:pt>
                <c:pt idx="3">
                  <c:v>Lagerstroemia indica</c:v>
                </c:pt>
                <c:pt idx="4">
                  <c:v>Ligustrum lucidum</c:v>
                </c:pt>
                <c:pt idx="5">
                  <c:v>Salix humboldtiana</c:v>
                </c:pt>
                <c:pt idx="6">
                  <c:v>Melia azedarach</c:v>
                </c:pt>
                <c:pt idx="7">
                  <c:v>Bauhinia forficata</c:v>
                </c:pt>
                <c:pt idx="8">
                  <c:v>Ficus benjamina</c:v>
                </c:pt>
                <c:pt idx="9">
                  <c:v>Jacaranda mimosifolia</c:v>
                </c:pt>
                <c:pt idx="10">
                  <c:v>Handroanthus impetiginosus</c:v>
                </c:pt>
                <c:pt idx="11">
                  <c:v>Delonix regia</c:v>
                </c:pt>
                <c:pt idx="12">
                  <c:v>Quercus ruber</c:v>
                </c:pt>
                <c:pt idx="13">
                  <c:v>Citrus sp</c:v>
                </c:pt>
              </c:strCache>
            </c:strRef>
          </c:cat>
          <c:val>
            <c:numRef>
              <c:f>Hoja1!$D$30:$D$43</c:f>
              <c:numCache>
                <c:formatCode>General</c:formatCode>
                <c:ptCount val="14"/>
                <c:pt idx="0">
                  <c:v>510</c:v>
                </c:pt>
                <c:pt idx="1">
                  <c:v>558</c:v>
                </c:pt>
                <c:pt idx="2">
                  <c:v>139</c:v>
                </c:pt>
                <c:pt idx="3">
                  <c:v>82</c:v>
                </c:pt>
                <c:pt idx="4">
                  <c:v>63</c:v>
                </c:pt>
                <c:pt idx="5">
                  <c:v>29</c:v>
                </c:pt>
                <c:pt idx="6">
                  <c:v>25</c:v>
                </c:pt>
                <c:pt idx="7">
                  <c:v>25</c:v>
                </c:pt>
                <c:pt idx="8">
                  <c:v>62</c:v>
                </c:pt>
                <c:pt idx="9">
                  <c:v>97</c:v>
                </c:pt>
                <c:pt idx="10">
                  <c:v>93</c:v>
                </c:pt>
                <c:pt idx="11">
                  <c:v>36</c:v>
                </c:pt>
                <c:pt idx="12">
                  <c:v>15</c:v>
                </c:pt>
                <c:pt idx="1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D87-40D6-927E-A3A3285A3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157048192"/>
        <c:axId val="157086848"/>
      </c:barChart>
      <c:catAx>
        <c:axId val="157048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57086848"/>
        <c:crosses val="autoZero"/>
        <c:auto val="1"/>
        <c:lblAlgn val="ctr"/>
        <c:lblOffset val="100"/>
        <c:noMultiLvlLbl val="0"/>
      </c:catAx>
      <c:valAx>
        <c:axId val="157086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570481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6544130488161966E-2"/>
          <c:y val="9.086356156542906E-2"/>
          <c:w val="0.88288310172875006"/>
          <c:h val="0.887387247862005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EB31-4218-9342-1548689F03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>
                    <a:lumMod val="75000"/>
                    <a:lumOff val="25000"/>
                  </a:sys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B31-4218-9342-1548689F0321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>
                    <a:lumMod val="75000"/>
                    <a:lumOff val="25000"/>
                  </a:sys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EB31-4218-9342-1548689F0321}"/>
              </c:ext>
            </c:extLst>
          </c:dPt>
          <c:dPt>
            <c:idx val="4"/>
            <c:invertIfNegative val="0"/>
            <c:bubble3D val="0"/>
            <c:spPr>
              <a:solidFill>
                <a:srgbClr val="EBF89A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EB31-4218-9342-1548689F0321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0">
                        <a:latin typeface="Arial" pitchFamily="34" charset="0"/>
                        <a:cs typeface="Arial" pitchFamily="34" charset="0"/>
                      </a:rPr>
                      <a:t>0 %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B31-4218-9342-1548689F032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0">
                        <a:latin typeface="Arial" pitchFamily="34" charset="0"/>
                        <a:cs typeface="Arial" pitchFamily="34" charset="0"/>
                      </a:rPr>
                      <a:t>1,47%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B31-4218-9342-1548689F032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0">
                        <a:latin typeface="Arial" pitchFamily="34" charset="0"/>
                        <a:cs typeface="Arial" pitchFamily="34" charset="0"/>
                      </a:rPr>
                      <a:t>4,4%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B31-4218-9342-1548689F0321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0">
                        <a:latin typeface="Arial" pitchFamily="34" charset="0"/>
                        <a:cs typeface="Arial" pitchFamily="34" charset="0"/>
                      </a:rPr>
                      <a:t>8,8%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B31-4218-9342-1548689F0321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0">
                        <a:latin typeface="Arial" pitchFamily="34" charset="0"/>
                        <a:cs typeface="Arial" pitchFamily="34" charset="0"/>
                      </a:rPr>
                      <a:t>85,3%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B31-4218-9342-1548689F0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Hoja1!$G$385:$G$389</c:f>
              <c:strCache>
                <c:ptCount val="5"/>
                <c:pt idx="0">
                  <c:v>0%</c:v>
                </c:pt>
                <c:pt idx="1">
                  <c:v>1.47 %</c:v>
                </c:pt>
                <c:pt idx="2">
                  <c:v>4.41 %</c:v>
                </c:pt>
                <c:pt idx="3">
                  <c:v>8.82 %</c:v>
                </c:pt>
                <c:pt idx="4">
                  <c:v>85.28 %</c:v>
                </c:pt>
              </c:strCache>
            </c:strRef>
          </c:cat>
          <c:val>
            <c:numRef>
              <c:f>Hoja1!$H$385:$H$389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B31-4218-9342-1548689F0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905664"/>
        <c:axId val="171115264"/>
      </c:barChart>
      <c:catAx>
        <c:axId val="1619056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1115264"/>
        <c:crosses val="autoZero"/>
        <c:auto val="1"/>
        <c:lblAlgn val="ctr"/>
        <c:lblOffset val="100"/>
        <c:noMultiLvlLbl val="0"/>
      </c:catAx>
      <c:valAx>
        <c:axId val="171115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 w="19050"/>
        </c:spPr>
        <c:txPr>
          <a:bodyPr/>
          <a:lstStyle/>
          <a:p>
            <a:pPr>
              <a:defRPr sz="1000" b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1905664"/>
        <c:crosses val="autoZero"/>
        <c:crossBetween val="between"/>
        <c:majorUnit val="20"/>
      </c:valAx>
      <c:spPr>
        <a:ln w="19050"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8770982115607684E-2"/>
          <c:y val="3.1164967536952613E-2"/>
          <c:w val="0.90991118842702756"/>
          <c:h val="0.630643127503807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1B44A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16</a:t>
                    </a:r>
                    <a:r>
                      <a:rPr lang="en-US" baseline="0"/>
                      <a:t>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565-40FF-8A32-980219E68F6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58,7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565-40FF-8A32-980219E68F6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2.6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565-40FF-8A32-980219E68F6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565-40FF-8A32-980219E68F6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0.7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565-40FF-8A32-980219E68F67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565-40FF-8A32-980219E68F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Hoja1!$C$96:$C$101</c:f>
              <c:strCache>
                <c:ptCount val="6"/>
                <c:pt idx="0">
                  <c:v>Fraxinus americana</c:v>
                </c:pt>
                <c:pt idx="1">
                  <c:v>Salix humboldtiana</c:v>
                </c:pt>
                <c:pt idx="2">
                  <c:v>Ficus benjamina</c:v>
                </c:pt>
                <c:pt idx="3">
                  <c:v>Erythrina crista-galli</c:v>
                </c:pt>
                <c:pt idx="4">
                  <c:v>Jacaranda mimosifolia</c:v>
                </c:pt>
                <c:pt idx="5">
                  <c:v>Populus sp</c:v>
                </c:pt>
              </c:strCache>
            </c:strRef>
          </c:cat>
          <c:val>
            <c:numRef>
              <c:f>Hoja1!$D$96:$D$101</c:f>
              <c:numCache>
                <c:formatCode>General</c:formatCode>
                <c:ptCount val="6"/>
                <c:pt idx="0">
                  <c:v>49</c:v>
                </c:pt>
                <c:pt idx="1">
                  <c:v>179</c:v>
                </c:pt>
                <c:pt idx="2">
                  <c:v>8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65-40FF-8A32-980219E68F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171169280"/>
        <c:axId val="171170816"/>
      </c:barChart>
      <c:catAx>
        <c:axId val="171169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71170816"/>
        <c:crosses val="autoZero"/>
        <c:auto val="1"/>
        <c:lblAlgn val="ctr"/>
        <c:lblOffset val="100"/>
        <c:noMultiLvlLbl val="0"/>
      </c:catAx>
      <c:valAx>
        <c:axId val="171170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71169280"/>
        <c:crosses val="autoZero"/>
        <c:crossBetween val="between"/>
        <c:majorUnit val="5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7330039355098624E-2"/>
          <c:y val="3.9849230772081891E-2"/>
          <c:w val="0.88491014128908829"/>
          <c:h val="0.475753544990312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/>
                      <a:t>84</a:t>
                    </a:r>
                    <a:r>
                      <a:rPr lang="en-US" sz="1200" baseline="0"/>
                      <a:t> %</a:t>
                    </a:r>
                    <a:endParaRPr lang="en-US" sz="12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696-4B2A-8DD8-F30522E7F8D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696-4B2A-8DD8-F30522E7F8D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2.3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696-4B2A-8DD8-F30522E7F8D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696-4B2A-8DD8-F30522E7F8D0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1.7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696-4B2A-8DD8-F30522E7F8D0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1.7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696-4B2A-8DD8-F30522E7F8D0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0.6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696-4B2A-8DD8-F30522E7F8D0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0.6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696-4B2A-8DD8-F30522E7F8D0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5.2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696-4B2A-8DD8-F30522E7F8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Hoja1!$C$161:$C$169</c:f>
              <c:strCache>
                <c:ptCount val="9"/>
                <c:pt idx="0">
                  <c:v>Fraxinus americana</c:v>
                </c:pt>
                <c:pt idx="1">
                  <c:v>Chorisia especiosa</c:v>
                </c:pt>
                <c:pt idx="2">
                  <c:v>Erythrina crista-galli</c:v>
                </c:pt>
                <c:pt idx="3">
                  <c:v>Handroanthus impetiginosus</c:v>
                </c:pt>
                <c:pt idx="4">
                  <c:v>Enterolobium contortisiliquum</c:v>
                </c:pt>
                <c:pt idx="5">
                  <c:v>Populus alba</c:v>
                </c:pt>
                <c:pt idx="6">
                  <c:v>Nerium oleander</c:v>
                </c:pt>
                <c:pt idx="7">
                  <c:v>Morus sp</c:v>
                </c:pt>
                <c:pt idx="8">
                  <c:v>A determinar</c:v>
                </c:pt>
              </c:strCache>
            </c:strRef>
          </c:cat>
          <c:val>
            <c:numRef>
              <c:f>Hoja1!$D$161:$D$169</c:f>
              <c:numCache>
                <c:formatCode>General</c:formatCode>
                <c:ptCount val="9"/>
                <c:pt idx="0">
                  <c:v>146</c:v>
                </c:pt>
                <c:pt idx="1">
                  <c:v>4</c:v>
                </c:pt>
                <c:pt idx="2">
                  <c:v>4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696-4B2A-8DD8-F30522E7F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7790464"/>
        <c:axId val="187792000"/>
      </c:barChart>
      <c:catAx>
        <c:axId val="187790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87792000"/>
        <c:crosses val="autoZero"/>
        <c:auto val="1"/>
        <c:lblAlgn val="ctr"/>
        <c:lblOffset val="100"/>
        <c:noMultiLvlLbl val="0"/>
      </c:catAx>
      <c:valAx>
        <c:axId val="187792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87790464"/>
        <c:crosses val="autoZero"/>
        <c:crossBetween val="between"/>
        <c:majorUnit val="5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7096010912766414E-2"/>
          <c:y val="2.0905013863024877E-2"/>
          <c:w val="0.88300440893526189"/>
          <c:h val="0.5921088345215421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1B44A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5.992509363295880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41.4</a:t>
                    </a:r>
                    <a:r>
                      <a:rPr lang="en-US" baseline="0"/>
                      <a:t>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BEC-45E6-BE8A-ACAC364758F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BEC-45E6-BE8A-ACAC364758F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6,4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BEC-45E6-BE8A-ACAC364758F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BEC-45E6-BE8A-ACAC364758FA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5.6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BEC-45E6-BE8A-ACAC364758FA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2.4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BEC-45E6-BE8A-ACAC364758FA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7,2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BEC-45E6-BE8A-ACAC364758FA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BEC-45E6-BE8A-ACAC364758FA}"/>
                </c:ext>
              </c:extLst>
            </c:dLbl>
            <c:dLbl>
              <c:idx val="8"/>
              <c:layout>
                <c:manualLayout>
                  <c:x val="3.4904018758024615E-3"/>
                  <c:y val="8.988764044943873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BEC-45E6-BE8A-ACAC364758FA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BEC-45E6-BE8A-ACAC364758FA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2.7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BEC-45E6-BE8A-ACAC364758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Hoja1!$C$140:$C$150</c:f>
              <c:strCache>
                <c:ptCount val="11"/>
                <c:pt idx="0">
                  <c:v>Fraxinus americana</c:v>
                </c:pt>
                <c:pt idx="1">
                  <c:v>Syagrus Romanzoffiana</c:v>
                </c:pt>
                <c:pt idx="2">
                  <c:v>Ligustrum sp.</c:v>
                </c:pt>
                <c:pt idx="3">
                  <c:v>Lagerstroemia indica</c:v>
                </c:pt>
                <c:pt idx="4">
                  <c:v>Jacaranda mimosifolia</c:v>
                </c:pt>
                <c:pt idx="5">
                  <c:v>Handroanthus impetiginosus</c:v>
                </c:pt>
                <c:pt idx="6">
                  <c:v>Bauhinia forficata</c:v>
                </c:pt>
                <c:pt idx="7">
                  <c:v>Hovenia dulcis</c:v>
                </c:pt>
                <c:pt idx="8">
                  <c:v>Liquidambar sp.</c:v>
                </c:pt>
                <c:pt idx="9">
                  <c:v>Ficus benjamina</c:v>
                </c:pt>
                <c:pt idx="10">
                  <c:v>Platanus sp.</c:v>
                </c:pt>
              </c:strCache>
            </c:strRef>
          </c:cat>
          <c:val>
            <c:numRef>
              <c:f>Hoja1!$D$140:$D$150</c:f>
              <c:numCache>
                <c:formatCode>General</c:formatCode>
                <c:ptCount val="11"/>
                <c:pt idx="0">
                  <c:v>312</c:v>
                </c:pt>
                <c:pt idx="1">
                  <c:v>25</c:v>
                </c:pt>
                <c:pt idx="2">
                  <c:v>48</c:v>
                </c:pt>
                <c:pt idx="3">
                  <c:v>23</c:v>
                </c:pt>
                <c:pt idx="4">
                  <c:v>42</c:v>
                </c:pt>
                <c:pt idx="5">
                  <c:v>18</c:v>
                </c:pt>
                <c:pt idx="6">
                  <c:v>54</c:v>
                </c:pt>
                <c:pt idx="7">
                  <c:v>30</c:v>
                </c:pt>
                <c:pt idx="8">
                  <c:v>55</c:v>
                </c:pt>
                <c:pt idx="9">
                  <c:v>6</c:v>
                </c:pt>
                <c:pt idx="1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BEC-45E6-BE8A-ACAC36475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187692928"/>
        <c:axId val="187694464"/>
      </c:barChart>
      <c:catAx>
        <c:axId val="187692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87694464"/>
        <c:crosses val="autoZero"/>
        <c:auto val="1"/>
        <c:lblAlgn val="ctr"/>
        <c:lblOffset val="100"/>
        <c:noMultiLvlLbl val="0"/>
      </c:catAx>
      <c:valAx>
        <c:axId val="187694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876929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4124489834847"/>
          <c:y val="6.9747185673598555E-2"/>
          <c:w val="0.84749306855475115"/>
          <c:h val="0.4907327774793843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1.0532933286657149E-2"/>
                  <c:y val="1.150264616818937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34,70 %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4F8-40D2-BDF6-6A4643FB82B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4F8-40D2-BDF6-6A4643FB82B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4,6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4F8-40D2-BDF6-6A4643FB82B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4F8-40D2-BDF6-6A4643FB82B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6,2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4F8-40D2-BDF6-6A4643FB82B8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4F8-40D2-BDF6-6A4643FB82B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7,4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4F8-40D2-BDF6-6A4643FB82B8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2,2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4F8-40D2-BDF6-6A4643FB82B8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2,1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4F8-40D2-BDF6-6A4643FB82B8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4F8-40D2-BDF6-6A4643FB82B8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4,6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4F8-40D2-BDF6-6A4643FB82B8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/>
                      <a:t>3,84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4F8-40D2-BDF6-6A4643FB82B8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/>
                      <a:t>3,72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4F8-40D2-BDF6-6A4643FB82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Hoja1!$M$949:$M$961</c:f>
              <c:strCache>
                <c:ptCount val="13"/>
                <c:pt idx="0">
                  <c:v>Fraxinus americana</c:v>
                </c:pt>
                <c:pt idx="1">
                  <c:v>Hovenia dulcis</c:v>
                </c:pt>
                <c:pt idx="2">
                  <c:v>Handroanthus impetiginosus</c:v>
                </c:pt>
                <c:pt idx="3">
                  <c:v>Ligustrum lucidum</c:v>
                </c:pt>
                <c:pt idx="4">
                  <c:v>Syagrus romanzoffiana</c:v>
                </c:pt>
                <c:pt idx="5">
                  <c:v>Lagerstroemia indica</c:v>
                </c:pt>
                <c:pt idx="6">
                  <c:v>Bahuinia sp</c:v>
                </c:pt>
                <c:pt idx="7">
                  <c:v>Lyquidambar styraciflua</c:v>
                </c:pt>
                <c:pt idx="8">
                  <c:v>Platanus hispanica</c:v>
                </c:pt>
                <c:pt idx="9">
                  <c:v>Quercus rubra</c:v>
                </c:pt>
                <c:pt idx="10">
                  <c:v>Jacaranda mimosifolia</c:v>
                </c:pt>
                <c:pt idx="11">
                  <c:v>Tillia sp</c:v>
                </c:pt>
                <c:pt idx="12">
                  <c:v>A determinar</c:v>
                </c:pt>
              </c:strCache>
            </c:strRef>
          </c:cat>
          <c:val>
            <c:numRef>
              <c:f>Hoja1!$N$949:$N$961</c:f>
              <c:numCache>
                <c:formatCode>General</c:formatCode>
                <c:ptCount val="13"/>
                <c:pt idx="0">
                  <c:v>280</c:v>
                </c:pt>
                <c:pt idx="1">
                  <c:v>21</c:v>
                </c:pt>
                <c:pt idx="2">
                  <c:v>37</c:v>
                </c:pt>
                <c:pt idx="3">
                  <c:v>57</c:v>
                </c:pt>
                <c:pt idx="4">
                  <c:v>50</c:v>
                </c:pt>
                <c:pt idx="5">
                  <c:v>41</c:v>
                </c:pt>
                <c:pt idx="6">
                  <c:v>60</c:v>
                </c:pt>
                <c:pt idx="7">
                  <c:v>18</c:v>
                </c:pt>
                <c:pt idx="8">
                  <c:v>17</c:v>
                </c:pt>
                <c:pt idx="9">
                  <c:v>33</c:v>
                </c:pt>
                <c:pt idx="10">
                  <c:v>37</c:v>
                </c:pt>
                <c:pt idx="11">
                  <c:v>31</c:v>
                </c:pt>
                <c:pt idx="1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4F8-40D2-BDF6-6A4643FB82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0217600"/>
        <c:axId val="100219136"/>
      </c:barChart>
      <c:catAx>
        <c:axId val="10021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219136"/>
        <c:crosses val="autoZero"/>
        <c:auto val="1"/>
        <c:lblAlgn val="ctr"/>
        <c:lblOffset val="100"/>
        <c:noMultiLvlLbl val="0"/>
      </c:catAx>
      <c:valAx>
        <c:axId val="10021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0217600"/>
        <c:crosses val="autoZero"/>
        <c:crossBetween val="between"/>
      </c:valAx>
      <c:spPr>
        <a:noFill/>
        <a:ln w="3175">
          <a:solidFill>
            <a:schemeClr val="tx1">
              <a:lumMod val="50000"/>
              <a:lumOff val="50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0.54311</cdr:x>
      <cdr:y>0.87615</cdr:y>
    </cdr:from>
    <cdr:to>
      <cdr:x>1</cdr:x>
      <cdr:y>1</cdr:y>
    </cdr:to>
    <cdr:sp macro="" textlink="">
      <cdr:nvSpPr>
        <cdr:cNvPr id="2" name="1 Título"/>
        <cdr:cNvSpPr txBox="1">
          <a:spLocks xmlns:a="http://schemas.openxmlformats.org/drawingml/2006/main"/>
        </cdr:cNvSpPr>
      </cdr:nvSpPr>
      <cdr:spPr bwMode="auto">
        <a:xfrm xmlns:a="http://schemas.openxmlformats.org/drawingml/2006/main">
          <a:off x="4741863" y="6003898"/>
          <a:ext cx="3786187" cy="6429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1" hangingPunct="1">
            <a:defRPr/>
          </a:pPr>
          <a:r>
            <a:rPr lang="es-ES" sz="1200" dirty="0" smtClean="0">
              <a:latin typeface="Arial" charset="0"/>
              <a:ea typeface="+mj-ea"/>
              <a:cs typeface="Arial" charset="0"/>
            </a:rPr>
            <a:t>753 </a:t>
          </a:r>
          <a:r>
            <a:rPr lang="es-ES" sz="1200" dirty="0">
              <a:latin typeface="Arial" charset="0"/>
              <a:ea typeface="+mj-ea"/>
              <a:cs typeface="Arial" charset="0"/>
            </a:rPr>
            <a:t>árboles censados; al menos </a:t>
          </a:r>
          <a:r>
            <a:rPr lang="es-ES" sz="1200" dirty="0" smtClean="0">
              <a:latin typeface="Arial" charset="0"/>
              <a:ea typeface="+mj-ea"/>
              <a:cs typeface="Arial" charset="0"/>
            </a:rPr>
            <a:t>20 </a:t>
          </a:r>
          <a:r>
            <a:rPr lang="es-ES" sz="1200" dirty="0">
              <a:latin typeface="Arial" charset="0"/>
              <a:ea typeface="+mj-ea"/>
              <a:cs typeface="Arial" charset="0"/>
            </a:rPr>
            <a:t>especies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08A6A-FAA8-41A9-8D86-7224CDCE42C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7D808-998B-415B-AFCA-127D4DCACA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4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n-US" smtClean="0"/>
          </a:p>
        </p:txBody>
      </p:sp>
      <p:sp>
        <p:nvSpPr>
          <p:cNvPr id="133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724889-CFF0-4592-85AD-58E05C021495}" type="slidenum">
              <a:rPr lang="es-E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s-E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985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8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95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4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4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7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5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19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1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2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496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B448C-1865-4A3F-B329-72B4B4E9AE4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238DE-168C-440A-8BA5-8FF3F9D942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0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agr.unr.edu.ar/" TargetMode="External"/><Relationship Id="rId7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hyperlink" Target="http://www.enbicipormadrid.es/" TargetMode="Externa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hyperlink" Target="https://www.google.com.ar/url?sa=i&amp;rct=j&amp;q=&amp;esrc=s&amp;source=images&amp;cd=&amp;ved=0ahUKEwjv9Kzo6P_MAhWKFpAKHdJ9BKkQjB0IBg&amp;url=http://arboriculturaurbana.blogspot.com/2013/09/poda-de-arboles-urbanos-mitos-y-errores.html&amp;psig=AFQjCNEeiTss7SC9MOJtmn5zXcxd0_AKIw&amp;ust=1464629468482755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9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6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7" Type="http://schemas.openxmlformats.org/officeDocument/2006/relationships/image" Target="../media/image115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acionbyb.org/_files/ugd/2aae47_280c17f551aa4c4c964af66678c8abce.pdf" TargetMode="External"/><Relationship Id="rId2" Type="http://schemas.openxmlformats.org/officeDocument/2006/relationships/hyperlink" Target="https://www.fundacionbyb.org/atlas-espacios-verdes-argentina?gclid=Cj0KCQjwiIOmBhDjARIsAP6YhSUDMM-ZUgE3A6sTen61m9ommDYHoQq83CfTWhqfGuSkUDAVw2gCIJEaAl-jEALw_wc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bitsandbricks/atlas_espacios_verdes/blob/master/data/processed/metricas/m2_espacio_verde_por_habitante_localidades.csv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76250" y="3103275"/>
            <a:ext cx="6858000" cy="1655762"/>
          </a:xfrm>
        </p:spPr>
        <p:txBody>
          <a:bodyPr>
            <a:normAutofit lnSpcReduction="10000"/>
          </a:bodyPr>
          <a:lstStyle/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Unidad 5</a:t>
            </a: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Biogeografía urbana.</a:t>
            </a:r>
          </a:p>
          <a:p>
            <a:r>
              <a:rPr lang="es-E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Consideraciones en torno al arbolado Urbano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795" y="365267"/>
            <a:ext cx="1357313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/>
          <p:cNvSpPr>
            <a:spLocks noGrp="1"/>
          </p:cNvSpPr>
          <p:nvPr>
            <p:ph type="ctrTitle"/>
          </p:nvPr>
        </p:nvSpPr>
        <p:spPr>
          <a:xfrm>
            <a:off x="2867889" y="365267"/>
            <a:ext cx="7027748" cy="1328738"/>
          </a:xfrm>
        </p:spPr>
        <p:txBody>
          <a:bodyPr/>
          <a:lstStyle/>
          <a:p>
            <a:pPr algn="l"/>
            <a:r>
              <a:rPr lang="es-ES" altLang="en-US" sz="3600" b="1" dirty="0" smtClean="0">
                <a:latin typeface="Edwardian Script ITC" panose="030303020407070D0804" pitchFamily="66" charset="0"/>
                <a:cs typeface="Arial" panose="020B0604020202020204" pitchFamily="34" charset="0"/>
              </a:rPr>
              <a:t>Universidad Nacional del Litoral</a:t>
            </a:r>
            <a:r>
              <a:rPr lang="es-ES" altLang="en-US" sz="3600" dirty="0" smtClean="0">
                <a:latin typeface="Edwardian Script ITC" panose="030303020407070D0804" pitchFamily="66" charset="0"/>
                <a:cs typeface="Arial" panose="020B0604020202020204" pitchFamily="34" charset="0"/>
              </a:rPr>
              <a:t/>
            </a:r>
            <a:br>
              <a:rPr lang="es-ES" altLang="en-US" sz="3600" dirty="0" smtClean="0">
                <a:latin typeface="Edwardian Script ITC" panose="030303020407070D0804" pitchFamily="66" charset="0"/>
                <a:cs typeface="Arial" panose="020B0604020202020204" pitchFamily="34" charset="0"/>
              </a:rPr>
            </a:br>
            <a:r>
              <a:rPr lang="es-E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Facultad de Humanidades y Ciencias</a:t>
            </a:r>
            <a:r>
              <a:rPr lang="es-ES" alt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alt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alt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alt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Cátedra: </a:t>
            </a:r>
            <a:r>
              <a:rPr lang="es-ES" altLang="en-US" sz="1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Biogeografía</a:t>
            </a:r>
            <a:r>
              <a:rPr lang="es-ES" alt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2026</a:t>
            </a:r>
          </a:p>
        </p:txBody>
      </p:sp>
    </p:spTree>
    <p:extLst>
      <p:ext uri="{BB962C8B-B14F-4D97-AF65-F5344CB8AC3E}">
        <p14:creationId xmlns:p14="http://schemas.microsoft.com/office/powerpoint/2010/main" val="32082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06325" y="342190"/>
            <a:ext cx="3426246" cy="76039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Arboles urbanos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Arbolando Rada Tilly”: Vecinos del barrio Terrazas del Molino recibieron  olivos para plantar en sus veredas – RT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236" y="3545954"/>
            <a:ext cx="5012574" cy="30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290947" y="296862"/>
            <a:ext cx="8661863" cy="6288084"/>
            <a:chOff x="290947" y="296862"/>
            <a:chExt cx="8661863" cy="6288084"/>
          </a:xfrm>
        </p:grpSpPr>
        <p:pic>
          <p:nvPicPr>
            <p:cNvPr id="1026" name="Picture 2" descr="Embothrium coccineum (Notro) – Arboles Urban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768" y="1235582"/>
              <a:ext cx="3477087" cy="5349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ángulo 4"/>
            <p:cNvSpPr/>
            <p:nvPr/>
          </p:nvSpPr>
          <p:spPr>
            <a:xfrm>
              <a:off x="290947" y="6231420"/>
              <a:ext cx="353290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srgbClr val="FFFF00"/>
                  </a:solidFill>
                </a:rPr>
                <a:t>https://www.arbolesurbanos.com.ar/embothrium-coccineum-notro/</a:t>
              </a:r>
            </a:p>
          </p:txBody>
        </p:sp>
        <p:pic>
          <p:nvPicPr>
            <p:cNvPr id="1028" name="Picture 4" descr="Foto de Avenida Libertador, El Calafate: Avenida Principal en El Calafate.  - Tripadviso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0236" y="296862"/>
              <a:ext cx="5012574" cy="30531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ángulo 5"/>
            <p:cNvSpPr/>
            <p:nvPr/>
          </p:nvSpPr>
          <p:spPr>
            <a:xfrm>
              <a:off x="4272742" y="3011422"/>
              <a:ext cx="4572000" cy="3385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800" dirty="0">
                  <a:solidFill>
                    <a:srgbClr val="FFFF00"/>
                  </a:solidFill>
                </a:rPr>
                <a:t>https://www.tripadvisor.co/LocationPhotoDirectLink-g312851-d312421-i90584507-Avenida_Libertador-El_Calafate_Province_of_Santa_Cruz_Patagonia.html</a:t>
              </a: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4160523" y="6147670"/>
              <a:ext cx="4572000" cy="3385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8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https://rtn.com.ar/arbolando-rada-tilly-vecinos-del-barrio-terrazas-del-molino-recibieron-olivos-para-plantar-en-sus-veredas/</a:t>
              </a:r>
            </a:p>
          </p:txBody>
        </p:sp>
      </p:grpSp>
      <p:sp>
        <p:nvSpPr>
          <p:cNvPr id="10" name="1 Título"/>
          <p:cNvSpPr txBox="1">
            <a:spLocks/>
          </p:cNvSpPr>
          <p:nvPr/>
        </p:nvSpPr>
        <p:spPr>
          <a:xfrm>
            <a:off x="606325" y="1372895"/>
            <a:ext cx="2159000" cy="719138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i="1" u="sng" spc="-100" dirty="0" err="1" smtClean="0">
                <a:ea typeface="+mj-ea"/>
              </a:rPr>
              <a:t>Embothrium</a:t>
            </a:r>
            <a:r>
              <a:rPr lang="es-ES" sz="1400" b="1" i="1" u="sng" spc="-100" dirty="0" smtClean="0">
                <a:ea typeface="+mj-ea"/>
              </a:rPr>
              <a:t> </a:t>
            </a:r>
            <a:r>
              <a:rPr lang="es-ES" sz="1400" b="1" i="1" u="sng" spc="-100" dirty="0" err="1" smtClean="0">
                <a:ea typeface="+mj-ea"/>
              </a:rPr>
              <a:t>coccineum</a:t>
            </a:r>
            <a:endParaRPr lang="es-ES" sz="1400" b="1" i="1" spc="-100" dirty="0" smtClean="0">
              <a:ea typeface="+mj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spc="-100" dirty="0" smtClean="0">
                <a:ea typeface="+mj-ea"/>
              </a:rPr>
              <a:t>“Notro”</a:t>
            </a:r>
            <a:endParaRPr lang="es-ES" sz="1400" b="1" spc="-10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5840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9308" y="292829"/>
            <a:ext cx="5301412" cy="48272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Árboles no aconsejados para veredas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Ligustrum lucidum – Valls Gard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08" y="831275"/>
            <a:ext cx="2799282" cy="279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0338" y="909473"/>
            <a:ext cx="1456650" cy="479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200" b="1" i="1" u="sng" dirty="0" err="1" smtClean="0"/>
              <a:t>Ligustrum</a:t>
            </a:r>
            <a:r>
              <a:rPr lang="es-ES" sz="1200" b="1" i="1" u="sng" dirty="0" smtClean="0"/>
              <a:t> </a:t>
            </a:r>
            <a:r>
              <a:rPr lang="es-ES" sz="1200" b="1" i="1" u="sng" dirty="0" err="1" smtClean="0"/>
              <a:t>lucidum</a:t>
            </a:r>
            <a:r>
              <a:rPr lang="es-ES" sz="1200" b="1" i="1" u="sng" dirty="0" smtClean="0"/>
              <a:t> </a:t>
            </a:r>
            <a:r>
              <a:rPr lang="es-ES" sz="1200" b="1" dirty="0" smtClean="0"/>
              <a:t>“Ligustro”</a:t>
            </a:r>
            <a:endParaRPr lang="en-US" sz="1200" b="1" dirty="0"/>
          </a:p>
        </p:txBody>
      </p:sp>
      <p:pic>
        <p:nvPicPr>
          <p:cNvPr id="1028" name="Picture 4" descr="Si, es bueno sembrar árboles ficus. Son árboles adaptables que pueden  crecer en una variedad de condiciones climáticas y de suelo. También son  relativamente fáciles de cuidar, lo que los convierte 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874" y="831274"/>
            <a:ext cx="2154135" cy="279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contenido 2"/>
          <p:cNvSpPr txBox="1">
            <a:spLocks/>
          </p:cNvSpPr>
          <p:nvPr/>
        </p:nvSpPr>
        <p:spPr>
          <a:xfrm>
            <a:off x="3585875" y="942710"/>
            <a:ext cx="1425908" cy="479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100" b="1" i="1" u="sng" dirty="0" smtClean="0">
                <a:solidFill>
                  <a:srgbClr val="FFFF00"/>
                </a:solidFill>
              </a:rPr>
              <a:t>Ficus </a:t>
            </a:r>
            <a:r>
              <a:rPr lang="es-ES" sz="1100" b="1" i="1" u="sng" dirty="0" err="1" smtClean="0">
                <a:solidFill>
                  <a:srgbClr val="FFFF00"/>
                </a:solidFill>
              </a:rPr>
              <a:t>sp</a:t>
            </a:r>
            <a:endParaRPr lang="es-ES" sz="1100" b="1" i="1" u="sng" dirty="0" smtClean="0">
              <a:solidFill>
                <a:srgbClr val="FFFF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100" b="1" i="1" u="sng" dirty="0" smtClean="0">
                <a:solidFill>
                  <a:srgbClr val="FFFF00"/>
                </a:solidFill>
              </a:rPr>
              <a:t> </a:t>
            </a:r>
            <a:r>
              <a:rPr lang="es-ES" sz="1100" b="1" dirty="0" smtClean="0">
                <a:solidFill>
                  <a:srgbClr val="FFFF00"/>
                </a:solidFill>
              </a:rPr>
              <a:t>“Ficus”</a:t>
            </a:r>
            <a:endParaRPr lang="en-US" sz="1100" b="1" dirty="0">
              <a:solidFill>
                <a:srgbClr val="FFFF00"/>
              </a:solidFill>
            </a:endParaRPr>
          </a:p>
        </p:txBody>
      </p:sp>
      <p:pic>
        <p:nvPicPr>
          <p:cNvPr id="1030" name="Picture 6" descr="El pindó, la útil palmera que puebla las calles de Baradero | Baradero Te  Infor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443" y="408495"/>
            <a:ext cx="2828694" cy="322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5970443" y="3142898"/>
            <a:ext cx="1565245" cy="479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100" b="1" i="1" u="sng" dirty="0" err="1" smtClean="0">
                <a:solidFill>
                  <a:srgbClr val="FFFF00"/>
                </a:solidFill>
              </a:rPr>
              <a:t>Syagrus</a:t>
            </a:r>
            <a:r>
              <a:rPr lang="es-ES" sz="1100" b="1" i="1" u="sng" dirty="0" smtClean="0">
                <a:solidFill>
                  <a:srgbClr val="FFFF00"/>
                </a:solidFill>
              </a:rPr>
              <a:t> </a:t>
            </a:r>
            <a:r>
              <a:rPr lang="es-ES" sz="1100" b="1" i="1" u="sng" dirty="0" err="1" smtClean="0">
                <a:solidFill>
                  <a:srgbClr val="FFFF00"/>
                </a:solidFill>
              </a:rPr>
              <a:t>romanzoffiana</a:t>
            </a:r>
            <a:endParaRPr lang="es-ES" sz="1100" b="1" i="1" u="sng" dirty="0" smtClean="0">
              <a:solidFill>
                <a:srgbClr val="FFFF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100" b="1" i="1" u="sng" dirty="0" smtClean="0">
                <a:solidFill>
                  <a:srgbClr val="FFFF00"/>
                </a:solidFill>
              </a:rPr>
              <a:t> </a:t>
            </a:r>
            <a:r>
              <a:rPr lang="es-ES" sz="1100" b="1" dirty="0" smtClean="0">
                <a:solidFill>
                  <a:srgbClr val="FFFF00"/>
                </a:solidFill>
              </a:rPr>
              <a:t>“</a:t>
            </a:r>
            <a:r>
              <a:rPr lang="es-ES" sz="1100" b="1" dirty="0" err="1" smtClean="0">
                <a:solidFill>
                  <a:srgbClr val="FFFF00"/>
                </a:solidFill>
              </a:rPr>
              <a:t>Pindó</a:t>
            </a:r>
            <a:r>
              <a:rPr lang="es-ES" sz="1100" b="1" dirty="0" smtClean="0">
                <a:solidFill>
                  <a:srgbClr val="FFFF00"/>
                </a:solidFill>
              </a:rPr>
              <a:t>”</a:t>
            </a:r>
            <a:endParaRPr lang="en-US" sz="1100" b="1" dirty="0">
              <a:solidFill>
                <a:srgbClr val="FFFF00"/>
              </a:solidFill>
            </a:endParaRPr>
          </a:p>
        </p:txBody>
      </p:sp>
      <p:pic>
        <p:nvPicPr>
          <p:cNvPr id="1032" name="Picture 8" descr="Sauce criollo – Salix humboldtiana – Vivero Laguna del Chajá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08" y="3794558"/>
            <a:ext cx="2799282" cy="279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arcador de contenido 2"/>
          <p:cNvSpPr txBox="1">
            <a:spLocks/>
          </p:cNvSpPr>
          <p:nvPr/>
        </p:nvSpPr>
        <p:spPr>
          <a:xfrm>
            <a:off x="459308" y="6014435"/>
            <a:ext cx="1565245" cy="479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100" b="1" i="1" u="sng" dirty="0" err="1" smtClean="0">
                <a:solidFill>
                  <a:srgbClr val="FFFF00"/>
                </a:solidFill>
              </a:rPr>
              <a:t>Salix</a:t>
            </a:r>
            <a:r>
              <a:rPr lang="es-ES" sz="1100" b="1" i="1" u="sng" dirty="0" smtClean="0">
                <a:solidFill>
                  <a:srgbClr val="FFFF00"/>
                </a:solidFill>
              </a:rPr>
              <a:t> </a:t>
            </a:r>
            <a:r>
              <a:rPr lang="es-ES" sz="1100" b="1" i="1" u="sng" dirty="0" err="1" smtClean="0">
                <a:solidFill>
                  <a:srgbClr val="FFFF00"/>
                </a:solidFill>
              </a:rPr>
              <a:t>humboldtiana</a:t>
            </a:r>
            <a:r>
              <a:rPr lang="es-ES" sz="1100" b="1" i="1" u="sng" dirty="0" smtClean="0">
                <a:solidFill>
                  <a:srgbClr val="FFFF00"/>
                </a:solidFill>
              </a:rPr>
              <a:t> </a:t>
            </a:r>
            <a:r>
              <a:rPr lang="es-ES" sz="1100" b="1" dirty="0" smtClean="0">
                <a:solidFill>
                  <a:srgbClr val="FFFF00"/>
                </a:solidFill>
              </a:rPr>
              <a:t>“Sauce criollo”</a:t>
            </a:r>
            <a:endParaRPr lang="en-US" sz="1100" b="1" dirty="0">
              <a:solidFill>
                <a:srgbClr val="FFFF00"/>
              </a:solidFill>
            </a:endParaRPr>
          </a:p>
        </p:txBody>
      </p:sp>
      <p:pic>
        <p:nvPicPr>
          <p:cNvPr id="1034" name="Picture 10" descr="Cómo cultivar y cuidar una Álamo canadien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450" y="3794558"/>
            <a:ext cx="2169270" cy="279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arcador de contenido 2"/>
          <p:cNvSpPr txBox="1">
            <a:spLocks/>
          </p:cNvSpPr>
          <p:nvPr/>
        </p:nvSpPr>
        <p:spPr>
          <a:xfrm>
            <a:off x="3516206" y="6114452"/>
            <a:ext cx="1887067" cy="479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100" b="1" i="1" u="sng" dirty="0" err="1" smtClean="0">
                <a:solidFill>
                  <a:srgbClr val="FFFF00"/>
                </a:solidFill>
              </a:rPr>
              <a:t>Populus</a:t>
            </a:r>
            <a:r>
              <a:rPr lang="es-ES" sz="1100" b="1" i="1" u="sng" dirty="0" smtClean="0">
                <a:solidFill>
                  <a:srgbClr val="FFFF00"/>
                </a:solidFill>
              </a:rPr>
              <a:t> canadienses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100" b="1" dirty="0" smtClean="0">
                <a:solidFill>
                  <a:srgbClr val="FFFF00"/>
                </a:solidFill>
              </a:rPr>
              <a:t>“Álamo canadiense”</a:t>
            </a:r>
            <a:endParaRPr lang="en-US" sz="1100" b="1" dirty="0">
              <a:solidFill>
                <a:srgbClr val="FFFF00"/>
              </a:solidFill>
            </a:endParaRPr>
          </a:p>
        </p:txBody>
      </p:sp>
      <p:pic>
        <p:nvPicPr>
          <p:cNvPr id="1036" name="Picture 12" descr="Morera negra. Semillas de árboles. Morus nigra. - Semillas de árboles -  Heart Garden Studio – Tienda de semilla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854" y="3794558"/>
            <a:ext cx="2799283" cy="279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arcador de contenido 2"/>
          <p:cNvSpPr txBox="1">
            <a:spLocks/>
          </p:cNvSpPr>
          <p:nvPr/>
        </p:nvSpPr>
        <p:spPr>
          <a:xfrm>
            <a:off x="7399495" y="3782310"/>
            <a:ext cx="1887067" cy="479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100" b="1" i="1" u="sng" dirty="0" err="1" smtClean="0">
                <a:solidFill>
                  <a:srgbClr val="FFFF00"/>
                </a:solidFill>
              </a:rPr>
              <a:t>Morus</a:t>
            </a:r>
            <a:r>
              <a:rPr lang="es-ES" sz="1100" b="1" i="1" u="sng" dirty="0" smtClean="0">
                <a:solidFill>
                  <a:srgbClr val="FFFF00"/>
                </a:solidFill>
              </a:rPr>
              <a:t> </a:t>
            </a:r>
            <a:r>
              <a:rPr lang="es-ES" sz="1100" b="1" i="1" u="sng" dirty="0" err="1" smtClean="0">
                <a:solidFill>
                  <a:srgbClr val="FFFF00"/>
                </a:solidFill>
              </a:rPr>
              <a:t>sp</a:t>
            </a:r>
            <a:endParaRPr lang="es-ES" sz="1100" b="1" i="1" u="sng" dirty="0" smtClean="0">
              <a:solidFill>
                <a:srgbClr val="FFFF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100" b="1" dirty="0" smtClean="0">
                <a:solidFill>
                  <a:srgbClr val="FFFF00"/>
                </a:solidFill>
              </a:rPr>
              <a:t>“Mora”</a:t>
            </a:r>
            <a:endParaRPr lang="en-US" sz="11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94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://3.bp.blogspot.com/_KZYjBtEY_rU/Sp026fIeB6I/AAAAAAAACAQ/O8HEfmLxKEM/s1600/fachadas-patrick-blank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3357563"/>
            <a:ext cx="45180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92829" y="0"/>
            <a:ext cx="6184669" cy="6842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Cortinas vegetales en edificaciones de altura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http://img.archiexpo.com/images_ae/photo-g/70082-15401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75" y="115888"/>
            <a:ext cx="21082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http://www.envolventesblog.com.ar/wp-content/uploads/2014/03/muro-cortina-veget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536" y="590840"/>
            <a:ext cx="4033837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http://www.scielo.cl/fbpe/img/arq/n82/art16img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287723"/>
            <a:ext cx="2124075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6359236" y="6241445"/>
            <a:ext cx="254369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https://ar.pinterest.com/pin/244390717263854486/</a:t>
            </a:r>
          </a:p>
        </p:txBody>
      </p:sp>
    </p:spTree>
    <p:extLst>
      <p:ext uri="{BB962C8B-B14F-4D97-AF65-F5344CB8AC3E}">
        <p14:creationId xmlns:p14="http://schemas.microsoft.com/office/powerpoint/2010/main" val="298000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52130" y="188913"/>
            <a:ext cx="4691870" cy="775363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Cortinas vegetales en la ciudad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Santa Fe </a:t>
            </a:r>
          </a:p>
        </p:txBody>
      </p:sp>
      <p:pic>
        <p:nvPicPr>
          <p:cNvPr id="1028" name="Picture 4" descr="تعليقات حول ‪Terminal de Omnibus Mariano Moreno‬ - روزاريو, الأرجنتين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471" y="4018471"/>
            <a:ext cx="4473113" cy="268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96030" y="90949"/>
            <a:ext cx="9047970" cy="6611390"/>
            <a:chOff x="96030" y="90949"/>
            <a:chExt cx="9047970" cy="6611390"/>
          </a:xfrm>
        </p:grpSpPr>
        <p:pic>
          <p:nvPicPr>
            <p:cNvPr id="79874" name="Picture 2" descr="http://www.santafeturismo.gov.ar/media/1UCSF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30" y="90949"/>
              <a:ext cx="4356100" cy="326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76" name="Picture 4" descr="http://www.ellitoral.com/um/fotos/127558_universidadcatolica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955" y="3462251"/>
              <a:ext cx="4321175" cy="3240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 descr="En un mes empieza a remodelarse la terminal de ómnibus de Santa Fe - El ...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2471" y="964276"/>
              <a:ext cx="4473113" cy="298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ángulo 1"/>
            <p:cNvSpPr/>
            <p:nvPr/>
          </p:nvSpPr>
          <p:spPr>
            <a:xfrm>
              <a:off x="4572000" y="6240674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https://www.construar.com.arhttps://www.construar.com.ar/2022/08/comenzo-la-remodelacion-de-la-terminal-de-omnibus-en-santa-fe//2022/08/comenzo-la-remodelacion-de-la-terminal-de-omnibus-en-santa-fe/</a:t>
              </a: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4572000" y="3540265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https://www.construar.com.arhttps://www.construar.com.ar/2022/08/comenzo-la-remodelacion-de-la-terminal-de-omnibus-en-santa-fe//2022/08/comenzo-la-remodelacion-de-la-terminal-de-omnibus-en-santa-fe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</a:p>
          </p:txBody>
        </p:sp>
        <p:sp>
          <p:nvSpPr>
            <p:cNvPr id="4" name="Rectángulo 3"/>
            <p:cNvSpPr/>
            <p:nvPr/>
          </p:nvSpPr>
          <p:spPr>
            <a:xfrm>
              <a:off x="2634004" y="3142580"/>
              <a:ext cx="181812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https://www.ucsf.edu.ar/la-ucsf-hoy/</a:t>
              </a: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96030" y="6456534"/>
              <a:ext cx="181812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https://www.ucsf.edu.ar/la-ucsf-hoy/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0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43" y="878277"/>
            <a:ext cx="7463116" cy="5597337"/>
          </a:xfr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840443" y="440575"/>
            <a:ext cx="7463115" cy="523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Terraza vegetada en ciudad universitaria-UNL - Santa Fe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840443" y="613706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https://www.ate.org/institucional/tipo/not/id/4891/residencias-universitarias-unl-ate-con-mucho-orgullo-y-alegria-se-inauguraron-departamentos-para-240-estudiantes.html</a:t>
            </a:r>
          </a:p>
        </p:txBody>
      </p:sp>
    </p:spTree>
    <p:extLst>
      <p:ext uri="{BB962C8B-B14F-4D97-AF65-F5344CB8AC3E}">
        <p14:creationId xmlns:p14="http://schemas.microsoft.com/office/powerpoint/2010/main" val="63836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9606" y="1379625"/>
            <a:ext cx="8281987" cy="297407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Produce oxigeno y absorbe gases: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Generación de oxígeno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Absorción de gases nocivos como CO2 y </a:t>
            </a:r>
            <a:r>
              <a:rPr lang="es-ES" alt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CO..y</a:t>
            </a: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Nox</a:t>
            </a: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" alt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Sox</a:t>
            </a: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(industriales)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Ejerce efecto sobre la contaminación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Filtra partículas de polvo a través del follaje.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Influye en gran medida el tamaño y densidad del follaje.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Mejores especies: de nervaduras marcadas con cobertura de cera, endurecimientos, etc..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9036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Funciones del arbolado urbano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743710" y="4374544"/>
            <a:ext cx="6137563" cy="2183425"/>
            <a:chOff x="1743710" y="4374544"/>
            <a:chExt cx="6137563" cy="2183425"/>
          </a:xfrm>
        </p:grpSpPr>
        <p:pic>
          <p:nvPicPr>
            <p:cNvPr id="27650" name="Picture 2" descr="https://1.bp.blogspot.com/-hx8c3rGszYc/V0EzJtnkCuI/AAAAAAAAJxg/89cK6Y--W4wlU8fxVROPg5h00mO8ZrjMgCKgB/s640/Viburnum%2BRhytidophyllum%2B%25285%2529_t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6948" y="4385058"/>
              <a:ext cx="2854325" cy="2162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2" name="Picture 4" descr="http://survivero.cl/productos/imag/ficus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3710" y="4374544"/>
              <a:ext cx="2886425" cy="2183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838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2428" y="807578"/>
            <a:ext cx="3645290" cy="778922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Cortinas vegetales en zonas fabriles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09" y="578977"/>
            <a:ext cx="4278223" cy="2960636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09" y="3723968"/>
            <a:ext cx="4317057" cy="271168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075" y="2197510"/>
            <a:ext cx="4429996" cy="3052916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2981247" y="572651"/>
            <a:ext cx="1545185" cy="778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Parque industrial Sauce Viejo, Santa Fe</a:t>
            </a:r>
            <a:endParaRPr lang="en-US" sz="1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3020081" y="3723968"/>
            <a:ext cx="1545185" cy="778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fabril</a:t>
            </a:r>
          </a:p>
          <a:p>
            <a:pPr algn="ctr"/>
            <a:r>
              <a:rPr lang="es-ES" sz="1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Lorenzo, Santa Fe</a:t>
            </a:r>
            <a:endParaRPr lang="en-US" sz="1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4650075" y="2197510"/>
            <a:ext cx="1545185" cy="778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fabril</a:t>
            </a:r>
          </a:p>
          <a:p>
            <a:pPr algn="ctr"/>
            <a:r>
              <a:rPr lang="es-ES" sz="1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Berisso</a:t>
            </a:r>
          </a:p>
          <a:p>
            <a:pPr algn="ctr"/>
            <a:r>
              <a:rPr lang="es-ES" sz="1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Buenos Aires</a:t>
            </a:r>
            <a:endParaRPr lang="en-US" sz="1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9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2 Marcador de contenido"/>
          <p:cNvSpPr>
            <a:spLocks noGrp="1"/>
          </p:cNvSpPr>
          <p:nvPr>
            <p:ph idx="1"/>
          </p:nvPr>
        </p:nvSpPr>
        <p:spPr>
          <a:xfrm>
            <a:off x="914400" y="1557338"/>
            <a:ext cx="4089400" cy="47990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Atempera ruidos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842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Funciones del arbolado urbano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971550" y="2133600"/>
          <a:ext cx="3816349" cy="4064000"/>
        </p:xfrm>
        <a:graphic>
          <a:graphicData uri="http://schemas.openxmlformats.org/drawingml/2006/table">
            <a:tbl>
              <a:tblPr/>
              <a:tblGrid>
                <a:gridCol w="1122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5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6296"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Nivel de presión (</a:t>
                      </a:r>
                      <a:r>
                        <a:rPr lang="es-ES" sz="700" b="1" dirty="0" err="1">
                          <a:solidFill>
                            <a:schemeClr val="bg1"/>
                          </a:solidFill>
                          <a:latin typeface="Trebuchet MS"/>
                        </a:rPr>
                        <a:t>dBA</a:t>
                      </a:r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)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Ambiente típico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Escala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963"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120 - 140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Umbral del dolor.</a:t>
                      </a:r>
                      <a:b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</a:br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Despegue de aviones, martillo neumático…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intolerable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963"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80 - 110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Maquinaria industrial, obras públicas, sirenas, discoteca…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muy ruidoso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0741"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60 - 80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Tráfico intenso, televisión con volumen elevado, aglomeraciones, gritos.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ruidoso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4963"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30 - 50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>
                          <a:solidFill>
                            <a:schemeClr val="tx1"/>
                          </a:solidFill>
                          <a:latin typeface="Trebuchet MS"/>
                        </a:rPr>
                        <a:t>Conversación normal, área residencial durante la noche.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poco ruidoso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074"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>
                          <a:solidFill>
                            <a:schemeClr val="bg1"/>
                          </a:solidFill>
                          <a:latin typeface="Trebuchet MS"/>
                        </a:rPr>
                        <a:t>0 - 20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>
                          <a:solidFill>
                            <a:schemeClr val="tx1"/>
                          </a:solidFill>
                          <a:latin typeface="Trebuchet MS"/>
                        </a:rPr>
                        <a:t>Umbral de audición.</a:t>
                      </a:r>
                      <a:br>
                        <a:rPr lang="es-ES" sz="700" b="1">
                          <a:solidFill>
                            <a:schemeClr val="tx1"/>
                          </a:solidFill>
                          <a:latin typeface="Trebuchet MS"/>
                        </a:rPr>
                      </a:br>
                      <a:r>
                        <a:rPr lang="es-ES" sz="700" b="1">
                          <a:solidFill>
                            <a:schemeClr val="tx1"/>
                          </a:solidFill>
                          <a:latin typeface="Trebuchet MS"/>
                        </a:rPr>
                        <a:t>Nivel de sonidos de fondo.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>
                          <a:solidFill>
                            <a:schemeClr val="tx1"/>
                          </a:solidFill>
                          <a:latin typeface="Trebuchet MS"/>
                        </a:rPr>
                        <a:t>silencioso</a:t>
                      </a:r>
                    </a:p>
                  </a:txBody>
                  <a:tcPr marL="37629" marR="37629" marT="18815" marB="18815" anchor="ctr">
                    <a:lnL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2 Marcador de contenido"/>
          <p:cNvSpPr txBox="1">
            <a:spLocks/>
          </p:cNvSpPr>
          <p:nvPr/>
        </p:nvSpPr>
        <p:spPr bwMode="auto">
          <a:xfrm>
            <a:off x="4932363" y="1196975"/>
            <a:ext cx="38877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1163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>
                <a:latin typeface="Arial" panose="020B0604020202020204" pitchFamily="34" charset="0"/>
              </a:rPr>
              <a:t>En zonas fabriles: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>
              <a:latin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>
                <a:latin typeface="Arial" panose="020B0604020202020204" pitchFamily="34" charset="0"/>
              </a:rPr>
              <a:t>	La amortiguación estará en relación con la cantidad de árboles y la frondosidad de estos.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>
              <a:latin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>
                <a:latin typeface="Arial" panose="020B0604020202020204" pitchFamily="34" charset="0"/>
              </a:rPr>
              <a:t>	Cortinas de 8-10 hileras de árboles amortigua ruidos hasta en 10 </a:t>
            </a:r>
            <a:r>
              <a:rPr lang="es-ES" altLang="en-US" sz="1600" dirty="0" err="1">
                <a:latin typeface="Arial" panose="020B0604020202020204" pitchFamily="34" charset="0"/>
              </a:rPr>
              <a:t>db</a:t>
            </a:r>
            <a:r>
              <a:rPr lang="es-ES" altLang="en-US" sz="16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>
              <a:latin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>
                <a:latin typeface="Arial" panose="020B0604020202020204" pitchFamily="34" charset="0"/>
              </a:rPr>
              <a:t>¿cómo?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</a:rPr>
              <a:t>Por absorción (eliminación)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</a:rPr>
              <a:t>Por reflexión (rebote del sonido)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</a:rPr>
              <a:t>Por refracción (redirección)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</a:rPr>
              <a:t>Por ocultación (detrás de otros ruidos).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>
              <a:latin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>
                <a:latin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9517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2 Marcador de contenido"/>
          <p:cNvSpPr>
            <a:spLocks noGrp="1"/>
          </p:cNvSpPr>
          <p:nvPr>
            <p:ph idx="1"/>
          </p:nvPr>
        </p:nvSpPr>
        <p:spPr>
          <a:xfrm>
            <a:off x="755650" y="1557338"/>
            <a:ext cx="7993063" cy="47990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Otorgamiento de personalidad a los sitios (rol patrimonial):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- Longevidad de los árboles más allá que el de las personas. Montan el escenario de vida de los grupos sociales.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- Marcan la estacionalidad: caída de follaje, floración, </a:t>
            </a:r>
            <a:r>
              <a:rPr lang="es-ES" alt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frutificación</a:t>
            </a: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- Sitios de reunión ciudadana: charla, mateada, juegos.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dirty="0" smtClean="0"/>
              <a:t> 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842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Funciones del arbolado urbano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9" name="Picture 5" descr="http://losandes.com.ar/files/image/2011/3/6/373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113213"/>
            <a:ext cx="3455987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http://cuatrostatic-a.akamaihd.net/informativos/sociedad/Ninos-juegos-arbol-ramas-trepan_MDSIMA20130531_0467_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149725"/>
            <a:ext cx="24479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1" descr="http://previews.123rf.com/images/pinkbadger/pinkbadger1110/pinkbadger111000127/10981087-Coraz-n-tallado-en-la-corteza-de-un-rbol-Foto-de-archiv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5" y="4221163"/>
            <a:ext cx="2236788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22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2 Marcador de contenido"/>
          <p:cNvSpPr>
            <a:spLocks noGrp="1"/>
          </p:cNvSpPr>
          <p:nvPr>
            <p:ph idx="1"/>
          </p:nvPr>
        </p:nvSpPr>
        <p:spPr>
          <a:xfrm>
            <a:off x="914400" y="1341438"/>
            <a:ext cx="7772400" cy="51117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Controla la erosión</a:t>
            </a:r>
            <a:r>
              <a:rPr lang="es-ES" altLang="en-US" sz="1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s-ES" altLang="en-US" sz="1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Importante en ciudades  con calles de significativas pendientes.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842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Funciones del arbolado urbano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3" name="Picture 5" descr="http://www.ecoosfera.com/wp-content/imagenes/tr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989138"/>
            <a:ext cx="62404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65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64106" y="581257"/>
            <a:ext cx="1836593" cy="624089"/>
          </a:xfrm>
        </p:spPr>
        <p:txBody>
          <a:bodyPr>
            <a:no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Justificación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737360"/>
            <a:ext cx="7886700" cy="3566161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 árbol cumple con funciones ambientales de suma importancia. Repercusión en calidad de vida poblacional.</a:t>
            </a:r>
          </a:p>
          <a:p>
            <a:pPr marL="0" indent="0">
              <a:buNone/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Los equipos de gestión del arbolado urbano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están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manos de profesionales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provenientes de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las Ciencias Naturales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 geógrafo debe realizar aportes en el tema desde una perspectiva geográfica.</a:t>
            </a:r>
          </a:p>
          <a:p>
            <a:pPr marL="0" indent="0">
              <a:buNone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 tema del arbolado urbano debiera ser considerado y/o incorporado como temática dentro de las problemáticas ambientales urbanas. Enseñanza terciaria/universitaria – secundaria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Las generaciones futuras deben adquirir una conciencia de cuidado del arbolado de las urbes comprendiendo las funciones que estos cumplen.</a:t>
            </a:r>
          </a:p>
          <a:p>
            <a:pPr marL="0" indent="0">
              <a:buNone/>
            </a:pPr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914400" y="1412875"/>
            <a:ext cx="7772400" cy="49434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Es factor de economía para las comunas y municipios: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Estudio del Servicio Forestal de EEUU en ciudad de Chicago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 base al mantenimiento de  95.000 árboles durante 30 años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Diferencia de 400 dólares por árbol (ahorro de 38.000.000 dólares).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Ahorro energético y de gas</a:t>
            </a: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Embellece las calles: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Por su porte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Por su colorido en el follaje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Por el colorido floral</a:t>
            </a:r>
          </a:p>
          <a:p>
            <a:pPr eaLnBrk="1" hangingPunct="1">
              <a:buFontTx/>
              <a:buChar char="-"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842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Funciones del arbolado urbano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1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90558"/>
            <a:ext cx="4051415" cy="632401"/>
          </a:xfrm>
        </p:spPr>
        <p:txBody>
          <a:bodyPr>
            <a:normAutofit fontScale="90000"/>
          </a:bodyPr>
          <a:lstStyle/>
          <a:p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Importancia del arbolado urbano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413164"/>
            <a:ext cx="3735532" cy="4330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a considerar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Elección de la especies que mejor se adecúen al medio urbano en cuestión.</a:t>
            </a:r>
          </a:p>
          <a:p>
            <a:pPr>
              <a:buFontTx/>
              <a:buChar char="-"/>
            </a:pPr>
            <a:endParaRPr lang="es-E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Cronograma – Tareas de mantenimiento (poda, plantación, reemplazo, monitoreo).</a:t>
            </a:r>
          </a:p>
          <a:p>
            <a:pPr marL="0" indent="0">
              <a:buNone/>
            </a:pPr>
            <a:endParaRPr lang="es-E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Leyes /Normativas que regulen el buen funcionamiento.</a:t>
            </a:r>
          </a:p>
          <a:p>
            <a:pPr marL="0" indent="0">
              <a:buNone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Ley del árbol nº 13.836</a:t>
            </a:r>
          </a:p>
          <a:p>
            <a:pPr marL="0" indent="0">
              <a:buNone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Ordenanza municipal nº 11.924 </a:t>
            </a:r>
          </a:p>
          <a:p>
            <a:pPr>
              <a:buFontTx/>
              <a:buChar char="-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920781" y="1415930"/>
            <a:ext cx="3735532" cy="43309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Entonces ¿Qué especies?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s-E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s-E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es-ES" sz="1400" kern="0" dirty="0"/>
              <a:t>Debe elegirse según:</a:t>
            </a:r>
          </a:p>
          <a:p>
            <a:pPr eaLnBrk="0" hangingPunct="0">
              <a:defRPr/>
            </a:pPr>
            <a:endParaRPr lang="es-ES" sz="1400" kern="0" dirty="0"/>
          </a:p>
          <a:p>
            <a:pPr eaLnBrk="0" hangingPunct="0">
              <a:defRPr/>
            </a:pPr>
            <a:r>
              <a:rPr lang="es-ES" sz="1400" b="1" kern="0" dirty="0"/>
              <a:t>Caracteres morfológicos: </a:t>
            </a:r>
            <a:r>
              <a:rPr lang="es-ES" sz="1400" kern="0" dirty="0"/>
              <a:t>copa, fuste, follaje</a:t>
            </a:r>
          </a:p>
          <a:p>
            <a:pPr eaLnBrk="0" hangingPunct="0">
              <a:defRPr/>
            </a:pPr>
            <a:endParaRPr lang="es-ES" sz="1400" b="1" kern="0" dirty="0"/>
          </a:p>
          <a:p>
            <a:pPr eaLnBrk="0" hangingPunct="0">
              <a:defRPr/>
            </a:pPr>
            <a:r>
              <a:rPr lang="es-ES" sz="1400" b="1" kern="0" dirty="0"/>
              <a:t>Disponibilidad de espacio: </a:t>
            </a:r>
            <a:r>
              <a:rPr lang="es-ES" sz="1400" kern="0" dirty="0"/>
              <a:t>ancho de aceras, cobertura</a:t>
            </a:r>
          </a:p>
          <a:p>
            <a:pPr eaLnBrk="0" hangingPunct="0">
              <a:defRPr/>
            </a:pPr>
            <a:endParaRPr lang="es-ES" sz="1400" b="1" kern="0" dirty="0"/>
          </a:p>
          <a:p>
            <a:pPr eaLnBrk="0" hangingPunct="0">
              <a:defRPr/>
            </a:pPr>
            <a:r>
              <a:rPr lang="es-ES" sz="1400" b="1" kern="0" dirty="0"/>
              <a:t>Necesidades de luz: </a:t>
            </a:r>
            <a:r>
              <a:rPr lang="es-ES" sz="1400" kern="0" dirty="0"/>
              <a:t>tolerancia y necesidad</a:t>
            </a:r>
          </a:p>
          <a:p>
            <a:pPr eaLnBrk="0" hangingPunct="0">
              <a:defRPr/>
            </a:pPr>
            <a:endParaRPr lang="es-ES" sz="1400" b="1" kern="0" dirty="0"/>
          </a:p>
          <a:p>
            <a:pPr eaLnBrk="0" hangingPunct="0">
              <a:defRPr/>
            </a:pPr>
            <a:r>
              <a:rPr lang="es-ES" sz="1400" b="1" kern="0" dirty="0"/>
              <a:t>Existencia de vientos</a:t>
            </a:r>
            <a:r>
              <a:rPr lang="es-ES" sz="1400" kern="0" dirty="0"/>
              <a:t> intensos, túneles de vientos</a:t>
            </a:r>
          </a:p>
          <a:p>
            <a:pPr eaLnBrk="0" hangingPunct="0">
              <a:defRPr/>
            </a:pPr>
            <a:endParaRPr lang="es-ES" sz="1400" b="1" kern="0" dirty="0"/>
          </a:p>
          <a:p>
            <a:pPr eaLnBrk="0" hangingPunct="0">
              <a:defRPr/>
            </a:pPr>
            <a:r>
              <a:rPr lang="es-ES" sz="1400" b="1" kern="0" dirty="0"/>
              <a:t>Suelo urbano. </a:t>
            </a:r>
          </a:p>
          <a:p>
            <a:pPr marL="0" indent="0">
              <a:buNone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5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3548" y="749830"/>
            <a:ext cx="2355619" cy="343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A.- Interferencia con servicios</a:t>
            </a:r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628650" y="158807"/>
            <a:ext cx="1931670" cy="481273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Problemas 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http://www.fcagr.unr.edu.ar/Extension/Agromensajes/30/imagenes/f6a4r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912" y="997503"/>
            <a:ext cx="4103688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5168150" y="3262002"/>
            <a:ext cx="15224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1100" dirty="0">
                <a:latin typeface="Arial" panose="020B0604020202020204" pitchFamily="34" charset="0"/>
                <a:hlinkClick r:id="rId3"/>
              </a:rPr>
              <a:t>www.fcagr.unr.edu.ar</a:t>
            </a:r>
            <a:endParaRPr lang="es-ES" altLang="en-US" sz="1100" dirty="0">
              <a:latin typeface="Arial" panose="020B060402020202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230303" y="998480"/>
            <a:ext cx="8561289" cy="5801331"/>
            <a:chOff x="230303" y="998480"/>
            <a:chExt cx="8561289" cy="5801331"/>
          </a:xfrm>
        </p:grpSpPr>
        <p:pic>
          <p:nvPicPr>
            <p:cNvPr id="6" name="Picture 28" descr="http://www.elpais.com.co/elpais/sites/default/files/2016/03/ramas_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303" y="998480"/>
              <a:ext cx="3410672" cy="2257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2" descr="http://www.elpais.com.co/elpais/sites/default/files/2011/08/cables-ingenio-67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303" y="3360277"/>
              <a:ext cx="3410672" cy="2273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5 Marcador de contenido" descr="Sin título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8693" y="3543853"/>
              <a:ext cx="2258054" cy="3255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Night Tree Street Lamp - Free photo on Pixabay - Pixabay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9623" y="3543853"/>
              <a:ext cx="2441969" cy="3255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Marcador de contenido 2"/>
          <p:cNvSpPr txBox="1">
            <a:spLocks/>
          </p:cNvSpPr>
          <p:nvPr/>
        </p:nvSpPr>
        <p:spPr>
          <a:xfrm>
            <a:off x="4991438" y="760914"/>
            <a:ext cx="2355619" cy="343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A.- Interferencia con luminarias</a:t>
            </a:r>
            <a:endParaRPr 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65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s3-sa-east-1.amazonaws.com/assets.abc.com.py/2013/05/03/_480_360_1657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590925"/>
            <a:ext cx="4068763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611188" y="98425"/>
            <a:ext cx="7948612" cy="6499225"/>
            <a:chOff x="611188" y="98425"/>
            <a:chExt cx="7948612" cy="6499225"/>
          </a:xfrm>
        </p:grpSpPr>
        <p:pic>
          <p:nvPicPr>
            <p:cNvPr id="56324" name="Picture 4" descr="http://1.bp.blogspot.com/-tS79M8FAAwA/UM3iGkRFFDI/AAAAAAAAAYM/nIzSg_qGgF0/s1600/Foto065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3573463"/>
              <a:ext cx="4032250" cy="302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8" name="Picture 8" descr="http://bucket.glanacion.com/anexos/fotos/71/187927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98425"/>
              <a:ext cx="2447925" cy="3402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0" name="Picture 10" descr="http://fotos02.diarioinformacion.com/2014/12/03/646x260/podan-conduzcas-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475" y="476250"/>
              <a:ext cx="5140325" cy="3024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132138" y="0"/>
            <a:ext cx="5467350" cy="431800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Problemas</a:t>
            </a:r>
            <a:r>
              <a:rPr lang="es-E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403042" y="97632"/>
            <a:ext cx="3816350" cy="576262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ES" sz="1600" spc="-100" dirty="0" smtClean="0">
                <a:solidFill>
                  <a:srgbClr val="FF0000"/>
                </a:solidFill>
                <a:ea typeface="+mj-ea"/>
              </a:rPr>
              <a:t>3- </a:t>
            </a:r>
            <a:r>
              <a:rPr lang="es-ES" sz="1600" spc="-100" dirty="0">
                <a:solidFill>
                  <a:srgbClr val="FF0000"/>
                </a:solidFill>
                <a:ea typeface="+mj-ea"/>
              </a:rPr>
              <a:t>Interferencia con señales de tránsito  </a:t>
            </a:r>
            <a:endParaRPr lang="es-ES" sz="1600" spc="-1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32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s veredas destruidas por árboles y cañerías de agua rot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07" y="1355840"/>
            <a:ext cx="4116162" cy="541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4" descr="https://www.jusbaires.gob.ar/sites/default/files/u350/raices_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362" y="133870"/>
            <a:ext cx="4258013" cy="262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59785" y="18257"/>
            <a:ext cx="2150659" cy="914400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Problemas</a:t>
            </a:r>
            <a:r>
              <a:rPr lang="es-E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451004" y="927100"/>
            <a:ext cx="7772400" cy="576263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ES" sz="1600" spc="-100" dirty="0">
                <a:solidFill>
                  <a:srgbClr val="FF0000"/>
                </a:solidFill>
                <a:ea typeface="+mj-ea"/>
              </a:rPr>
              <a:t>4</a:t>
            </a:r>
            <a:r>
              <a:rPr lang="es-ES" sz="1600" spc="-100" dirty="0" smtClean="0">
                <a:solidFill>
                  <a:srgbClr val="FF0000"/>
                </a:solidFill>
                <a:ea typeface="+mj-ea"/>
              </a:rPr>
              <a:t>.-  </a:t>
            </a:r>
            <a:r>
              <a:rPr lang="es-ES" sz="1600" spc="-100" dirty="0">
                <a:solidFill>
                  <a:srgbClr val="FF0000"/>
                </a:solidFill>
                <a:ea typeface="+mj-ea"/>
              </a:rPr>
              <a:t>Rotura de veredas</a:t>
            </a:r>
            <a:endParaRPr lang="es-ES" sz="1600" spc="-1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6632" name="Picture 8" descr="http://www.maderplast.com/images/2_REJILLAS_INDUSTRIALES_2013/rejillas_para_protecci%C3%B3n_de_%C3%A1rbol_herrajes_rejilla_protectores_de_%C3%A1rboles_hierro_colado_02_somos_especialistas_en_la_fabricaci%C3%B3n_de_rejillas_para_piso_grating_rejillas_de_hierro_fundido_rejillas_pl%C3%A1stic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712" y="2589847"/>
            <a:ext cx="313531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73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 descr="7 cunetas cielo abierto_RE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57563"/>
            <a:ext cx="4418012" cy="3095625"/>
          </a:xfrm>
        </p:spPr>
      </p:pic>
      <p:pic>
        <p:nvPicPr>
          <p:cNvPr id="55298" name="Picture 2" descr="https://encrypted-tbn0.gstatic.com/images?q=tbn:ANd9GcRWHr231zwD6fmgIi7MggSi7CxGIToshVZTeprMBNQkgYj6ryi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5888"/>
            <a:ext cx="39608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 descr="http://staticf5b.lavozdelinterior.com.ar/sites/default/files/styles/landscape_1008_566/public/nota_periodistica/2-desagu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981075"/>
            <a:ext cx="39766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 descr="8 cuneta cielo abierto_RE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357563"/>
            <a:ext cx="4103687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572000" y="0"/>
            <a:ext cx="4027488" cy="431800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Problemas</a:t>
            </a:r>
            <a:r>
              <a:rPr lang="es-E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4643438" y="404813"/>
            <a:ext cx="4321175" cy="503237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ES" sz="1600" spc="-100" dirty="0">
                <a:solidFill>
                  <a:srgbClr val="FF0000"/>
                </a:solidFill>
                <a:ea typeface="+mj-ea"/>
              </a:rPr>
              <a:t>5.- Interferencia de follaje con cunetas y desagües</a:t>
            </a:r>
            <a:endParaRPr lang="es-ES" sz="1600" spc="-1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1764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movimet.com/wp-content/uploads/2014/02/Banquetas-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400367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 descr="http://1.bp.blogspot.com/-a4sWBqSyDMU/UkLkZsJl1oI/AAAAAAAACJo/Y5JiHIESYVA/s1600/street_trees_downtow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781300"/>
            <a:ext cx="4032250" cy="26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476375" y="2924175"/>
            <a:ext cx="2466975" cy="277813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ES" sz="1200" dirty="0">
                <a:latin typeface="Arial" charset="0"/>
                <a:cs typeface="Arial" charset="0"/>
                <a:hlinkClick r:id="rId4"/>
              </a:rPr>
              <a:t>arboriculturaurbana.blogspot.com</a:t>
            </a:r>
            <a:endParaRPr lang="es-ES" sz="1200" dirty="0">
              <a:latin typeface="Arial" charset="0"/>
              <a:cs typeface="Arial" charset="0"/>
            </a:endParaRPr>
          </a:p>
        </p:txBody>
      </p:sp>
      <p:pic>
        <p:nvPicPr>
          <p:cNvPr id="52230" name="Picture 6" descr="http://zamoraenverde.blogspot.es/img/lamarina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96975"/>
            <a:ext cx="374491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8" descr="https://lh3.googleusercontent.com/-pFbOJf56cis/T9RUQztLmJI/AAAAAAAAEms/fqfzsLwjDCE/w1200-h630-p-nu/_independencia_d42a223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4149725"/>
            <a:ext cx="4941887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4256088" y="6308725"/>
            <a:ext cx="1722437" cy="26193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ES" sz="1100" dirty="0">
                <a:latin typeface="Arial" charset="0"/>
                <a:cs typeface="Arial" charset="0"/>
                <a:hlinkClick r:id="rId7"/>
              </a:rPr>
              <a:t>www.enbicipormadrid.es</a:t>
            </a:r>
            <a:endParaRPr lang="es-ES" sz="1100" dirty="0">
              <a:latin typeface="Arial" charset="0"/>
              <a:cs typeface="Arial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443663" y="3644900"/>
            <a:ext cx="1724025" cy="26193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ES" sz="1100" dirty="0">
                <a:latin typeface="Arial" charset="0"/>
                <a:cs typeface="Arial" charset="0"/>
                <a:hlinkClick r:id="rId7"/>
              </a:rPr>
              <a:t>www.enbicipormadrid.es</a:t>
            </a:r>
            <a:endParaRPr lang="es-ES" sz="1100" dirty="0">
              <a:latin typeface="Arial" charset="0"/>
              <a:cs typeface="Arial" charset="0"/>
            </a:endParaRPr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4572000" y="0"/>
            <a:ext cx="4027488" cy="431800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Problemas 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4643438" y="404813"/>
            <a:ext cx="4321175" cy="503237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ES" sz="1600" spc="-100" dirty="0">
                <a:solidFill>
                  <a:srgbClr val="FF0000"/>
                </a:solidFill>
                <a:ea typeface="+mj-ea"/>
              </a:rPr>
              <a:t>6.- Ancho de aceras</a:t>
            </a:r>
            <a:endParaRPr lang="es-ES" sz="1600" spc="-1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922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6817115"/>
              </p:ext>
            </p:extLst>
          </p:nvPr>
        </p:nvGraphicFramePr>
        <p:xfrm>
          <a:off x="831850" y="2060575"/>
          <a:ext cx="7772400" cy="2468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Especies vegetales</a:t>
                      </a:r>
                      <a:endParaRPr lang="es-ES" sz="1200" b="1" dirty="0"/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Abundancia relativa</a:t>
                      </a:r>
                      <a:endParaRPr lang="es-ES" sz="1200" b="1" dirty="0"/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err="1" smtClean="0"/>
                        <a:t>Alergenicidad</a:t>
                      </a:r>
                      <a:endParaRPr lang="es-ES" sz="1200" b="1" dirty="0"/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Fresno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36,5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moderada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Acacias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Crespón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Ciruelo de jardín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3,3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Pinos y cedros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Tuya y ciprés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Moderada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Plátano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Ligustro y Ligustrina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7,5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Baja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3" marB="4570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827088" y="981075"/>
            <a:ext cx="7772400" cy="611188"/>
          </a:xfrm>
        </p:spPr>
        <p:txBody>
          <a:bodyPr/>
          <a:lstStyle/>
          <a:p>
            <a:pPr>
              <a:defRPr/>
            </a:pPr>
            <a:r>
              <a:rPr lang="es-E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7.- Carácter alergénico de especies</a:t>
            </a:r>
            <a:endParaRPr lang="es-ES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 bwMode="auto">
          <a:xfrm>
            <a:off x="827088" y="1412875"/>
            <a:ext cx="7772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r>
              <a:rPr lang="es-ES" sz="1600" dirty="0">
                <a:latin typeface="+mn-lt"/>
                <a:cs typeface="+mn-cs"/>
              </a:rPr>
              <a:t>Conjunto de procesos que afectan a las fosas nasales y a los ojos (</a:t>
            </a:r>
            <a:r>
              <a:rPr lang="es-ES" sz="1600" dirty="0" err="1">
                <a:latin typeface="+mn-lt"/>
                <a:cs typeface="+mn-cs"/>
              </a:rPr>
              <a:t>rinoconjuntivitis</a:t>
            </a:r>
            <a:r>
              <a:rPr lang="es-ES" sz="1600" dirty="0">
                <a:latin typeface="+mn-lt"/>
                <a:cs typeface="+mn-cs"/>
              </a:rPr>
              <a:t>).</a:t>
            </a:r>
          </a:p>
          <a:p>
            <a:pPr marL="411163" indent="-342900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r>
              <a:rPr lang="es-ES" sz="1600" dirty="0">
                <a:latin typeface="+mn-lt"/>
                <a:cs typeface="+mn-cs"/>
              </a:rPr>
              <a:t>En general son especies de polinización por el viento (anemófilas).</a:t>
            </a:r>
          </a:p>
        </p:txBody>
      </p:sp>
      <p:graphicFrame>
        <p:nvGraphicFramePr>
          <p:cNvPr id="7" name="3 Marcador de contenido"/>
          <p:cNvGraphicFramePr>
            <a:graphicFrameLocks/>
          </p:cNvGraphicFramePr>
          <p:nvPr>
            <p:extLst/>
          </p:nvPr>
        </p:nvGraphicFramePr>
        <p:xfrm>
          <a:off x="1835150" y="5013325"/>
          <a:ext cx="5181600" cy="1646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73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Especies</a:t>
                      </a:r>
                      <a:endParaRPr lang="es-ES" sz="1200" b="1" dirty="0"/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err="1" smtClean="0"/>
                        <a:t>Alergenicidad</a:t>
                      </a:r>
                      <a:endParaRPr lang="es-ES" sz="1200" b="1" dirty="0"/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Tilo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Baja/moderada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Roble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Baja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Pezuña</a:t>
                      </a:r>
                      <a:r>
                        <a:rPr lang="es-ES" sz="1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 vaca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Ficus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Olivo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es-E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9" marB="4572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2 Marcador de contenido"/>
          <p:cNvSpPr txBox="1">
            <a:spLocks/>
          </p:cNvSpPr>
          <p:nvPr/>
        </p:nvSpPr>
        <p:spPr bwMode="auto">
          <a:xfrm>
            <a:off x="6588125" y="4508500"/>
            <a:ext cx="2227263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1163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buFontTx/>
              <a:buNone/>
            </a:pPr>
            <a:r>
              <a:rPr lang="es-ES" altLang="en-US" sz="1100">
                <a:latin typeface="Arial" panose="020B0604020202020204" pitchFamily="34" charset="0"/>
              </a:rPr>
              <a:t>Fuente: UNLPampa, 2009</a:t>
            </a: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971550" y="333375"/>
            <a:ext cx="4027488" cy="4318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ES" sz="2400" b="1" spc="-100" dirty="0">
                <a:solidFill>
                  <a:srgbClr val="FF0000"/>
                </a:solidFill>
                <a:ea typeface="+mj-ea"/>
              </a:rPr>
              <a:t>Problemas </a:t>
            </a:r>
          </a:p>
        </p:txBody>
      </p:sp>
    </p:spTree>
    <p:extLst>
      <p:ext uri="{BB962C8B-B14F-4D97-AF65-F5344CB8AC3E}">
        <p14:creationId xmlns:p14="http://schemas.microsoft.com/office/powerpoint/2010/main" val="406033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2794000" cy="5397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Datos a considerar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900113" y="1700213"/>
          <a:ext cx="7772402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0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75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75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75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ID:Mz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Calle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Altura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Orientación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Ancho calle (m)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Ancho acera</a:t>
                      </a:r>
                    </a:p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(m)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Cuneta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2371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J.M.Gutiérrez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1300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rgbClr val="FFFF00"/>
                          </a:solidFill>
                        </a:rPr>
                        <a:t>N</a:t>
                      </a:r>
                      <a:endParaRPr lang="es-E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bg1"/>
                          </a:solidFill>
                        </a:rPr>
                        <a:t>S</a:t>
                      </a:r>
                      <a:endParaRPr lang="es-E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es-E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bg1"/>
                          </a:solidFill>
                        </a:rPr>
                        <a:t>W</a:t>
                      </a:r>
                      <a:endParaRPr lang="es-E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4,80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Cerrada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>
          <a:xfrm>
            <a:off x="971550" y="1052513"/>
            <a:ext cx="7704138" cy="504825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ES" sz="1400" spc="-100" dirty="0">
                <a:ea typeface="+mj-ea"/>
              </a:rPr>
              <a:t>Vecinal: . . . . . . . . . . . . . . . . . . . . . . . . .   Fecha: . . . . . . . . . . . . . . . . . . . .  Responsable/s: . . . . . . . . . . . . . . . . . . . . . . . . . . .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843213" y="3429000"/>
            <a:ext cx="3024187" cy="266382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cxnSp>
        <p:nvCxnSpPr>
          <p:cNvPr id="8" name="7 Conector recto de flecha"/>
          <p:cNvCxnSpPr/>
          <p:nvPr/>
        </p:nvCxnSpPr>
        <p:spPr>
          <a:xfrm flipH="1">
            <a:off x="2843213" y="3068638"/>
            <a:ext cx="29527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4427984" y="2780928"/>
            <a:ext cx="28405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Arial" charset="0"/>
              </a:rPr>
              <a:t>1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2339975" y="3429000"/>
            <a:ext cx="0" cy="2663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1979712" y="4293096"/>
            <a:ext cx="28405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Arial" charset="0"/>
              </a:rPr>
              <a:t>2</a:t>
            </a:r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2843213" y="6381750"/>
            <a:ext cx="30241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Rectángulo"/>
          <p:cNvSpPr/>
          <p:nvPr/>
        </p:nvSpPr>
        <p:spPr>
          <a:xfrm>
            <a:off x="4355976" y="6381328"/>
            <a:ext cx="28405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Arial" charset="0"/>
              </a:rPr>
              <a:t>3</a:t>
            </a:r>
          </a:p>
        </p:txBody>
      </p:sp>
      <p:cxnSp>
        <p:nvCxnSpPr>
          <p:cNvPr id="18" name="17 Conector recto de flecha"/>
          <p:cNvCxnSpPr/>
          <p:nvPr/>
        </p:nvCxnSpPr>
        <p:spPr>
          <a:xfrm flipV="1">
            <a:off x="6300788" y="3429000"/>
            <a:ext cx="0" cy="2663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Rectángulo"/>
          <p:cNvSpPr/>
          <p:nvPr/>
        </p:nvSpPr>
        <p:spPr>
          <a:xfrm>
            <a:off x="6372200" y="4365104"/>
            <a:ext cx="28405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21" name="1 Título"/>
          <p:cNvSpPr txBox="1">
            <a:spLocks/>
          </p:cNvSpPr>
          <p:nvPr/>
        </p:nvSpPr>
        <p:spPr>
          <a:xfrm>
            <a:off x="6732588" y="3716338"/>
            <a:ext cx="2232025" cy="201612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es-ES" sz="1400" spc="-100" dirty="0">
                <a:ea typeface="+mj-ea"/>
              </a:rPr>
              <a:t>Datos complementarios</a:t>
            </a:r>
          </a:p>
          <a:p>
            <a:pPr algn="ctr" eaLnBrk="1" hangingPunct="1">
              <a:defRPr/>
            </a:pPr>
            <a:endParaRPr lang="es-ES" sz="1400" spc="-100" dirty="0">
              <a:ea typeface="+mj-ea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es-ES" sz="1400" spc="-100" dirty="0">
                <a:ea typeface="+mj-ea"/>
              </a:rPr>
              <a:t>Tipo de cobertura de calle</a:t>
            </a:r>
          </a:p>
          <a:p>
            <a:pPr algn="just" eaLnBrk="1" hangingPunct="1">
              <a:defRPr/>
            </a:pPr>
            <a:endParaRPr lang="es-ES" sz="1400" spc="-100" dirty="0">
              <a:ea typeface="+mj-ea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es-ES" sz="1400" spc="-100" dirty="0">
                <a:ea typeface="+mj-ea"/>
              </a:rPr>
              <a:t>Tipo de cobertura de aceras</a:t>
            </a:r>
          </a:p>
          <a:p>
            <a:pPr algn="just" eaLnBrk="1" hangingPunct="1">
              <a:defRPr/>
            </a:pPr>
            <a:endParaRPr lang="es-ES" sz="1400" spc="-100" dirty="0">
              <a:ea typeface="+mj-ea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es-ES" sz="1400" spc="-100" dirty="0">
                <a:ea typeface="+mj-ea"/>
              </a:rPr>
              <a:t> Estado de elementos del viario: calles, aceras, cuneta.</a:t>
            </a:r>
          </a:p>
          <a:p>
            <a:pPr algn="ctr" eaLnBrk="1" hangingPunct="1">
              <a:defRPr/>
            </a:pPr>
            <a:endParaRPr lang="es-ES" sz="1400" spc="-100" dirty="0">
              <a:ea typeface="+mj-ea"/>
            </a:endParaRPr>
          </a:p>
          <a:p>
            <a:pPr algn="just" eaLnBrk="1" hangingPunct="1">
              <a:defRPr/>
            </a:pPr>
            <a:endParaRPr lang="es-ES" sz="1400" spc="-100" dirty="0">
              <a:solidFill>
                <a:srgbClr val="C1EEFF"/>
              </a:solidFill>
              <a:ea typeface="+mj-ea"/>
            </a:endParaRPr>
          </a:p>
        </p:txBody>
      </p:sp>
      <p:sp>
        <p:nvSpPr>
          <p:cNvPr id="22" name="21 Estrella de 4 puntas"/>
          <p:cNvSpPr/>
          <p:nvPr/>
        </p:nvSpPr>
        <p:spPr>
          <a:xfrm>
            <a:off x="6372225" y="2997200"/>
            <a:ext cx="503238" cy="431800"/>
          </a:xfrm>
          <a:prstGeom prst="star4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24" name="23 Rectángulo"/>
          <p:cNvSpPr/>
          <p:nvPr/>
        </p:nvSpPr>
        <p:spPr>
          <a:xfrm>
            <a:off x="6444208" y="2636912"/>
            <a:ext cx="31451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Arial" charset="0"/>
              </a:rPr>
              <a:t>N</a:t>
            </a:r>
          </a:p>
        </p:txBody>
      </p:sp>
      <p:sp>
        <p:nvSpPr>
          <p:cNvPr id="17" name="1 Título"/>
          <p:cNvSpPr txBox="1">
            <a:spLocks/>
          </p:cNvSpPr>
          <p:nvPr/>
        </p:nvSpPr>
        <p:spPr>
          <a:xfrm>
            <a:off x="4549870" y="98426"/>
            <a:ext cx="4305994" cy="53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 importancia del inventario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12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5026025" cy="6127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Relevamiento del arbolado público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80" name="Picture 4" descr="http://topox.cl/topografia/wp-content/uploads/2013/09/Odometro-Rueda-de-Medicion-Standar-Ultra-Econo-300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06525"/>
            <a:ext cx="288131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6" descr="https://curiosoando.com/wp-content/uploads/2013/11/odometro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214813"/>
            <a:ext cx="2881312" cy="2598737"/>
          </a:xfrm>
          <a:noFill/>
        </p:spPr>
      </p:pic>
      <p:pic>
        <p:nvPicPr>
          <p:cNvPr id="50184" name="Picture 8" descr="http://www.delmazgps.com/apps/site/files/etrex20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41287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Picture 10" descr="http://img.classistatic.com/crop/200x150/i.ebayimg.com/00/s/NjAwWDgwMA==/z/ZRQAAOSw8aNXGQDe/$_19.JPG?set_id=88000050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365625"/>
            <a:ext cx="3240087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8" name="Picture 12" descr="http://image.slidesharecdn.com/instrumentosutilizadosparamedicinforestal-131024161417-phpapp01/95/instrumentos-utilizados-para-medicin-forestal-6-638.jpg?cb=138263225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412875"/>
            <a:ext cx="2589213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0" name="Picture 14" descr="http://www.ecoticias.com/userfiles/extra/thumbs/306_AKGZ_tebdfgdgdf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500438"/>
            <a:ext cx="2554288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Picture 16" descr="https://encrypted-tbn0.gstatic.com/images?q=tbn:ANd9GcQ8McV_J_DHOAfIVPH2qzacvNwrBzvwnC0TxVVyyJVExal-acK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300663"/>
            <a:ext cx="2160587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85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127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 arbolado urbano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196975"/>
            <a:ext cx="7772400" cy="5159375"/>
          </a:xfrm>
        </p:spPr>
        <p:txBody>
          <a:bodyPr>
            <a:normAutofit/>
          </a:bodyPr>
          <a:lstStyle/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s-ES" sz="1100" dirty="0" smtClean="0">
              <a:latin typeface="Arial" pitchFamily="34" charset="0"/>
              <a:cs typeface="Arial" pitchFamily="34" charset="0"/>
            </a:endParaRPr>
          </a:p>
          <a:p>
            <a:pPr marL="411480" algn="just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s-E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Arbolado urbano: 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refiere específicamente a todos los árboles plantados dentro de los espacios considerados como </a:t>
            </a:r>
            <a:r>
              <a:rPr lang="es-ES" sz="1600" dirty="0">
                <a:latin typeface="Arial" pitchFamily="34" charset="0"/>
                <a:cs typeface="Arial" pitchFamily="34" charset="0"/>
              </a:rPr>
              <a:t>urbanos 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 y públicos</a:t>
            </a:r>
          </a:p>
          <a:p>
            <a:pPr marL="411480" algn="just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s-ES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s-ES" sz="11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s-ES" sz="1100" dirty="0">
                <a:latin typeface="Arial" pitchFamily="34" charset="0"/>
                <a:cs typeface="Arial" pitchFamily="34" charset="0"/>
              </a:rPr>
              <a:t>Lisa, M., 2009. “Aportes para la gestión Ambiental Local”).</a:t>
            </a: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s-ES" sz="1600" dirty="0" smtClean="0">
              <a:latin typeface="Arial" pitchFamily="34" charset="0"/>
              <a:cs typeface="Arial" pitchFamily="34" charset="0"/>
            </a:endParaRPr>
          </a:p>
          <a:p>
            <a:pPr marL="41148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" sz="1500" i="1" dirty="0" smtClean="0">
                <a:latin typeface="Arial" pitchFamily="34" charset="0"/>
                <a:cs typeface="Arial" pitchFamily="34" charset="0"/>
              </a:rPr>
              <a:t>Distribución </a:t>
            </a:r>
            <a:r>
              <a:rPr lang="es-ES" sz="1500" i="1" dirty="0" err="1" smtClean="0">
                <a:latin typeface="Arial" pitchFamily="34" charset="0"/>
                <a:cs typeface="Arial" pitchFamily="34" charset="0"/>
              </a:rPr>
              <a:t>areal</a:t>
            </a:r>
            <a:r>
              <a:rPr lang="es-ES" sz="1500" dirty="0" smtClean="0">
                <a:latin typeface="Arial" pitchFamily="34" charset="0"/>
                <a:cs typeface="Arial" pitchFamily="34" charset="0"/>
              </a:rPr>
              <a:t>: generación de pulmones verdes, paseos, espacios de ocio.</a:t>
            </a:r>
          </a:p>
          <a:p>
            <a:pPr marL="41148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" sz="1500" i="1" dirty="0" smtClean="0">
                <a:latin typeface="Arial" pitchFamily="34" charset="0"/>
                <a:cs typeface="Arial" pitchFamily="34" charset="0"/>
              </a:rPr>
              <a:t>Distribución lineal</a:t>
            </a:r>
            <a:r>
              <a:rPr lang="es-ES" sz="1500" dirty="0" smtClean="0">
                <a:latin typeface="Arial" pitchFamily="34" charset="0"/>
                <a:cs typeface="Arial" pitchFamily="34" charset="0"/>
              </a:rPr>
              <a:t>: arbolado plantado en veredas con funciones específicas.</a:t>
            </a: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s-ES" sz="1500" dirty="0" smtClean="0">
              <a:latin typeface="Arial" pitchFamily="34" charset="0"/>
              <a:cs typeface="Arial" pitchFamily="34" charset="0"/>
            </a:endParaRP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	Exige un plan de gestión (elección, monitoreo, cuidado, reemplazo, poda, trabajo en viveros, entre otros).</a:t>
            </a: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s-ES" sz="1600" dirty="0" smtClean="0">
              <a:latin typeface="Arial" pitchFamily="34" charset="0"/>
              <a:cs typeface="Arial" pitchFamily="34" charset="0"/>
            </a:endParaRP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s-E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OMS</a:t>
            </a:r>
            <a:r>
              <a:rPr lang="es-E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Por habitantes deben existir 9 m² de superficies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parquizadas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" sz="1400" dirty="0" smtClean="0">
                <a:latin typeface="Arial" pitchFamily="34" charset="0"/>
                <a:cs typeface="Arial" pitchFamily="34" charset="0"/>
              </a:rPr>
              <a:t>	Debe haber 1 árbol por cada 2,5 – 3 hab. habitantes</a:t>
            </a: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" sz="1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41148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" sz="1400" dirty="0" smtClean="0">
                <a:latin typeface="Arial" pitchFamily="34" charset="0"/>
                <a:cs typeface="Arial" pitchFamily="34" charset="0"/>
              </a:rPr>
              <a:t>	</a:t>
            </a:r>
            <a:endParaRPr lang="es-E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2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914400" y="1341438"/>
          <a:ext cx="7772400" cy="5241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9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92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40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40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3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3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3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28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744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640065">
                <a:tc rowSpan="2">
                  <a:txBody>
                    <a:bodyPr/>
                    <a:lstStyle/>
                    <a:p>
                      <a:pPr algn="ctr"/>
                      <a:endParaRPr lang="es-ES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s-ES" sz="1200" dirty="0" smtClean="0">
                          <a:latin typeface="Arial" pitchFamily="34" charset="0"/>
                          <a:cs typeface="Arial" pitchFamily="34" charset="0"/>
                        </a:rPr>
                        <a:t>ID</a:t>
                      </a:r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ES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s-ES" sz="1200" dirty="0" smtClean="0">
                          <a:latin typeface="Arial" pitchFamily="34" charset="0"/>
                          <a:cs typeface="Arial" pitchFamily="34" charset="0"/>
                        </a:rPr>
                        <a:t>Especie</a:t>
                      </a:r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ES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s-ES" sz="1200" dirty="0" smtClean="0">
                          <a:latin typeface="Arial" pitchFamily="34" charset="0"/>
                          <a:cs typeface="Arial" pitchFamily="34" charset="0"/>
                        </a:rPr>
                        <a:t>Copa</a:t>
                      </a:r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s-ES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s-ES" sz="1200" dirty="0" smtClean="0">
                          <a:latin typeface="Arial" pitchFamily="34" charset="0"/>
                          <a:cs typeface="Arial" pitchFamily="34" charset="0"/>
                        </a:rPr>
                        <a:t>Hoja</a:t>
                      </a:r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itchFamily="34" charset="0"/>
                          <a:cs typeface="Arial" pitchFamily="34" charset="0"/>
                        </a:rPr>
                        <a:t>Flores y/o frutos</a:t>
                      </a:r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itchFamily="34" charset="0"/>
                          <a:cs typeface="Arial" pitchFamily="34" charset="0"/>
                        </a:rPr>
                        <a:t>Estado del árbol</a:t>
                      </a:r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itchFamily="34" charset="0"/>
                          <a:cs typeface="Arial" pitchFamily="34" charset="0"/>
                        </a:rPr>
                        <a:t>Ramas</a:t>
                      </a:r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s-ES" sz="12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Posición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26">
                <a:tc vMerge="1"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forma</a:t>
                      </a:r>
                      <a:endParaRPr lang="es-ES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Diám</a:t>
                      </a:r>
                      <a:endParaRPr lang="es-ES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(m)</a:t>
                      </a:r>
                      <a:endParaRPr lang="es-ES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Caduca</a:t>
                      </a:r>
                      <a:endParaRPr lang="es-ES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Perenne</a:t>
                      </a:r>
                      <a:endParaRPr lang="es-ES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Comp</a:t>
                      </a:r>
                      <a:endParaRPr lang="es-E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Incomp</a:t>
                      </a:r>
                      <a:endParaRPr lang="es-E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85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2371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Fraxinus</a:t>
                      </a:r>
                      <a:r>
                        <a:rPr lang="es-ES" sz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americana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Bóveda</a:t>
                      </a:r>
                      <a:endParaRPr lang="es-ES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2371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 determinar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Vertical</a:t>
                      </a:r>
                      <a:endParaRPr lang="es-ES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15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2371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Tecoma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Stans</a:t>
                      </a:r>
                      <a:endParaRPr lang="es-ES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Irregular</a:t>
                      </a:r>
                      <a:endParaRPr lang="es-ES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782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3" marB="4571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914400" y="801688"/>
            <a:ext cx="2794000" cy="539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ES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Datos a considerar</a:t>
            </a:r>
            <a:endParaRPr lang="es-ES" sz="1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488873" y="290542"/>
            <a:ext cx="4305994" cy="53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 importancia del inventario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1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827088" y="1268413"/>
          <a:ext cx="7859709" cy="4348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3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33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Distancias desde el árbol (en m)</a:t>
                      </a:r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Fuste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Línea edificación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Árbol anterior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Cuneta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Cordón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Palo de luz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Altura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Diámetro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Circunf</a:t>
                      </a:r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2659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0, 20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0,57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2659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0,78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2659</a:t>
                      </a:r>
                      <a:endParaRPr lang="es-E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0,23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  <a:endParaRPr lang="es-E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2794000" cy="539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E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Datos a considerar</a:t>
            </a:r>
            <a:endParaRPr lang="es-E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61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k46.kn3.net/taringa/D/5/F/9/2/4/Torero32/5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6985000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088" y="115888"/>
            <a:ext cx="7859712" cy="914400"/>
          </a:xfrm>
        </p:spPr>
        <p:txBody>
          <a:bodyPr/>
          <a:lstStyle/>
          <a:p>
            <a:pPr>
              <a:defRPr/>
            </a:pPr>
            <a:r>
              <a:rPr lang="es-ES" sz="1400" dirty="0" smtClean="0"/>
              <a:t>a.- Altura de fuste			e.- distancia al árbol anterior</a:t>
            </a:r>
            <a:br>
              <a:rPr lang="es-ES" sz="1400" dirty="0" smtClean="0"/>
            </a:br>
            <a:r>
              <a:rPr lang="es-ES" sz="1400" dirty="0" smtClean="0"/>
              <a:t>b.- Ancho de copa</a:t>
            </a:r>
            <a:br>
              <a:rPr lang="es-ES" sz="1400" dirty="0" smtClean="0"/>
            </a:br>
            <a:r>
              <a:rPr lang="es-ES" sz="1400" dirty="0" smtClean="0"/>
              <a:t>c.- Circunferencia de fuste</a:t>
            </a:r>
            <a:br>
              <a:rPr lang="es-ES" sz="1400" dirty="0" smtClean="0"/>
            </a:br>
            <a:r>
              <a:rPr lang="es-ES" sz="1400" dirty="0" smtClean="0"/>
              <a:t>d.- distancia al cordón</a:t>
            </a:r>
            <a:endParaRPr lang="es-ES" sz="1400" dirty="0"/>
          </a:p>
        </p:txBody>
      </p:sp>
      <p:sp>
        <p:nvSpPr>
          <p:cNvPr id="9" name="8 Flecha curvada hacia la derecha"/>
          <p:cNvSpPr/>
          <p:nvPr/>
        </p:nvSpPr>
        <p:spPr>
          <a:xfrm>
            <a:off x="4427538" y="4868863"/>
            <a:ext cx="215900" cy="288925"/>
          </a:xfrm>
          <a:prstGeom prst="curvedRight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3779838" y="4365625"/>
            <a:ext cx="0" cy="2232025"/>
          </a:xfrm>
          <a:prstGeom prst="straightConnector1">
            <a:avLst/>
          </a:prstGeom>
          <a:ln w="3492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Rectángulo"/>
          <p:cNvSpPr/>
          <p:nvPr/>
        </p:nvSpPr>
        <p:spPr>
          <a:xfrm>
            <a:off x="3275856" y="4869160"/>
            <a:ext cx="42537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a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 flipH="1">
            <a:off x="900113" y="3141663"/>
            <a:ext cx="6985000" cy="0"/>
          </a:xfrm>
          <a:prstGeom prst="straightConnector1">
            <a:avLst/>
          </a:prstGeom>
          <a:ln w="3492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Rectángulo"/>
          <p:cNvSpPr/>
          <p:nvPr/>
        </p:nvSpPr>
        <p:spPr>
          <a:xfrm>
            <a:off x="4139952" y="2276872"/>
            <a:ext cx="42537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4716017" y="4581128"/>
            <a:ext cx="288032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c</a:t>
            </a:r>
          </a:p>
        </p:txBody>
      </p:sp>
      <p:cxnSp>
        <p:nvCxnSpPr>
          <p:cNvPr id="18" name="17 Conector recto de flecha"/>
          <p:cNvCxnSpPr/>
          <p:nvPr/>
        </p:nvCxnSpPr>
        <p:spPr>
          <a:xfrm flipH="1" flipV="1">
            <a:off x="4067175" y="5876925"/>
            <a:ext cx="360363" cy="6477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/>
        </p:nvSpPr>
        <p:spPr>
          <a:xfrm>
            <a:off x="4139952" y="5877272"/>
            <a:ext cx="425371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d</a:t>
            </a:r>
          </a:p>
        </p:txBody>
      </p:sp>
      <p:cxnSp>
        <p:nvCxnSpPr>
          <p:cNvPr id="21" name="20 Conector recto de flecha"/>
          <p:cNvCxnSpPr/>
          <p:nvPr/>
        </p:nvCxnSpPr>
        <p:spPr>
          <a:xfrm flipV="1">
            <a:off x="4716463" y="6092825"/>
            <a:ext cx="3168650" cy="4318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 rot="20816044">
            <a:off x="6000213" y="5706418"/>
            <a:ext cx="46656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420776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3800" y="115888"/>
            <a:ext cx="3683000" cy="914400"/>
          </a:xfrm>
        </p:spPr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76825" y="1784350"/>
            <a:ext cx="3609975" cy="106838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s-ES" altLang="en-US" sz="1400" smtClean="0"/>
              <a:t>f.- Altura del árbol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1400" smtClean="0"/>
              <a:t>g.- Distancia a línea de edificación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1400" smtClean="0"/>
              <a:t>h.- forma de la copa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1400" smtClean="0"/>
              <a:t>i.- Distancia a postes (alumbrado, energía, tel)</a:t>
            </a:r>
          </a:p>
        </p:txBody>
      </p:sp>
      <p:pic>
        <p:nvPicPr>
          <p:cNvPr id="75778" name="Picture 2" descr="http://www.dejardineria.com/wp-content/uploads/2011/03/wpid-Arboles-pequeos-Acacia-Bol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5888"/>
            <a:ext cx="4392613" cy="658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angular"/>
          <p:cNvCxnSpPr/>
          <p:nvPr/>
        </p:nvCxnSpPr>
        <p:spPr>
          <a:xfrm rot="5400000">
            <a:off x="1793875" y="3536950"/>
            <a:ext cx="5549900" cy="6350"/>
          </a:xfrm>
          <a:prstGeom prst="bentConnector3">
            <a:avLst>
              <a:gd name="adj1" fmla="val 50000"/>
            </a:avLst>
          </a:prstGeom>
          <a:ln w="349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4572000" y="1988840"/>
            <a:ext cx="42537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f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flipH="1" flipV="1">
            <a:off x="539750" y="5084763"/>
            <a:ext cx="2016125" cy="1223962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1331640" y="4725144"/>
            <a:ext cx="42537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2627784" y="1412776"/>
            <a:ext cx="42537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h</a:t>
            </a:r>
          </a:p>
        </p:txBody>
      </p:sp>
      <p:pic>
        <p:nvPicPr>
          <p:cNvPr id="75780" name="Picture 4" descr="http://www.ciudadaccesible.cl/wp-content/uploads/2016/05/Foto-de-vereda-obstaculizada-con-postes-y-%C3%A1rboles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429000"/>
            <a:ext cx="39179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16 Conector recto de flecha"/>
          <p:cNvCxnSpPr/>
          <p:nvPr/>
        </p:nvCxnSpPr>
        <p:spPr>
          <a:xfrm flipH="1" flipV="1">
            <a:off x="6516688" y="4868863"/>
            <a:ext cx="503237" cy="2889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/>
        </p:nvSpPr>
        <p:spPr>
          <a:xfrm>
            <a:off x="6444208" y="5013176"/>
            <a:ext cx="425371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59521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539750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Tabulación de información recabada in situ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237341" y="1102155"/>
          <a:ext cx="8748716" cy="5400692"/>
        </p:xfrm>
        <a:graphic>
          <a:graphicData uri="http://schemas.openxmlformats.org/drawingml/2006/table">
            <a:tbl>
              <a:tblPr/>
              <a:tblGrid>
                <a:gridCol w="234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46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00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91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13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481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221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758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7221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7221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221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0327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0543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0246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34408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98681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08130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</a:tblGrid>
              <a:tr h="14049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Id </a:t>
                      </a:r>
                      <a:r>
                        <a:rPr lang="es-ES" sz="3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Mz</a:t>
                      </a:r>
                      <a:endParaRPr lang="es-ES" sz="3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Calle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Altura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Orientación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Ancho calle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Tipo de calle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Ancho Vereda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Tipo de vereda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Cuneta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Nº árbol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Especie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Caracteres de copa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Función deHoja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flor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Estado del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Ramas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Posición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Distancias (en m)</a:t>
                      </a:r>
                    </a:p>
                  </a:txBody>
                  <a:tcPr marL="2015" marR="2015" marT="20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</a:t>
                      </a:r>
                    </a:p>
                  </a:txBody>
                  <a:tcPr marL="2015" marR="2015" marT="20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Observaciones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(m)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(m)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de E. a W.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Forma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Diámetro (m)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árbol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Edificación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Árbol anterior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Cuneta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Cordón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Palo  luz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Altura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Diámetro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Circunferencia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 pintado blanco,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 pintado blanco,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4,13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 pintado blanco,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hojas, fuste pintado c/epífitas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 pintado blanco,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Bueno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 m a ochava. Pintado blanco, semillas sin podar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Callejón de la Peña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calle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calle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árboles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Peatonal pavimentada con 60 % vegetada; 3 postes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Sombrilla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Bueno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 5 m de ochava, pintado blanco,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Vertical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la calle,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Vertical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el W.,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Vertical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raíces en superficie,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el W.,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 </a:t>
                      </a:r>
                      <a:r>
                        <a:rPr lang="es-ES" sz="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(copa desplazada al SE)</a:t>
                      </a:r>
                      <a:endParaRPr lang="es-ES" sz="3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 recto, pintado y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 </a:t>
                      </a:r>
                      <a:r>
                        <a:rPr lang="es-ES" sz="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(copa desplazada al SE)</a:t>
                      </a:r>
                      <a:endParaRPr lang="es-ES" sz="3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el W.,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 </a:t>
                      </a:r>
                      <a:r>
                        <a:rPr lang="es-ES" sz="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(copa desplazada al SE)</a:t>
                      </a:r>
                      <a:endParaRPr lang="es-ES" sz="3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el W.,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el W., con semillas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el W., con semillas, raíces sup.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el W., con semillas, raíces sup.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inclinado hacia la calle., con semillas.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Nicolás Rodríguez Peña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Pintado, con semillas, copa orientación al 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semillas y 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Sombrilla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semillas y 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semillas y 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Laurel de jardín?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Achaparrada, de copa muy baja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Perenne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Ramificación desde la base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Irregular, ramificada hacia el w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Irregular, ramificada hacia el w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Irregular, ramificada hacia el w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Bueno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Regular, forma de bóveda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epífitas. Sin hojas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follaje, forma de sombrilla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con epífitas, con raíces superficiales. c/semillas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forma de sombrilla, ramificada hacia W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4,87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pintar, torcido, con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 recto, ramificada regularmente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Bueno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Fuste derecho, con epífitas y raíces superficiales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5468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Arbol joven c/epífitas, semillas.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baja-aplanada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Presencia de ramas podadas al costado. (ver foto)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Irregular. Inclinada hacia el 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Ramas podadas. Presencia de epífitas. c/semillas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Ramas podadas. Presencia de epífitas. c/semillas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c/ epífitas y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c/ epífitas y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7574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Sombrilla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c/ epífitas y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Callejón de la Peña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calle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calle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árboles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Peatonal pavimentada con 60 % vegetada; 3 postes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4049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Libertad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Tierra y mejora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tapa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árboles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torres de iluminación. Sin cordón. Acera de borde indefinido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4049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Diego Núñez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Tierra y mejora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tapa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árboles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torres de iluminación. Sin cordón. Acera de borde indefinido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Irregular. Crece al 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semillas, epífitas y parásitas c/frutas. A ochava 7 m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copa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Podado y sin follaje con brotes en el fuste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copa,e inclinado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hojas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Orientada al oeste, tamaño limitado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Muy podado con brotes (escasos)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Copa sin follaje, orientada al 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 follaje. Mal estado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Deformada, inclinada al 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 semillas. Epífitas. Ramas secas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semillas y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Vertical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semillas. Pintado de azul aerosol. Epífitas y líquenes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140494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desarrollo hacia el este, forma sombrilla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Bueno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deformada hacia el 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Muy podado 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Malo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6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7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 epífitas y musgos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8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de junio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semillas. Presencia de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9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Irregular, deformada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 semillas. Atacado por hormigas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0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Ramificación irregular, desarrollo vertical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 semillas. Podado en invierno con brotes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1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Vertical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Bueno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 semillas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2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Forma sombrilla más desarrollada al oeste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Semillas. Epífitas. Líquenes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3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hacia el norte. Mal podado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Semillas. Fuste pintado, epífitas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4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hacia el norte. Mal podado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Raíces superficiales. Epífitas, parásitas, y pintado el fuste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5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hacia el norte. Mal podado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Podado lado sur para pintar pared de edificios.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6"/>
                  </a:ext>
                </a:extLst>
              </a:tr>
              <a:tr h="727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Caídos ARA Gral Belgrano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3800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Asfaltada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70% vegetada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Fresno 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Desarrollo hacia el norte. Mal podado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Caduca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Incompletas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sector vegetado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21,5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0,28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Podado lado sur para pintar pared de edificios.</a:t>
                      </a:r>
                    </a:p>
                  </a:txBody>
                  <a:tcPr marL="2015" marR="2015" marT="20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58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127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Obtención de cartografías temáticas y atributos</a:t>
            </a:r>
            <a:r>
              <a:rPr lang="es-ES" dirty="0" smtClean="0">
                <a:solidFill>
                  <a:srgbClr val="FF0000"/>
                </a:solidFill>
              </a:rPr>
              <a:t/>
            </a:r>
            <a:br>
              <a:rPr lang="es-ES" dirty="0" smtClean="0">
                <a:solidFill>
                  <a:srgbClr val="FF0000"/>
                </a:solidFill>
              </a:rPr>
            </a:b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00113" y="1125538"/>
            <a:ext cx="2735262" cy="47879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400" dirty="0" smtClean="0"/>
              <a:t>Uso de S.I.G.</a:t>
            </a:r>
            <a:r>
              <a:rPr lang="es-ES" altLang="en-US" dirty="0" smtClean="0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800" dirty="0" smtClean="0"/>
              <a:t>Sistema Vectorial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smtClean="0"/>
              <a:t>Q-Gis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err="1" smtClean="0"/>
              <a:t>Arc</a:t>
            </a:r>
            <a:r>
              <a:rPr lang="es-ES" altLang="en-US" sz="1600" dirty="0" smtClean="0"/>
              <a:t> GIS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err="1" smtClean="0"/>
              <a:t>gv</a:t>
            </a:r>
            <a:r>
              <a:rPr lang="es-ES" altLang="en-US" sz="1600" dirty="0" smtClean="0"/>
              <a:t> SIG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smtClean="0"/>
              <a:t>otros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 bwMode="auto">
          <a:xfrm>
            <a:off x="4500563" y="1484313"/>
            <a:ext cx="30956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endParaRPr lang="es-ES" dirty="0">
              <a:latin typeface="+mn-lt"/>
              <a:cs typeface="+mn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 bwMode="auto">
          <a:xfrm>
            <a:off x="4787900" y="1484313"/>
            <a:ext cx="27368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es-ES" sz="2400" dirty="0">
                <a:latin typeface="+mn-lt"/>
                <a:cs typeface="+mn-cs"/>
              </a:rPr>
              <a:t>CARTOGRAFÍAS</a:t>
            </a:r>
          </a:p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r>
              <a:rPr lang="es-ES" sz="1200" dirty="0">
                <a:latin typeface="+mn-lt"/>
                <a:cs typeface="+mn-cs"/>
              </a:rPr>
              <a:t>Posición de árboles</a:t>
            </a:r>
          </a:p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r>
              <a:rPr lang="es-ES" sz="1200" dirty="0">
                <a:latin typeface="+mn-lt"/>
                <a:cs typeface="+mn-cs"/>
              </a:rPr>
              <a:t>Densidad arbórea por Vecinal, por radio censal, por manzana.</a:t>
            </a:r>
          </a:p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r>
              <a:rPr lang="es-ES" sz="1200" dirty="0">
                <a:latin typeface="+mn-lt"/>
                <a:cs typeface="+mn-cs"/>
              </a:rPr>
              <a:t>Por  especie predominante (según Vecinal)</a:t>
            </a:r>
          </a:p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r>
              <a:rPr lang="es-ES" sz="1200" dirty="0">
                <a:latin typeface="+mn-lt"/>
                <a:cs typeface="+mn-cs"/>
              </a:rPr>
              <a:t>Por magnitud de problemas (necesidades)</a:t>
            </a:r>
          </a:p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endParaRPr lang="es-ES" sz="1200" dirty="0">
              <a:latin typeface="+mn-lt"/>
              <a:cs typeface="+mn-cs"/>
            </a:endParaRPr>
          </a:p>
          <a:p>
            <a:pPr marL="411163" indent="-342900" eaLnBrk="1" hangingPunct="1">
              <a:spcBef>
                <a:spcPts val="700"/>
              </a:spcBef>
              <a:buClr>
                <a:schemeClr val="tx2"/>
              </a:buClr>
              <a:buSzPct val="95000"/>
              <a:buFontTx/>
              <a:buChar char="-"/>
              <a:defRPr/>
            </a:pPr>
            <a:endParaRPr lang="es-ES" sz="1200" dirty="0">
              <a:latin typeface="+mn-lt"/>
              <a:cs typeface="+mn-cs"/>
            </a:endParaRPr>
          </a:p>
        </p:txBody>
      </p:sp>
      <p:pic>
        <p:nvPicPr>
          <p:cNvPr id="58370" name="Picture 2" descr="http://mappinggis.com/wp-content/uploads/2015/06/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725863"/>
            <a:ext cx="4392613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 descr="http://1.bp.blogspot.com/-jfZUt7QiF5A/T3uN9THqGGI/AAAAAAAAAOw/tNe05cjkESI/s1600/blog+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16338"/>
            <a:ext cx="38989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1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68" y="3340823"/>
            <a:ext cx="4696691" cy="33212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976" y="298938"/>
            <a:ext cx="7356764" cy="41627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Ejemplos cartográficos de relevamientos realizados en Estación Matilde (Santa Fe)</a:t>
            </a:r>
            <a:endPara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8 Imagen" descr="mapita santa fe_re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100" y="4511435"/>
            <a:ext cx="858258" cy="1398914"/>
          </a:xfrm>
          <a:prstGeom prst="rect">
            <a:avLst/>
          </a:prstGeom>
        </p:spPr>
      </p:pic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21" y="1210484"/>
            <a:ext cx="3122810" cy="2208317"/>
          </a:xfr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49" y="1210484"/>
            <a:ext cx="3122810" cy="220831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49" y="4122213"/>
            <a:ext cx="3122810" cy="22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3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Título"/>
          <p:cNvSpPr>
            <a:spLocks noGrp="1"/>
          </p:cNvSpPr>
          <p:nvPr>
            <p:ph type="title"/>
          </p:nvPr>
        </p:nvSpPr>
        <p:spPr>
          <a:xfrm>
            <a:off x="3571875" y="274638"/>
            <a:ext cx="2928938" cy="511175"/>
          </a:xfrm>
        </p:spPr>
        <p:txBody>
          <a:bodyPr>
            <a:normAutofit fontScale="90000"/>
          </a:bodyPr>
          <a:lstStyle/>
          <a:p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 - Matrices DAFO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2571750" y="1857375"/>
          <a:ext cx="4500564" cy="4000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0">
                <a:tc>
                  <a:txBody>
                    <a:bodyPr/>
                    <a:lstStyle/>
                    <a:p>
                      <a:endParaRPr lang="es-ES" sz="1800" dirty="0" smtClean="0"/>
                    </a:p>
                    <a:p>
                      <a:endParaRPr lang="es-ES" sz="1800" dirty="0" smtClean="0"/>
                    </a:p>
                    <a:p>
                      <a:pPr algn="ctr"/>
                      <a:endParaRPr lang="es-ES" sz="1800" dirty="0" smtClean="0"/>
                    </a:p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DEBILIDADES</a:t>
                      </a:r>
                      <a:endParaRPr lang="es-E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800" dirty="0" smtClean="0"/>
                    </a:p>
                    <a:p>
                      <a:endParaRPr lang="es-ES" sz="1800" dirty="0" smtClean="0"/>
                    </a:p>
                    <a:p>
                      <a:endParaRPr lang="es-ES" sz="1800" dirty="0" smtClean="0"/>
                    </a:p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AMENAZAS</a:t>
                      </a:r>
                      <a:endParaRPr lang="es-E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0">
                <a:tc>
                  <a:txBody>
                    <a:bodyPr/>
                    <a:lstStyle/>
                    <a:p>
                      <a:pPr algn="ctr"/>
                      <a:endParaRPr lang="es-ES" sz="1800" dirty="0" smtClean="0"/>
                    </a:p>
                    <a:p>
                      <a:pPr algn="ctr"/>
                      <a:endParaRPr lang="es-ES" sz="1800" dirty="0" smtClean="0"/>
                    </a:p>
                    <a:p>
                      <a:pPr algn="ctr"/>
                      <a:r>
                        <a:rPr lang="es-ES" sz="1800" b="1" dirty="0" smtClean="0"/>
                        <a:t>FORTALEZAS</a:t>
                      </a:r>
                      <a:endParaRPr lang="es-ES" sz="1800" b="1" dirty="0"/>
                    </a:p>
                  </a:txBody>
                  <a:tcPr marL="91439" marR="9143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800" dirty="0" smtClean="0"/>
                    </a:p>
                    <a:p>
                      <a:endParaRPr lang="es-ES" sz="1800" dirty="0" smtClean="0"/>
                    </a:p>
                    <a:p>
                      <a:pPr algn="ctr"/>
                      <a:r>
                        <a:rPr lang="es-ES" sz="1800" b="1" dirty="0" smtClean="0"/>
                        <a:t>OPORTUNIDADES</a:t>
                      </a:r>
                      <a:endParaRPr lang="es-ES" sz="1800" b="1" dirty="0"/>
                    </a:p>
                  </a:txBody>
                  <a:tcPr marL="91439" marR="91439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2571750" y="1285875"/>
            <a:ext cx="22860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Se puede influir</a:t>
            </a:r>
          </a:p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Se pueden controlar</a:t>
            </a: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785813" y="1928813"/>
            <a:ext cx="178593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Requieren de acción</a:t>
            </a:r>
          </a:p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Para mejorar</a:t>
            </a:r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4857750" y="1285875"/>
            <a:ext cx="22860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Son condiciones del entorno</a:t>
            </a:r>
          </a:p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No se tiene control</a:t>
            </a: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7072313" y="1928813"/>
            <a:ext cx="1714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Requieren de acción</a:t>
            </a:r>
          </a:p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Mitigar el problema</a:t>
            </a: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785813" y="3929063"/>
            <a:ext cx="178593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Potenciar</a:t>
            </a: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2786063" y="5857875"/>
            <a:ext cx="1785937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Proporcionan ventajas</a:t>
            </a:r>
          </a:p>
        </p:txBody>
      </p:sp>
      <p:sp>
        <p:nvSpPr>
          <p:cNvPr id="13" name="1 Título"/>
          <p:cNvSpPr txBox="1">
            <a:spLocks/>
          </p:cNvSpPr>
          <p:nvPr/>
        </p:nvSpPr>
        <p:spPr bwMode="auto">
          <a:xfrm>
            <a:off x="4857750" y="5857875"/>
            <a:ext cx="2143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Suponen oportunidades </a:t>
            </a:r>
          </a:p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si se aprovechan</a:t>
            </a:r>
          </a:p>
        </p:txBody>
      </p:sp>
      <p:sp>
        <p:nvSpPr>
          <p:cNvPr id="14" name="1 Título"/>
          <p:cNvSpPr txBox="1">
            <a:spLocks/>
          </p:cNvSpPr>
          <p:nvPr/>
        </p:nvSpPr>
        <p:spPr bwMode="auto">
          <a:xfrm>
            <a:off x="7143750" y="3929063"/>
            <a:ext cx="1714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100" dirty="0">
                <a:ea typeface="+mj-ea"/>
              </a:rPr>
              <a:t>Requieren observación</a:t>
            </a:r>
          </a:p>
        </p:txBody>
      </p:sp>
    </p:spTree>
    <p:extLst>
      <p:ext uri="{BB962C8B-B14F-4D97-AF65-F5344CB8AC3E}">
        <p14:creationId xmlns:p14="http://schemas.microsoft.com/office/powerpoint/2010/main" val="146869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5 Marcador de contenido"/>
          <p:cNvGraphicFramePr>
            <a:graphicFrameLocks/>
          </p:cNvGraphicFramePr>
          <p:nvPr>
            <p:extLst/>
          </p:nvPr>
        </p:nvGraphicFramePr>
        <p:xfrm>
          <a:off x="827116" y="1101697"/>
          <a:ext cx="7373390" cy="5458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6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DEBILIDADES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es-ES" sz="1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Mantenimiento</a:t>
                      </a: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insuficiente del sistema arbóreo.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endParaRPr lang="es-ES" sz="12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Débil conciencia ciudadana en el cuidado en tiempo y forma del arbolado urbano.</a:t>
                      </a:r>
                      <a:endParaRPr lang="es-ES" sz="12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endParaRPr lang="es-ES" sz="12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Alto porcentaje de individuos arbóreos sin funciones urbanas.</a:t>
                      </a:r>
                    </a:p>
                    <a:p>
                      <a:pPr algn="just"/>
                      <a:endParaRPr lang="es-ES" sz="12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Insuficientes fondos destinados al sistema de arbolado.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es-ES" sz="12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Insuficiente número de personal para mantener el sistema.</a:t>
                      </a:r>
                      <a:endParaRPr lang="es-ES" sz="12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s-ES" sz="1200" dirty="0" smtClean="0"/>
                    </a:p>
                  </a:txBody>
                  <a:tcPr marL="91439" marR="9143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AMENAZAS</a:t>
                      </a:r>
                    </a:p>
                    <a:p>
                      <a:pPr algn="ctr"/>
                      <a:endParaRPr lang="es-ES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Vientos intensos</a:t>
                      </a: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situación de tormentas severas.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es-ES" sz="12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Vandalismo.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es-ES" sz="12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Inundaciones en ciertos sectores de la ciudad (en contexto de lluvias intensas o desborde de </a:t>
                      </a:r>
                      <a:r>
                        <a:rPr lang="es-ES" sz="12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fluvios</a:t>
                      </a:r>
                      <a:r>
                        <a:rPr lang="es-ES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es-ES" sz="12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FORTALEZAS</a:t>
                      </a:r>
                    </a:p>
                    <a:p>
                      <a:pPr algn="just"/>
                      <a:endParaRPr lang="es-ES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es-ES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Suelos molisoles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es-ES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Prioridad del arbolado en la agenda de problemas </a:t>
                      </a:r>
                      <a:r>
                        <a:rPr lang="es-ES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vecinalistas</a:t>
                      </a:r>
                      <a:endParaRPr lang="en-US" sz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Adecuado ancho de veredas, en términos generales</a:t>
                      </a:r>
                      <a:endParaRPr lang="en-US" sz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 smtClean="0">
                          <a:effectLst/>
                        </a:rPr>
                        <a:t> 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Conciencia ciudadana en la mantención e importancia de los árboles</a:t>
                      </a:r>
                      <a:endParaRPr lang="en-US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s-E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OPORTUNIDADES</a:t>
                      </a:r>
                    </a:p>
                    <a:p>
                      <a:pPr algn="just"/>
                      <a:endParaRPr lang="es-ES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s-ES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Programa provincial vigente desde 2013.</a:t>
                      </a:r>
                      <a:endParaRPr lang="en-US" sz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Plan del Gobierno de la ciudad para incrementar árboles.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Convenio de cooperación con otros organismos.</a:t>
                      </a:r>
                      <a:endParaRPr lang="en-US" sz="12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s-ES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472121" y="307890"/>
            <a:ext cx="2928938" cy="511175"/>
          </a:xfrm>
        </p:spPr>
        <p:txBody>
          <a:bodyPr/>
          <a:lstStyle/>
          <a:p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Matrices DAFO</a:t>
            </a:r>
          </a:p>
        </p:txBody>
      </p:sp>
    </p:spTree>
    <p:extLst>
      <p:ext uri="{BB962C8B-B14F-4D97-AF65-F5344CB8AC3E}">
        <p14:creationId xmlns:p14="http://schemas.microsoft.com/office/powerpoint/2010/main" val="292294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3835" y="3030971"/>
            <a:ext cx="7886700" cy="967452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>
                <a:solidFill>
                  <a:srgbClr val="FF0000"/>
                </a:solidFill>
              </a:rPr>
              <a:t>ALGUNOS EJEMPLOS DE ARBOLADO DE ALINEACIÓN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9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842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Funciones del arbolado urbano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125538"/>
            <a:ext cx="7772400" cy="33607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AutoNum type="alphaLcParenR"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 el clima</a:t>
            </a:r>
            <a:endParaRPr lang="es-ES" altLang="en-US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Atenúa las temperaturas estivales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Las temperaturas disminuyen entre 4-5ºc respecto a calles no arboladas </a:t>
            </a:r>
            <a:r>
              <a:rPr lang="es-ES" alt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(mediciones de M. Isabel </a:t>
            </a:r>
            <a:r>
              <a:rPr lang="es-ES" alt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Laurencena</a:t>
            </a:r>
            <a:r>
              <a:rPr lang="es-ES" alt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en la ciudad de Paraná, 2008).</a:t>
            </a:r>
          </a:p>
          <a:p>
            <a:pPr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Conserva la humedad. Reduce la ETR</a:t>
            </a:r>
          </a:p>
          <a:p>
            <a:pPr>
              <a:buFontTx/>
              <a:buChar char="-"/>
            </a:pPr>
            <a:r>
              <a:rPr lang="es-E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Ante las características de estaciones contrastadas: acentúa la necesidad de uso de árboles caducifolios (atempera en verano, deja pasar el sol y ventilación en invierno).</a:t>
            </a:r>
          </a:p>
          <a:p>
            <a:pPr eaLnBrk="1" hangingPunct="1">
              <a:buFontTx/>
              <a:buChar char="-"/>
            </a:pPr>
            <a:r>
              <a:rPr lang="es-E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 el ambiente urbano el cemento provoca una absorción del 90 % de la energía que luego se irradia a la noche (la ciudad como isla de calor ).</a:t>
            </a:r>
          </a:p>
          <a:p>
            <a:pPr eaLnBrk="1" hangingPunct="1">
              <a:buFontTx/>
              <a:buChar char="-"/>
            </a:pPr>
            <a:r>
              <a:rPr lang="es-E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 Servicio Forestal de EEUU: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estima que 1 árbol de gran porte posee un poder refrigerante equivalente a 5 acondicionados funcionando 20 días al año.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endParaRPr lang="es-ES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endParaRPr lang="es-ES" alt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http://cdn.simplesite.com/i/be/d3/283163833668129726/i283163839511188399._szw270h350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581525"/>
            <a:ext cx="22764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http://3.bp.blogspot.com/-hLR31k_NrXM/UCmaMDd3NzI/AAAAAAAAJ1A/eQtZC8aQIxA/s1600/Fraxinus+Fresno+oto%C3%B1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63" y="4581525"/>
            <a:ext cx="28225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https://lh3.googleusercontent.com/-tK5Xp3IjvBA/UkidFRLkzLI/AAAAAAAAauE/ZYfBp1Vex7E/w626-h835-no/IMG_20130929_172944_8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292600"/>
            <a:ext cx="2519362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32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0325" y="357188"/>
            <a:ext cx="3943350" cy="6254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Guadalupe Este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301" name="Grupo 14"/>
          <p:cNvGrpSpPr>
            <a:grpSpLocks/>
          </p:cNvGrpSpPr>
          <p:nvPr/>
        </p:nvGrpSpPr>
        <p:grpSpPr bwMode="auto">
          <a:xfrm>
            <a:off x="7997825" y="4668838"/>
            <a:ext cx="661988" cy="173037"/>
            <a:chOff x="7997662" y="4669313"/>
            <a:chExt cx="661555" cy="172756"/>
          </a:xfrm>
        </p:grpSpPr>
        <p:cxnSp>
          <p:nvCxnSpPr>
            <p:cNvPr id="7" name="Conector recto 6"/>
            <p:cNvCxnSpPr/>
            <p:nvPr/>
          </p:nvCxnSpPr>
          <p:spPr>
            <a:xfrm flipV="1">
              <a:off x="8105541" y="4701011"/>
              <a:ext cx="345849" cy="158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ángulo 11"/>
            <p:cNvSpPr/>
            <p:nvPr/>
          </p:nvSpPr>
          <p:spPr>
            <a:xfrm>
              <a:off x="7997662" y="4672483"/>
              <a:ext cx="217346" cy="1695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s-ES" sz="5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</a:t>
              </a: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8249910" y="4672483"/>
              <a:ext cx="317292" cy="1695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ES" sz="5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100</a:t>
              </a: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8391104" y="4669313"/>
              <a:ext cx="268113" cy="1695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ES" sz="5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</a:t>
              </a:r>
            </a:p>
          </p:txBody>
        </p:sp>
      </p:grpSp>
      <p:cxnSp>
        <p:nvCxnSpPr>
          <p:cNvPr id="24" name="Conector recto 23"/>
          <p:cNvCxnSpPr/>
          <p:nvPr/>
        </p:nvCxnSpPr>
        <p:spPr>
          <a:xfrm>
            <a:off x="8659813" y="4432300"/>
            <a:ext cx="0" cy="644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3"/>
          <p:cNvGrpSpPr/>
          <p:nvPr/>
        </p:nvGrpSpPr>
        <p:grpSpPr>
          <a:xfrm>
            <a:off x="282575" y="1560513"/>
            <a:ext cx="8894763" cy="5162550"/>
            <a:chOff x="282575" y="1560513"/>
            <a:chExt cx="8894763" cy="5162550"/>
          </a:xfrm>
        </p:grpSpPr>
        <p:pic>
          <p:nvPicPr>
            <p:cNvPr id="55300" name="92 Imagen" descr="Figura 23.1 Guadalupe E.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950" y="5180013"/>
              <a:ext cx="1670050" cy="1543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upo 2"/>
            <p:cNvGrpSpPr/>
            <p:nvPr/>
          </p:nvGrpSpPr>
          <p:grpSpPr>
            <a:xfrm>
              <a:off x="282575" y="1560513"/>
              <a:ext cx="8894763" cy="3619500"/>
              <a:chOff x="282575" y="1560513"/>
              <a:chExt cx="8894763" cy="3619500"/>
            </a:xfrm>
          </p:grpSpPr>
          <p:pic>
            <p:nvPicPr>
              <p:cNvPr id="55299" name="127 Imagen" descr="Figura 21 Guadalupe E.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2575" y="1727200"/>
                <a:ext cx="4122738" cy="3403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5303" name="Grupo 27"/>
              <p:cNvGrpSpPr>
                <a:grpSpLocks/>
              </p:cNvGrpSpPr>
              <p:nvPr/>
            </p:nvGrpSpPr>
            <p:grpSpPr bwMode="auto">
              <a:xfrm>
                <a:off x="4419600" y="1560513"/>
                <a:ext cx="4757738" cy="3619500"/>
                <a:chOff x="4419600" y="1559957"/>
                <a:chExt cx="4757943" cy="3619677"/>
              </a:xfrm>
            </p:grpSpPr>
            <p:pic>
              <p:nvPicPr>
                <p:cNvPr id="55305" name="Imagen 15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76469" y="1923533"/>
                  <a:ext cx="4382112" cy="29150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5306" name="Título 1"/>
                <p:cNvSpPr txBox="1">
                  <a:spLocks/>
                </p:cNvSpPr>
                <p:nvPr/>
              </p:nvSpPr>
              <p:spPr bwMode="auto">
                <a:xfrm>
                  <a:off x="4419600" y="2084691"/>
                  <a:ext cx="609600" cy="2775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s-ES" altLang="en-US" sz="800"/>
                    <a:t>31° 60´S</a:t>
                  </a:r>
                  <a:endParaRPr lang="en-US" altLang="en-US" sz="800"/>
                </a:p>
              </p:txBody>
            </p:sp>
            <p:cxnSp>
              <p:nvCxnSpPr>
                <p:cNvPr id="19" name="Conector recto 18"/>
                <p:cNvCxnSpPr/>
                <p:nvPr/>
              </p:nvCxnSpPr>
              <p:spPr>
                <a:xfrm>
                  <a:off x="4572007" y="2295005"/>
                  <a:ext cx="4381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ector recto 20"/>
                <p:cNvCxnSpPr/>
                <p:nvPr/>
              </p:nvCxnSpPr>
              <p:spPr>
                <a:xfrm>
                  <a:off x="4943498" y="1728240"/>
                  <a:ext cx="0" cy="64296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309" name="Título 1"/>
                <p:cNvSpPr txBox="1">
                  <a:spLocks/>
                </p:cNvSpPr>
                <p:nvPr/>
              </p:nvSpPr>
              <p:spPr bwMode="auto">
                <a:xfrm rot="-5400000">
                  <a:off x="4533865" y="1769935"/>
                  <a:ext cx="663488" cy="2435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s-ES" altLang="en-US" sz="800"/>
                    <a:t>60° 67´ W</a:t>
                  </a:r>
                  <a:endParaRPr lang="en-US" altLang="en-US" sz="800"/>
                </a:p>
              </p:txBody>
            </p:sp>
            <p:cxnSp>
              <p:nvCxnSpPr>
                <p:cNvPr id="25" name="Conector recto 24"/>
                <p:cNvCxnSpPr/>
                <p:nvPr/>
              </p:nvCxnSpPr>
              <p:spPr>
                <a:xfrm>
                  <a:off x="8620306" y="4562066"/>
                  <a:ext cx="4381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311" name="Título 1"/>
                <p:cNvSpPr txBox="1">
                  <a:spLocks/>
                </p:cNvSpPr>
                <p:nvPr/>
              </p:nvSpPr>
              <p:spPr bwMode="auto">
                <a:xfrm>
                  <a:off x="8567943" y="4338385"/>
                  <a:ext cx="609600" cy="2775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s-ES" altLang="en-US" sz="800"/>
                    <a:t>31° 61´S</a:t>
                  </a:r>
                  <a:endParaRPr lang="en-US" altLang="en-US" sz="800"/>
                </a:p>
              </p:txBody>
            </p:sp>
            <p:sp>
              <p:nvSpPr>
                <p:cNvPr id="55312" name="Título 1"/>
                <p:cNvSpPr txBox="1">
                  <a:spLocks/>
                </p:cNvSpPr>
                <p:nvPr/>
              </p:nvSpPr>
              <p:spPr bwMode="auto">
                <a:xfrm rot="-5400000">
                  <a:off x="8431942" y="4726124"/>
                  <a:ext cx="663488" cy="2435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s-ES" altLang="en-US" sz="800"/>
                    <a:t>60° 66´ W</a:t>
                  </a:r>
                  <a:endParaRPr lang="en-US" altLang="en-US" sz="800"/>
                </a:p>
              </p:txBody>
            </p:sp>
          </p:grpSp>
        </p:grpSp>
      </p:grpSp>
      <p:sp>
        <p:nvSpPr>
          <p:cNvPr id="55304" name="Título 1"/>
          <p:cNvSpPr txBox="1">
            <a:spLocks/>
          </p:cNvSpPr>
          <p:nvPr/>
        </p:nvSpPr>
        <p:spPr bwMode="auto">
          <a:xfrm>
            <a:off x="6865938" y="4852988"/>
            <a:ext cx="113188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s-ES" altLang="en-US" sz="800"/>
              <a:t>Google Earth, 2019</a:t>
            </a:r>
            <a:endParaRPr lang="en-US" altLang="en-US" sz="800"/>
          </a:p>
        </p:txBody>
      </p:sp>
    </p:spTree>
    <p:extLst>
      <p:ext uri="{BB962C8B-B14F-4D97-AF65-F5344CB8AC3E}">
        <p14:creationId xmlns:p14="http://schemas.microsoft.com/office/powerpoint/2010/main" val="83976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Gráfico"/>
          <p:cNvGraphicFramePr/>
          <p:nvPr/>
        </p:nvGraphicFramePr>
        <p:xfrm>
          <a:off x="214282" y="1071546"/>
          <a:ext cx="8715436" cy="4972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 bwMode="auto">
          <a:xfrm>
            <a:off x="3643313" y="5857875"/>
            <a:ext cx="37861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ES" sz="1200" dirty="0">
                <a:latin typeface="Arial" charset="0"/>
                <a:ea typeface="+mj-ea"/>
                <a:cs typeface="Arial" charset="0"/>
              </a:rPr>
              <a:t>2.226 árboles censados; al menos 56 especies </a:t>
            </a: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algn="ctr">
              <a:defRPr/>
            </a:pPr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Especies arbóreas en Guadalupe Este</a:t>
            </a:r>
          </a:p>
        </p:txBody>
      </p:sp>
    </p:spTree>
    <p:extLst>
      <p:ext uri="{BB962C8B-B14F-4D97-AF65-F5344CB8AC3E}">
        <p14:creationId xmlns:p14="http://schemas.microsoft.com/office/powerpoint/2010/main" val="418109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361950"/>
            <a:ext cx="2362200" cy="7985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Densidad arbórea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9" name="Título 1"/>
          <p:cNvSpPr txBox="1">
            <a:spLocks/>
          </p:cNvSpPr>
          <p:nvPr/>
        </p:nvSpPr>
        <p:spPr bwMode="auto">
          <a:xfrm>
            <a:off x="5314950" y="361950"/>
            <a:ext cx="30480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s-ES" altLang="en-US" sz="2000" b="1">
                <a:solidFill>
                  <a:srgbClr val="FF0000"/>
                </a:solidFill>
              </a:rPr>
              <a:t>Problemas detectados</a:t>
            </a:r>
            <a:endParaRPr lang="en-US" altLang="en-US" sz="2000" b="1">
              <a:solidFill>
                <a:srgbClr val="FF0000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698500" y="1452563"/>
            <a:ext cx="8054975" cy="5013325"/>
            <a:chOff x="698500" y="1452563"/>
            <a:chExt cx="8054975" cy="5013325"/>
          </a:xfrm>
        </p:grpSpPr>
        <p:grpSp>
          <p:nvGrpSpPr>
            <p:cNvPr id="3" name="Grupo 2"/>
            <p:cNvGrpSpPr/>
            <p:nvPr/>
          </p:nvGrpSpPr>
          <p:grpSpPr>
            <a:xfrm>
              <a:off x="698500" y="1452563"/>
              <a:ext cx="8054975" cy="3298825"/>
              <a:chOff x="698500" y="1452563"/>
              <a:chExt cx="8054975" cy="3298825"/>
            </a:xfrm>
          </p:grpSpPr>
          <p:pic>
            <p:nvPicPr>
              <p:cNvPr id="57347" name="Imagen 9" descr="Fig. 22 Densidad Guadl E.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8500" y="1506538"/>
                <a:ext cx="3810000" cy="3149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48" name="Imagen 10" descr="Fig. 23 Probl Guadal E.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4400" y="1452563"/>
                <a:ext cx="4029075" cy="3298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7350" name="92 Imagen" descr="Figura 23.1 Guadalupe E.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9375" y="4922838"/>
              <a:ext cx="1670050" cy="1543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696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4400" y="200025"/>
            <a:ext cx="3829050" cy="6397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Guadalupe Este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15900" y="161925"/>
            <a:ext cx="8167688" cy="6324600"/>
            <a:chOff x="215900" y="161925"/>
            <a:chExt cx="8167688" cy="6324600"/>
          </a:xfrm>
        </p:grpSpPr>
        <p:pic>
          <p:nvPicPr>
            <p:cNvPr id="58371" name="Imagen 3" descr="20170810_15383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3450" y="3444875"/>
              <a:ext cx="1798638" cy="3040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2" name="Imagen 4" descr="20170818_09442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0863" y="3444875"/>
              <a:ext cx="1820862" cy="304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3" name="Imagen 5" descr="20170831_15515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3988" y="3416300"/>
              <a:ext cx="1879600" cy="305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4" name="Imagen 6" descr="20170818_09320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425" y="3416300"/>
              <a:ext cx="1724025" cy="305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5" name="Imagen 2" descr="20170810_15243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3450" y="200025"/>
              <a:ext cx="1798638" cy="304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6" name="22 Imagen" descr="20170831_153617_rec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900" y="161925"/>
              <a:ext cx="1733550" cy="305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Imagen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9263" y="776288"/>
              <a:ext cx="4124325" cy="2465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ítulo 1"/>
          <p:cNvSpPr txBox="1">
            <a:spLocks/>
          </p:cNvSpPr>
          <p:nvPr/>
        </p:nvSpPr>
        <p:spPr>
          <a:xfrm>
            <a:off x="3392488" y="6484938"/>
            <a:ext cx="1725612" cy="3254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000" dirty="0" smtClean="0"/>
              <a:t>Fotos: G. </a:t>
            </a:r>
            <a:r>
              <a:rPr lang="es-ES" sz="1000" dirty="0" err="1" smtClean="0"/>
              <a:t>Castelao</a:t>
            </a:r>
            <a:r>
              <a:rPr lang="es-ES" sz="1000" dirty="0" smtClean="0"/>
              <a:t> (2019)</a:t>
            </a:r>
            <a:endParaRPr lang="en-US" sz="1000" dirty="0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5118100" y="2930525"/>
            <a:ext cx="2025650" cy="32543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000" dirty="0" smtClean="0">
                <a:solidFill>
                  <a:schemeClr val="bg1"/>
                </a:solidFill>
              </a:rPr>
              <a:t>Imagen </a:t>
            </a:r>
            <a:r>
              <a:rPr lang="es-ES" sz="1000" dirty="0" err="1" smtClean="0">
                <a:solidFill>
                  <a:schemeClr val="bg1"/>
                </a:solidFill>
              </a:rPr>
              <a:t>Stree</a:t>
            </a:r>
            <a:r>
              <a:rPr lang="es-ES" sz="1000" dirty="0" smtClean="0">
                <a:solidFill>
                  <a:schemeClr val="bg1"/>
                </a:solidFill>
              </a:rPr>
              <a:t> View – Google </a:t>
            </a:r>
            <a:r>
              <a:rPr lang="es-ES" sz="1000" dirty="0" err="1" smtClean="0">
                <a:solidFill>
                  <a:schemeClr val="bg1"/>
                </a:solidFill>
              </a:rPr>
              <a:t>Earth</a:t>
            </a:r>
            <a:r>
              <a:rPr lang="es-ES" sz="1000" dirty="0" smtClean="0">
                <a:solidFill>
                  <a:schemeClr val="bg1"/>
                </a:solidFill>
              </a:rPr>
              <a:t>)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56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s-ES"/>
          </a:p>
        </p:txBody>
      </p:sp>
      <p:pic>
        <p:nvPicPr>
          <p:cNvPr id="50179" name="3 Marcador de contenido" descr="palmeras_RE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726" y="2"/>
            <a:ext cx="9147726" cy="6858000"/>
          </a:xfrm>
        </p:spPr>
      </p:pic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38447" y="208155"/>
            <a:ext cx="5761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1800" b="1" dirty="0">
                <a:solidFill>
                  <a:srgbClr val="FFFF00"/>
                </a:solidFill>
                <a:latin typeface="Arial" panose="020B0604020202020204" pitchFamily="34" charset="0"/>
              </a:rPr>
              <a:t>Arbolado con Palmeras– Guadalupe Este</a:t>
            </a:r>
            <a:endParaRPr lang="es-ES" altLang="en-US" sz="18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3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699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Barranquitas Sur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215900" y="1035050"/>
            <a:ext cx="8799513" cy="5707063"/>
            <a:chOff x="215900" y="1035050"/>
            <a:chExt cx="8799513" cy="5707063"/>
          </a:xfrm>
        </p:grpSpPr>
        <p:pic>
          <p:nvPicPr>
            <p:cNvPr id="59396" name="102 Imagen" descr="Figura 54.1 Barranquitas Sur.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475" y="5459413"/>
              <a:ext cx="1509713" cy="128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upo 2"/>
            <p:cNvGrpSpPr/>
            <p:nvPr/>
          </p:nvGrpSpPr>
          <p:grpSpPr>
            <a:xfrm>
              <a:off x="215900" y="1035050"/>
              <a:ext cx="8799513" cy="4829201"/>
              <a:chOff x="215900" y="1035050"/>
              <a:chExt cx="8799513" cy="4829201"/>
            </a:xfrm>
          </p:grpSpPr>
          <p:pic>
            <p:nvPicPr>
              <p:cNvPr id="59395" name="109 Imagen" descr="Figura 51-Barranquitas Sur.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900" y="1035050"/>
                <a:ext cx="3524250" cy="4424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9397" name="68 Imagen" descr="Fig. 46 Calles-Aceras.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0600" y="1592263"/>
                <a:ext cx="4214813" cy="1285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7" name="11 Gráfico"/>
              <p:cNvGraphicFramePr/>
              <p:nvPr>
                <p:extLst/>
              </p:nvPr>
            </p:nvGraphicFramePr>
            <p:xfrm>
              <a:off x="4771056" y="3016252"/>
              <a:ext cx="3934637" cy="284799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</p:grpSp>
      <p:sp>
        <p:nvSpPr>
          <p:cNvPr id="8" name="13 Marcador de contenido"/>
          <p:cNvSpPr>
            <a:spLocks noGrp="1"/>
          </p:cNvSpPr>
          <p:nvPr>
            <p:ph idx="1"/>
          </p:nvPr>
        </p:nvSpPr>
        <p:spPr>
          <a:xfrm>
            <a:off x="4929188" y="5810250"/>
            <a:ext cx="4086225" cy="268288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s-ES" sz="10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Hasta 20%         21-40%          41-60%           60-80%          + de 80%    </a:t>
            </a:r>
            <a:endParaRPr lang="es-ES" sz="1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13 Marcador de contenido"/>
          <p:cNvSpPr txBox="1">
            <a:spLocks/>
          </p:cNvSpPr>
          <p:nvPr/>
        </p:nvSpPr>
        <p:spPr>
          <a:xfrm>
            <a:off x="5667375" y="2960688"/>
            <a:ext cx="2324100" cy="2682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  <a:defRPr/>
            </a:pPr>
            <a:r>
              <a:rPr lang="es-ES" sz="10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Porcentaje de veredas permeables</a:t>
            </a:r>
            <a:endParaRPr lang="es-ES" sz="1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6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5 Gráfico"/>
          <p:cNvGraphicFramePr/>
          <p:nvPr/>
        </p:nvGraphicFramePr>
        <p:xfrm>
          <a:off x="1285852" y="1571612"/>
          <a:ext cx="6562748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algn="ctr">
              <a:defRPr/>
            </a:pPr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Especies arbóreas en Barranquitas Sur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4691063" y="5953125"/>
            <a:ext cx="37861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ES" sz="1200" dirty="0">
                <a:latin typeface="Arial" charset="0"/>
                <a:ea typeface="+mj-ea"/>
                <a:cs typeface="Arial" charset="0"/>
              </a:rPr>
              <a:t>305 árboles censados; al menos 6 especies </a:t>
            </a:r>
          </a:p>
        </p:txBody>
      </p:sp>
    </p:spTree>
    <p:extLst>
      <p:ext uri="{BB962C8B-B14F-4D97-AF65-F5344CB8AC3E}">
        <p14:creationId xmlns:p14="http://schemas.microsoft.com/office/powerpoint/2010/main" val="326540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670213" y="1518776"/>
            <a:ext cx="7886700" cy="4692650"/>
            <a:chOff x="628650" y="1951038"/>
            <a:chExt cx="7886700" cy="4692650"/>
          </a:xfrm>
        </p:grpSpPr>
        <p:pic>
          <p:nvPicPr>
            <p:cNvPr id="61442" name="56 Imagen" descr="Fig. 54 Densidad.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" y="2035175"/>
              <a:ext cx="3798888" cy="411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43" name="77 Imagen" descr="Fig. 49.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2100" y="1951038"/>
              <a:ext cx="3143250" cy="428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44" name="102 Imagen" descr="Figura 54.1 Barranquitas Sur.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7513" y="5502275"/>
              <a:ext cx="1344612" cy="1141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422400" y="361950"/>
            <a:ext cx="2362200" cy="7985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Densidad arbórea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46" name="Título 1"/>
          <p:cNvSpPr txBox="1">
            <a:spLocks/>
          </p:cNvSpPr>
          <p:nvPr/>
        </p:nvSpPr>
        <p:spPr bwMode="auto">
          <a:xfrm>
            <a:off x="5314950" y="361950"/>
            <a:ext cx="30480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s-ES" altLang="en-US" sz="2000" b="1">
                <a:solidFill>
                  <a:srgbClr val="FF0000"/>
                </a:solidFill>
              </a:rPr>
              <a:t>Problemas detectados</a:t>
            </a:r>
            <a:endParaRPr lang="en-US" altLang="en-US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7600" y="287338"/>
            <a:ext cx="3587750" cy="3778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Barranquitas Sur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467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0" y="3429000"/>
            <a:ext cx="3041650" cy="3368675"/>
          </a:xfrm>
        </p:spPr>
      </p:pic>
      <p:pic>
        <p:nvPicPr>
          <p:cNvPr id="62468" name="Imagen 97" descr="Resultado de imagen de arbolado de barranquitas sur  santa 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80975"/>
            <a:ext cx="440055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6 Imagen" descr="8 cuneta cielo abierto_R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3429000"/>
            <a:ext cx="4465637" cy="33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700088"/>
            <a:ext cx="447357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58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1"/>
          <p:cNvSpPr>
            <a:spLocks noChangeArrowheads="1"/>
          </p:cNvSpPr>
          <p:nvPr/>
        </p:nvSpPr>
        <p:spPr bwMode="auto">
          <a:xfrm>
            <a:off x="1344613" y="6253163"/>
            <a:ext cx="1714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800">
                <a:latin typeface="Arial" panose="020B0604020202020204" pitchFamily="34" charset="0"/>
              </a:rPr>
              <a:t>Fuente: archivo digital del SCIT.</a:t>
            </a:r>
            <a:endParaRPr lang="es-ES" altLang="en-US" sz="1800">
              <a:latin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63538" y="1084263"/>
            <a:ext cx="8561387" cy="5603875"/>
            <a:chOff x="363538" y="1084263"/>
            <a:chExt cx="8561387" cy="5603875"/>
          </a:xfrm>
        </p:grpSpPr>
        <p:grpSp>
          <p:nvGrpSpPr>
            <p:cNvPr id="2" name="Grupo 1"/>
            <p:cNvGrpSpPr/>
            <p:nvPr/>
          </p:nvGrpSpPr>
          <p:grpSpPr>
            <a:xfrm>
              <a:off x="363538" y="1084263"/>
              <a:ext cx="4281487" cy="5603875"/>
              <a:chOff x="363538" y="1084263"/>
              <a:chExt cx="4281487" cy="5603875"/>
            </a:xfrm>
          </p:grpSpPr>
          <p:pic>
            <p:nvPicPr>
              <p:cNvPr id="67586" name="1119 Imagen" descr="Fig. 66.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538" y="1084263"/>
                <a:ext cx="3887787" cy="4929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587" name="120 Imagen" descr="Figura 78.1 San Jerónimo.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0588" y="5557838"/>
                <a:ext cx="1214437" cy="1130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7589" name="1127 Imagen" descr="Fig. 67 Imagen satelital.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4525" y="1325563"/>
              <a:ext cx="4470400" cy="4732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842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San Gerónimo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71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333375"/>
            <a:ext cx="7772400" cy="7191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Árboles caducifolios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http://2.bp.blogspot.com/_ucIihyRV0Gg/TB6R16uyALI/AAAAAAAAAa0/_SvNnYIiOhg/s1600/DSC059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39370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http://www.stonek.com/FOTOS/_FOTOGRAFOS/dstonek/dstonek_300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981075"/>
            <a:ext cx="3959225" cy="297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 descr="http://1.bp.blogspot.com/-KW0V3bb5RgM/UcI0Z5KZy7I/AAAAAAAANls/JTvaNCo1oJ4/s1600/Quercus+robur+Robl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149725"/>
            <a:ext cx="3960812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2627313" y="3141663"/>
            <a:ext cx="1800225" cy="719137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i="1" u="sng" spc="-100" dirty="0" err="1">
                <a:solidFill>
                  <a:schemeClr val="bg1"/>
                </a:solidFill>
                <a:ea typeface="+mj-ea"/>
              </a:rPr>
              <a:t>Fraxinus</a:t>
            </a:r>
            <a:r>
              <a:rPr lang="es-ES" sz="1400" b="1" i="1" u="sng" spc="-100" dirty="0">
                <a:solidFill>
                  <a:schemeClr val="bg1"/>
                </a:solidFill>
                <a:ea typeface="+mj-ea"/>
              </a:rPr>
              <a:t>  americana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spc="-100" dirty="0">
                <a:solidFill>
                  <a:schemeClr val="bg1"/>
                </a:solidFill>
                <a:ea typeface="+mj-ea"/>
              </a:rPr>
              <a:t>“Fresno”</a:t>
            </a: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6875463" y="3068638"/>
            <a:ext cx="1800225" cy="720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i="1" u="sng" spc="-100" dirty="0" err="1">
                <a:solidFill>
                  <a:srgbClr val="FFFF00"/>
                </a:solidFill>
                <a:ea typeface="+mj-ea"/>
              </a:rPr>
              <a:t>Melia</a:t>
            </a:r>
            <a:r>
              <a:rPr lang="es-ES" sz="1400" b="1" i="1" u="sng" spc="-100" dirty="0">
                <a:solidFill>
                  <a:srgbClr val="FFFF00"/>
                </a:solidFill>
                <a:ea typeface="+mj-ea"/>
              </a:rPr>
              <a:t> </a:t>
            </a:r>
            <a:r>
              <a:rPr lang="es-ES" sz="1400" b="1" i="1" u="sng" spc="-100" dirty="0" err="1">
                <a:solidFill>
                  <a:srgbClr val="FFFF00"/>
                </a:solidFill>
                <a:ea typeface="+mj-ea"/>
              </a:rPr>
              <a:t>azedarach</a:t>
            </a:r>
            <a:endParaRPr lang="es-ES" sz="1400" b="1" i="1" u="sng" spc="-100" dirty="0">
              <a:solidFill>
                <a:srgbClr val="FFFF00"/>
              </a:solidFill>
              <a:ea typeface="+mj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spc="-100" dirty="0">
                <a:solidFill>
                  <a:srgbClr val="FFFF00"/>
                </a:solidFill>
                <a:ea typeface="+mj-ea"/>
              </a:rPr>
              <a:t>“Paraíso”</a:t>
            </a: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3357216" y="6247823"/>
            <a:ext cx="1214784" cy="540327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i="1" u="sng" spc="-100" dirty="0" err="1">
                <a:ea typeface="+mj-ea"/>
              </a:rPr>
              <a:t>Quercus</a:t>
            </a:r>
            <a:r>
              <a:rPr lang="es-ES" sz="1400" b="1" i="1" u="sng" spc="-100" dirty="0">
                <a:ea typeface="+mj-ea"/>
              </a:rPr>
              <a:t> </a:t>
            </a:r>
            <a:r>
              <a:rPr lang="es-ES" sz="1400" b="1" i="1" u="sng" spc="-100" dirty="0" err="1">
                <a:ea typeface="+mj-ea"/>
              </a:rPr>
              <a:t>robur</a:t>
            </a:r>
            <a:endParaRPr lang="es-ES" sz="1400" b="1" i="1" spc="-100" dirty="0">
              <a:ea typeface="+mj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spc="-100" dirty="0">
                <a:ea typeface="+mj-ea"/>
              </a:rPr>
              <a:t>“roble”</a:t>
            </a:r>
          </a:p>
        </p:txBody>
      </p:sp>
      <p:pic>
        <p:nvPicPr>
          <p:cNvPr id="1026" name="Picture 2" descr="Árboles Que Podés Plantar En La Ciudad De Buenos Aires - Ideas en Verd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2" y="4149725"/>
            <a:ext cx="395922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 Título"/>
          <p:cNvSpPr txBox="1">
            <a:spLocks/>
          </p:cNvSpPr>
          <p:nvPr/>
        </p:nvSpPr>
        <p:spPr>
          <a:xfrm>
            <a:off x="7485065" y="6229351"/>
            <a:ext cx="1201736" cy="558800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i="1" spc="-100" dirty="0" err="1" smtClean="0">
                <a:solidFill>
                  <a:srgbClr val="FFFF00"/>
                </a:solidFill>
                <a:ea typeface="+mj-ea"/>
              </a:rPr>
              <a:t>Liquidambar</a:t>
            </a:r>
            <a:r>
              <a:rPr lang="es-ES" sz="1400" b="1" i="1" spc="-100" dirty="0" smtClean="0">
                <a:solidFill>
                  <a:srgbClr val="FFFF00"/>
                </a:solidFill>
                <a:ea typeface="+mj-ea"/>
              </a:rPr>
              <a:t> </a:t>
            </a:r>
            <a:r>
              <a:rPr lang="es-ES" sz="1400" b="1" i="1" spc="-100" dirty="0" err="1" smtClean="0">
                <a:solidFill>
                  <a:srgbClr val="FFFF00"/>
                </a:solidFill>
                <a:ea typeface="+mj-ea"/>
              </a:rPr>
              <a:t>sp</a:t>
            </a:r>
            <a:r>
              <a:rPr lang="es-ES" sz="1400" b="1" i="1" spc="-100" dirty="0" smtClean="0">
                <a:solidFill>
                  <a:srgbClr val="FFFF00"/>
                </a:solidFill>
                <a:ea typeface="+mj-ea"/>
              </a:rPr>
              <a:t>.</a:t>
            </a:r>
            <a:endParaRPr lang="es-ES" sz="1400" b="1" i="1" spc="-100" dirty="0">
              <a:solidFill>
                <a:srgbClr val="FFFF00"/>
              </a:solidFill>
              <a:ea typeface="+mj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spc="-100" dirty="0" smtClean="0">
                <a:solidFill>
                  <a:srgbClr val="FFFF00"/>
                </a:solidFill>
                <a:ea typeface="+mj-ea"/>
              </a:rPr>
              <a:t>“</a:t>
            </a:r>
            <a:r>
              <a:rPr lang="es-ES" sz="1400" b="1" spc="-100" dirty="0" err="1" smtClean="0">
                <a:solidFill>
                  <a:srgbClr val="FFFF00"/>
                </a:solidFill>
                <a:ea typeface="+mj-ea"/>
              </a:rPr>
              <a:t>Liquidambar</a:t>
            </a:r>
            <a:r>
              <a:rPr lang="es-ES" sz="1400" b="1" spc="-100" dirty="0" smtClean="0">
                <a:solidFill>
                  <a:srgbClr val="FFFF00"/>
                </a:solidFill>
                <a:ea typeface="+mj-ea"/>
              </a:rPr>
              <a:t>”</a:t>
            </a:r>
            <a:endParaRPr lang="es-ES" sz="1400" b="1" spc="-100" dirty="0">
              <a:solidFill>
                <a:srgbClr val="FFFF00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0362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8 Gráfico"/>
          <p:cNvGraphicFramePr/>
          <p:nvPr/>
        </p:nvGraphicFramePr>
        <p:xfrm>
          <a:off x="371418" y="1428735"/>
          <a:ext cx="8143932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 bwMode="auto">
          <a:xfrm>
            <a:off x="4086225" y="6215063"/>
            <a:ext cx="3668713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ES" sz="1200" dirty="0">
                <a:latin typeface="Arial" charset="0"/>
                <a:ea typeface="+mj-ea"/>
                <a:cs typeface="Arial" charset="0"/>
              </a:rPr>
              <a:t>173 árboles censados; al menos 8 especies</a:t>
            </a: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algn="ctr">
              <a:defRPr/>
            </a:pPr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Especies arbóreas en Vecinal San Gerónimo</a:t>
            </a:r>
          </a:p>
        </p:txBody>
      </p:sp>
    </p:spTree>
    <p:extLst>
      <p:ext uri="{BB962C8B-B14F-4D97-AF65-F5344CB8AC3E}">
        <p14:creationId xmlns:p14="http://schemas.microsoft.com/office/powerpoint/2010/main" val="395545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285750" y="1143000"/>
            <a:ext cx="8578850" cy="5648790"/>
            <a:chOff x="285750" y="1143000"/>
            <a:chExt cx="8578850" cy="5648790"/>
          </a:xfrm>
        </p:grpSpPr>
        <p:pic>
          <p:nvPicPr>
            <p:cNvPr id="69635" name="120 Imagen" descr="Figura 78.1 San Jerónimo.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0151" y="5753794"/>
              <a:ext cx="1115262" cy="103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Grupo 1"/>
            <p:cNvGrpSpPr/>
            <p:nvPr/>
          </p:nvGrpSpPr>
          <p:grpSpPr>
            <a:xfrm>
              <a:off x="285750" y="1143000"/>
              <a:ext cx="8578850" cy="5033963"/>
              <a:chOff x="285750" y="1143000"/>
              <a:chExt cx="8578850" cy="5033963"/>
            </a:xfrm>
          </p:grpSpPr>
          <p:pic>
            <p:nvPicPr>
              <p:cNvPr id="69634" name="136 Imagen" descr="Figura 82-Densidad Sn Jerónimo.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750" y="1143000"/>
                <a:ext cx="4286250" cy="4643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636" name="143 Imagen" descr="Figura 83-Problemas Sn Jerónimo.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06975" y="1390650"/>
                <a:ext cx="3857625" cy="4786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422400" y="361950"/>
            <a:ext cx="2362200" cy="7985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Densidad arbórea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8" name="Título 1"/>
          <p:cNvSpPr txBox="1">
            <a:spLocks/>
          </p:cNvSpPr>
          <p:nvPr/>
        </p:nvSpPr>
        <p:spPr bwMode="auto">
          <a:xfrm>
            <a:off x="5314950" y="361950"/>
            <a:ext cx="30480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s-ES" altLang="en-US" sz="2000" b="1">
                <a:solidFill>
                  <a:srgbClr val="FF0000"/>
                </a:solidFill>
              </a:rPr>
              <a:t>Problemas detectados</a:t>
            </a:r>
            <a:endParaRPr lang="en-US" altLang="en-US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96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87900" y="161925"/>
            <a:ext cx="3943350" cy="4127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San Gerónimo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360488" y="6557963"/>
            <a:ext cx="1725612" cy="3254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000" dirty="0" smtClean="0"/>
              <a:t>Fotos: G. </a:t>
            </a:r>
            <a:r>
              <a:rPr lang="es-ES" sz="1000" dirty="0" err="1" smtClean="0"/>
              <a:t>Castelao</a:t>
            </a:r>
            <a:r>
              <a:rPr lang="es-ES" sz="1000" dirty="0" smtClean="0"/>
              <a:t> (2019)</a:t>
            </a:r>
            <a:endParaRPr lang="en-US" sz="1000" dirty="0"/>
          </a:p>
        </p:txBody>
      </p:sp>
      <p:grpSp>
        <p:nvGrpSpPr>
          <p:cNvPr id="3" name="Grupo 2"/>
          <p:cNvGrpSpPr/>
          <p:nvPr/>
        </p:nvGrpSpPr>
        <p:grpSpPr>
          <a:xfrm>
            <a:off x="347663" y="161925"/>
            <a:ext cx="8383587" cy="6462713"/>
            <a:chOff x="347663" y="161925"/>
            <a:chExt cx="8383587" cy="6462713"/>
          </a:xfrm>
        </p:grpSpPr>
        <p:pic>
          <p:nvPicPr>
            <p:cNvPr id="70659" name="70 Imagen" descr="20190328_09285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750" y="161925"/>
              <a:ext cx="1751013" cy="3116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0" name="71 Imagen" descr="20190328_09314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663" y="161925"/>
              <a:ext cx="1763712" cy="3116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1" name="72 Imagen" descr="20190328_09261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238" y="3535363"/>
              <a:ext cx="1731962" cy="3052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2" name="73 Imagen" descr="20190328_09375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8388" y="3571875"/>
              <a:ext cx="1730375" cy="305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3" name="77 Imagen" descr="20190328_093252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175" y="584200"/>
              <a:ext cx="4029075" cy="291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5" name="Imagen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175" y="3689350"/>
              <a:ext cx="4029075" cy="2898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ítulo 1"/>
          <p:cNvSpPr txBox="1">
            <a:spLocks/>
          </p:cNvSpPr>
          <p:nvPr/>
        </p:nvSpPr>
        <p:spPr>
          <a:xfrm>
            <a:off x="1450975" y="3248025"/>
            <a:ext cx="1725613" cy="3238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000" dirty="0" smtClean="0"/>
              <a:t>Fotos: G. </a:t>
            </a:r>
            <a:r>
              <a:rPr lang="es-ES" sz="1000" dirty="0" err="1" smtClean="0"/>
              <a:t>Castelao</a:t>
            </a:r>
            <a:r>
              <a:rPr lang="es-ES" sz="1000" dirty="0" smtClean="0"/>
              <a:t> (2019)</a:t>
            </a:r>
            <a:endParaRPr lang="en-US" sz="1000" dirty="0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5853113" y="3392488"/>
            <a:ext cx="1727200" cy="3254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000" dirty="0" smtClean="0"/>
              <a:t>Foto: G. </a:t>
            </a:r>
            <a:r>
              <a:rPr lang="es-ES" sz="1000" dirty="0" err="1" smtClean="0"/>
              <a:t>Castelao</a:t>
            </a:r>
            <a:r>
              <a:rPr lang="es-ES" sz="1000" dirty="0" smtClean="0"/>
              <a:t> (2019)</a:t>
            </a:r>
            <a:endParaRPr lang="en-US" sz="100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5853113" y="6527800"/>
            <a:ext cx="2209800" cy="323850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000" dirty="0" smtClean="0"/>
              <a:t>Imagen: View Street – Google </a:t>
            </a:r>
            <a:r>
              <a:rPr lang="es-ES" sz="1000" dirty="0" err="1" smtClean="0"/>
              <a:t>Earth</a:t>
            </a:r>
            <a:r>
              <a:rPr lang="es-ES" sz="1000" dirty="0" smtClean="0"/>
              <a:t> (2019)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6226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842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Centro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25413" y="1708150"/>
            <a:ext cx="9018587" cy="4794250"/>
            <a:chOff x="125413" y="1708150"/>
            <a:chExt cx="9018587" cy="4794250"/>
          </a:xfrm>
        </p:grpSpPr>
        <p:pic>
          <p:nvPicPr>
            <p:cNvPr id="63492" name="114 Imagen" descr="Figura 70.1 Centro.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7938" y="4618038"/>
              <a:ext cx="2163762" cy="1884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upo 2"/>
            <p:cNvGrpSpPr/>
            <p:nvPr/>
          </p:nvGrpSpPr>
          <p:grpSpPr>
            <a:xfrm>
              <a:off x="125413" y="1708150"/>
              <a:ext cx="9018587" cy="4013200"/>
              <a:chOff x="125413" y="1708150"/>
              <a:chExt cx="9018587" cy="4013200"/>
            </a:xfrm>
          </p:grpSpPr>
          <p:pic>
            <p:nvPicPr>
              <p:cNvPr id="63491" name="147 Imagen" descr="Fig. 67 Centro..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413" y="2060575"/>
                <a:ext cx="3705225" cy="3660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3493" name="80 Imagen" descr="Figura 71-Centro.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2900" y="1708150"/>
                <a:ext cx="4991100" cy="2535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3494" name="Text Box 4"/>
          <p:cNvSpPr txBox="1">
            <a:spLocks noChangeArrowheads="1"/>
          </p:cNvSpPr>
          <p:nvPr/>
        </p:nvSpPr>
        <p:spPr bwMode="auto">
          <a:xfrm>
            <a:off x="6280150" y="4238625"/>
            <a:ext cx="2520950" cy="192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800"/>
              </a:spcAft>
            </a:pPr>
            <a:r>
              <a:rPr lang="en-US" altLang="en-US" sz="800"/>
              <a:t>Imagen Google Earth del 11-04-19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9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7 Gráfico"/>
          <p:cNvGraphicFramePr/>
          <p:nvPr/>
        </p:nvGraphicFramePr>
        <p:xfrm>
          <a:off x="399992" y="1153602"/>
          <a:ext cx="8286808" cy="5191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algn="ctr">
              <a:defRPr/>
            </a:pPr>
            <a:r>
              <a:rPr lang="es-ES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Especies arbóreas en Vecinal Centro</a:t>
            </a:r>
          </a:p>
        </p:txBody>
      </p:sp>
    </p:spTree>
    <p:extLst>
      <p:ext uri="{BB962C8B-B14F-4D97-AF65-F5344CB8AC3E}">
        <p14:creationId xmlns:p14="http://schemas.microsoft.com/office/powerpoint/2010/main" val="52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628650" y="1392844"/>
            <a:ext cx="7934325" cy="5094288"/>
            <a:chOff x="628650" y="1625600"/>
            <a:chExt cx="7934325" cy="5094288"/>
          </a:xfrm>
        </p:grpSpPr>
        <p:pic>
          <p:nvPicPr>
            <p:cNvPr id="65538" name="1138 Imagen" descr="Fig. 63 Densidad Centro.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650" y="1625600"/>
              <a:ext cx="3429000" cy="400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539" name="114 Imagen" descr="Figura 70.1 Centro.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8200" y="5360988"/>
              <a:ext cx="1571625" cy="135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540" name="1140 Imagen" descr="Fig. 64 Problemas Centro.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225" y="1825625"/>
              <a:ext cx="3714750" cy="4214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422400" y="361950"/>
            <a:ext cx="2362200" cy="7985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Densidad arbórea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42" name="Título 1"/>
          <p:cNvSpPr txBox="1">
            <a:spLocks/>
          </p:cNvSpPr>
          <p:nvPr/>
        </p:nvSpPr>
        <p:spPr bwMode="auto">
          <a:xfrm>
            <a:off x="5314950" y="361950"/>
            <a:ext cx="30480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s-ES" altLang="en-US" sz="2000" b="1">
                <a:solidFill>
                  <a:srgbClr val="FF0000"/>
                </a:solidFill>
              </a:rPr>
              <a:t>Problemas detectados</a:t>
            </a:r>
            <a:endParaRPr lang="en-US" altLang="en-US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0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45275" y="409575"/>
            <a:ext cx="2143125" cy="730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Vecinal Centro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61925" y="223838"/>
            <a:ext cx="8802688" cy="6403975"/>
            <a:chOff x="161925" y="223838"/>
            <a:chExt cx="8802688" cy="6403975"/>
          </a:xfrm>
        </p:grpSpPr>
        <p:pic>
          <p:nvPicPr>
            <p:cNvPr id="66566" name="88 Imagen" descr="20190328_085527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3488" y="1609725"/>
              <a:ext cx="2651125" cy="4421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upo 2"/>
            <p:cNvGrpSpPr/>
            <p:nvPr/>
          </p:nvGrpSpPr>
          <p:grpSpPr>
            <a:xfrm>
              <a:off x="161925" y="223838"/>
              <a:ext cx="5938838" cy="6403975"/>
              <a:chOff x="161925" y="223838"/>
              <a:chExt cx="5938838" cy="6403975"/>
            </a:xfrm>
          </p:grpSpPr>
          <p:pic>
            <p:nvPicPr>
              <p:cNvPr id="66563" name="65 Imagen" descr="20190326_101746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925" y="3289300"/>
                <a:ext cx="5938838" cy="3338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564" name="690 Imagen" descr="20190326_102202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24363" y="257175"/>
                <a:ext cx="1676400" cy="285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565" name="63 Imagen" descr="20190326_104417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5700" y="223838"/>
                <a:ext cx="1703388" cy="2890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567" name="87 Imagen" descr="20190328_090140.jp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925" y="242888"/>
                <a:ext cx="2051050" cy="285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0" name="Título 1"/>
          <p:cNvSpPr txBox="1">
            <a:spLocks/>
          </p:cNvSpPr>
          <p:nvPr/>
        </p:nvSpPr>
        <p:spPr>
          <a:xfrm>
            <a:off x="6816725" y="6030913"/>
            <a:ext cx="1725613" cy="3238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000" dirty="0" smtClean="0"/>
              <a:t>Fotos: G. </a:t>
            </a:r>
            <a:r>
              <a:rPr lang="es-ES" sz="1000" dirty="0" err="1" smtClean="0"/>
              <a:t>Castelao</a:t>
            </a:r>
            <a:r>
              <a:rPr lang="es-ES" sz="1000" dirty="0" smtClean="0"/>
              <a:t> (2019)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910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716" y="255968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 más actuales </a:t>
            </a:r>
            <a:b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(Relevamientos agosto-diciembre 2025)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1043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áfico 19"/>
          <p:cNvGraphicFramePr>
            <a:graphicFrameLocks/>
          </p:cNvGraphicFramePr>
          <p:nvPr>
            <p:extLst/>
          </p:nvPr>
        </p:nvGraphicFramePr>
        <p:xfrm>
          <a:off x="612024" y="433284"/>
          <a:ext cx="8184045" cy="4324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28650" y="124058"/>
            <a:ext cx="7886700" cy="432896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Tabla 13"/>
          <p:cNvGraphicFramePr>
            <a:graphicFrameLocks noGrp="1"/>
          </p:cNvGraphicFramePr>
          <p:nvPr>
            <p:extLst/>
          </p:nvPr>
        </p:nvGraphicFramePr>
        <p:xfrm>
          <a:off x="430003" y="4451883"/>
          <a:ext cx="4032605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3134">
                  <a:extLst>
                    <a:ext uri="{9D8B030D-6E8A-4147-A177-3AD203B41FA5}">
                      <a16:colId xmlns:a16="http://schemas.microsoft.com/office/drawing/2014/main" val="2041321954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val="3552133190"/>
                    </a:ext>
                  </a:extLst>
                </a:gridCol>
                <a:gridCol w="727587">
                  <a:extLst>
                    <a:ext uri="{9D8B030D-6E8A-4147-A177-3AD203B41FA5}">
                      <a16:colId xmlns:a16="http://schemas.microsoft.com/office/drawing/2014/main" val="23823052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Estado de situación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Malo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4,83 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630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470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Bueno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638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70,17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003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806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97514"/>
                  </a:ext>
                </a:extLst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/>
          </p:nvPr>
        </p:nvGraphicFramePr>
        <p:xfrm>
          <a:off x="4737661" y="4451883"/>
          <a:ext cx="4032605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3134">
                  <a:extLst>
                    <a:ext uri="{9D8B030D-6E8A-4147-A177-3AD203B41FA5}">
                      <a16:colId xmlns:a16="http://schemas.microsoft.com/office/drawing/2014/main" val="2041321954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val="3552133190"/>
                    </a:ext>
                  </a:extLst>
                </a:gridCol>
                <a:gridCol w="727587">
                  <a:extLst>
                    <a:ext uri="{9D8B030D-6E8A-4147-A177-3AD203B41FA5}">
                      <a16:colId xmlns:a16="http://schemas.microsoft.com/office/drawing/2014/main" val="23823052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Problemas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Acción</a:t>
                      </a:r>
                      <a:r>
                        <a:rPr lang="es-E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radicular en las aceras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630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Interferencias</a:t>
                      </a:r>
                      <a:r>
                        <a:rPr lang="es-E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cables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470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Interferencia</a:t>
                      </a:r>
                      <a:r>
                        <a:rPr lang="es-ES" sz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luminarias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003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97514"/>
                  </a:ext>
                </a:extLst>
              </a:tr>
            </a:tbl>
          </a:graphicData>
        </a:graphic>
      </p:graphicFrame>
      <p:sp>
        <p:nvSpPr>
          <p:cNvPr id="22" name="Título 1"/>
          <p:cNvSpPr txBox="1">
            <a:spLocks/>
          </p:cNvSpPr>
          <p:nvPr/>
        </p:nvSpPr>
        <p:spPr>
          <a:xfrm>
            <a:off x="1112354" y="347132"/>
            <a:ext cx="994741" cy="432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Cantidad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9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81" y="814647"/>
            <a:ext cx="7641926" cy="5403273"/>
          </a:xfr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28650" y="124058"/>
            <a:ext cx="2122863" cy="432896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32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data:image/jpeg;base64,/9j/4AAQSkZJRgABAQAAAQABAAD/2wCEAAkGBxMTEhUTExMWFhUXGR4aGRcYFx0aIBodHR8aHxsYHh0hICohGiElHRgaJTEhJSkrLi4uGx81ODMtNygtLisBCgoKDg0OGxAQGy0mICUtLS0tLisvLS01LS0tLS0tLS0tLystLS0tLS0tLS0tLS0tLy0tLS0tLS0tLS0tLS0tLf/AABEIALcBFAMBIgACEQEDEQH/xAAcAAADAAMBAQEAAAAAAAAAAAAEBQYAAwcCAQj/xABBEAACAQIEAwYDBwMDAgUFAAABAhEDIQAEEjEFQVEGEyJhcYEykaEUQlKxwdHwI2LhB3LxFYIkM0NTkhdjosLS/8QAGgEAAwEBAQEAAAAAAAAAAAAAAQIDAAQFBv/EACoRAAICAgICAQMEAgMAAAAAAAABAhEDIRIxQVETBCJhMnGBsdHxFELB/9oADAMBAAIRAxEAPwDnlZFqCEMN0Nvlywjr5Z0JkHD7O5GrTWEEebXPtyGEwzJAUVJMGDztaMckG/AmvBtyHD69de6RfDLVOQuqEm/+0GB1xT9ieC6+9qEhUpU2qOf7UEgf9zED0DY+0aLUDKOCSCPCLQ6wRJ5wxG1saMwHSnIbShIDybHciRPrGOeeR5FQV2CNXdyWcwTzP7dMfalL7q77knlP6nGzKVBr1aVa0KrDdibWHIQT7Ya1eEBVIFVXBE6k8Ws8wbArG0c+Vt5TnxqyjVKyb4RS05mnDAAMCSTAgGSfkDhzx7jFV2aWenTgMigkSpHhJjed/L2xcdn+xIzGUIeineK+oG6sRB8Eg+h6dfJB2m4cKYFMrABgGL23WfL9sTf1aclp78/sTqnZEVG7wDxEgXi8ewwUrlQ5JOoRpGm1rGb28IHIzgbM5c02lQdPPywzCiogIPiHxDqB+w/lsdjacbXRZ7VooeGrSOXV2U1hpL6KTFWpmwPekpBEgRBPPE/n0VKx7st3bHwlhB22MTcbY6D/AKa8QylShUyFVO7NXZ9XxmbC4sRYgc79cAdsOxTZeVEuB41YKRMXI9bYmmoNS8PX+xY6YqCo6qHYBV+8xIA5am8l3iLxgjtcmSJQ5KqG0rDCGExuRq31bj3wnyZDNpYSrbg++A+NKiKQtu7IjqLT78vnhsiS1XY2ReSx7M8Ay+bonvamhqUOoB0lt5/TacCVSaLhwI0t8RvqAiCPS3nB8sa+C5dcxTWoO7ZQp1Kz6DTNjrnp8Q2OwgHH3jdVEpBRU1oPFLWIEC3KT4Tyn9YSWlB+f8ipaoXcXzxq3ba2wHLYjzgke+Na5ZKlILpIAv5E9Ceu++PHBdQp1ArDSwIIOkeGRtNyfCPhw87P5o91mqQgipTsn3i0GGAi4nptIPXEdYten/6LFJM08TLvl+5QAywaOYCgmzHYeI+tsSGd+zsgKFu8DQ6lbQTaGm/yF8W/B6/c0VeqiultSxspImBtNgRPMDEvxLhdMVKhpv8A02ctTsfhm2rpbHZKbU6fXj8+x8noaI9N8iqrTpUjTJdnZjrrAavCk2Xc2/t9MTHaClXpt/Wp92YGkwBIgaWsTMgi+G75FKsJJEJuPEHYSbgRpBt1jz2wtr5IVSdReo4gTrJMAC3iJ9IwcVJ2xOLYFR4iKaJMOTJuJ+eCeFUQ3iiVM73i+2M/6IomNUiIDfW0beeCcpnwhCaRpjl164ab0/j7DF8WNHpgqATEEm9425Y1ZWgjOO8fSsSWCFjPIaRc+22CMjmG7zxjw2jSQRzmeR5Wwq4jmUYgpZTz69TA/THKozcqkF72FcYoFVVAplRJ5XaD+WFBV9B1FYknUeWw39tsH0VqFR3dZWH31PL2NzbHqlwlmMnxxciVEj+0G3zx02oujJpgVAVXVFAZ0WdIJsCxljG9zyFvPDbL513XTVVGKwoDkhIHIBTp6yfW+NBp1NRZZVJsrMCel9O/ywLVyjow1BhMGGUgm/LCykpPxoLaN+cyUklSpBMlVsBPIBuQ8jgvs7wh6tV4rrQamhNwWkXBFtrHecOKHZ+roQjTOkSGb4fImOQ5Hp0w64X2ErVKXcUXCqTOYrESanPSosAtzAJHvJxPlKSpeddAVSJL/r1OlUFKmv8A4dQRq+8zW1VTyMwLHkMO6fD8vmULlVOszrUQxP8ABcRj1nuxOTp5g0ga1UDctVSJiSBoQFiNuQ9cTtTtM+W10KdGgoDwPCxsOoJ3Mbz7YjlwNyrE3yXZqXkc1Oy+X/G4/wC4fqMZhEe2lb/2sv8AJv8A+8Zhfh+r9m+0813DXO/z/PC/N5cEXtg/hHEqbVSlWfEN4jQ3rN18/TDrOcHkErtAg9Z6Y9CNkCJpZ56IABlJ+E/yRij4HxSgz06jVCj0zKq2xcRpbpAkxOJ7iHCnRiCOeAHyp6YaeOM1V0/aCnRedtc+lfOVHpg6AFUHTAJAAYgDkzTcCCJ64J4Y5pmm5sVgx1iLYhuF5aozgBmjnBOw3xT8Mq96S7AjSdKgsYKgWOn0+uOL6uF+eh+VnQczx9u7C0gwd0BCJzc7qRvp5z5XxB5/MVAxp1H1leQbUFMmVnY33jGntFxR6VSkyuAxBkgkMPwxGw/m2AcnnSEhwWMllO+ryJ6z+eOfB9NxhyXkVbChSLQoWdW8iwHnhdTptTqXNuR9OWHHC82xSNENOkKbFnOwE7Y1cZrGpUnNgUICqqogAkWLaQTM2k8z0x04pSjJplIyUSl7B8Ep5vNBtWlUHeFR+IEeH0m9vTzxf9q6uZekNTimaWp2am1jFl/uE6tjjjOT4g+Uq60ew2dCQGXqDznHTexfHHzhNCqAUqKWZzZzpmBOzGdMW2GLSVx4x8jySo5ZmaT06pDGCI22PMH0xnHEXQtTSWF1MGLkWOxx0H/UbsemXy9OqHJq6o2tpjf2t6ziEyyB1KPOxHp54pHlxXNb8jL7o0aeGcQOUcCoodI8ShwQQwkeITtM25264Y8by9CqVrUKo0OQCpnwEC/WPTCHieWRCdZW99K+psOQi3nfDfKZikvdqE/pm7RIgR947kkwMTlS2l35J7QxyWRpgkSzoEYgLpViALXcgG5BteJgYDy8q6hdQbUNOkwVJNiG5X5kwMGPSD+KmAQOQ5eWBqlE4lxT2I5fgJ4QzaHp28SnSZkg8sJKSsTcEkwGNoFuvKAMMuE1dFQlpEDex+kfqMEVHp0UaIqvUKtpYECmoklG2LMZEkW3xWcrjaL8rVgC5eRH3TBNyC3r0HljXXenT2X/AOIv88UGT7OZ2tLU8s+kjUNgIYAgAsRyYeeJTiNE03ZCCCCR7g3HSxxBKUpXLQk5BCcQplQGbUecgAn25RhXVQBiQIBuP4cfGg8sE5yk6IqPzl1BYEryIIF1JgGDyg4tGNPsWP3aPeWzQUrrqBZv1IHWPYYBquIKgqwUkhgImfLAj0paThnwdKfeoKo/pkw29geftisqoV90BZakSennMYvKHBO44eucqqGmuoChwVFODqDkfCHNo5SOsYpcnwyjSULTpqI8pJ99zgtsp4SugabSpFrbEjyxzvNyfWgKZz7sTmKbVaoA0wJUXIEnxQTtEqOpBxY6FYixaOcW9f8AOD6WWVGJCqrRBIUAx+Gw2kDHzMqSDJPtb/GJzlu0K/YM+bVIAgxyH77YDrcSqknQwSd4YyZ5EjfHqtw8mADM8iJ+vLGmllGU+ICOsW+eJPJJ6Es9ZGiZ1MRABJIMbXv9Mczz2aBd2a7lmJsCbnrzx0rtNmDlsmzgDU8UxK/inVz/AAyfUDHJkDu2lKZ+V/XHX9PjaXJlF0FmoDfTHyx9wYgooArNLRexMH8PtjMV+V+mOffscMzrNoEkRczIHWwN/PG7JdoHQ6BLIL35N0Fr+mNLVSwYhoUkyWEkxEARG4G9sfKeW0r3huxtGkGFt4vU3Fhy88JaTtgrwNMxmgyyY/n7nAT92ZmJAkibx+8A4Gp1BDzaR4epPL9ceuHZenoqO7ESAFBNyZAMzvsxt1GGTbTZlE85KpSqNDo9NY/9O5byPK+HlTL0FVdJZEJ20yRBsZvp9j64UKIsBbBmdylZcuHKwmsqwPxA6VIkbhSGsecY5ppykqdfyCmaG4dThqlRiF5E2Lel8B0Ki6tOn+mpuR0PvExsMbcxkWCUmqmKT6tFxyMHna/XHllkqkQmwgcuvmYxSOu3YVdjbIcEd0FdaammxKkn7scjzUzHi2nnhdnFqI4OoPSJNjpIDH4gRty98WmTNdqGWpUKlNizOIS1RVB1MO9kok84AItc489u+CUKPc/Z+8ZqiwymHkiLao872MHBxtytvr+ikopklWp0+6AcQWJIKwQhvFhMT0MY9cKzgA0sLHeOR5MP5tODKWQVwxdgjfgCGPlzPmfpjb2hy+VUIcvTNJgv9Ql/AT0AIkHzn2w0Ukho6VMr17QrWyq5fM05VVgVQQ7En73i2tHU2xzhMyVcja8XwTwrjPdMsqrpN1cEgddiJ6xPLG3j3dWejq7s2l4n1Yjc8zFhtfciFxk7ffQYqmas0y2fuxUYggKZIuLGJFwTOB89WClEBPhgbbm1+gE4J4bmS2xE8x1HTywZncgoIYCdQBJnY9I6fPCZHUuhcmmBvk2p93UJ+OSCGE2MXAuBfnvBwRlK51Qxn8I3HnfffpjXUpto0+cgnl5emAc1mDTVQyhluLSCPfDQTlGmJyTVMcVaM7b4Iyed7vMkGiKy16XdaIUEsbDST8J1BSDhZR4pVFFQGUhWPiKBiQ0QCxnaIHTCypxFmYFr6TIYeEiIggjY2BnrgrQF9qOi5ztjm1yrUZTRpVBoXSQuxiPl+2EHA8/lFqd3m0ZqTKZ0gSpjwstwQfT5HCPJZ9kJRGIVhNwD7T12xt7qpXqIEEnZvhB35AkTPTyxBKfP73foFmzhPCPtNV6dNwgVHfU07KJ8RExboDfGtuz2cAY6T4hGnWpLQQQYB2tzjDLstxgZOuzd2KmkGnVQmZVjDX2MEC4tjoGbzQzJLimEvGlSOQEchi0XX7+g3Wzk9HIVEE1cu4UbmJ94Ex64FpgQp0kFmMLebbW3x02tUAJWJsQflJGEOXoUaS61KsTIBZwbAnwiPOQcb5UuzLI3s1Z/7YlNHXM1kAFmVoK8paACZ6md8G1cqapXOVKjpUKKRUWzAixYk/FqEG4g6jhbmu0x1CmqA223xtqcUIE1CKaSDqIszARpAJ8UAAWECI5Yi+VaFVssuGcYSqdDgoTYMY0sfzX8sfeKcSy1BzTq1QrrZlCu0bbwI2bEZVzyRqWqr+dv5OAOKcTpPIzFWHcb6WJEdSJA26YyXirAkn2ivrdrsii+Go9Uz8KoQRImTq0jytgYf6gZeTGXqkSbkr84nEXk8jl3JC1XYf26WveOU/TA+dyZpmNxybkf50xZKF0akV3HuP5PO0e5LPl2VtaM6alsCNJ0SwBk8sQNRSpPim8SJgjqNjB88bYnGMuKJm0CinjMEinjMG2Y8VuJqFAC6o9h/nlgc8ZqdFjpH+cOcvwVI+GepN/cYx+Bcgv0wV8foWxNQz2ogEQB064ochkhNJ6t8vILabmBc8tmiJ2EyYE4Afg5H3f0/wCMN+H1jl6bBwTpkr7/AHfnzxPM2lcEUjL2aa/aaqtatCoAzGARIXnC9I2x0HIZfh9ahRq1KmmmaU15qyVYmFFiSCWDRbYDrjkTUNRmYv0tflGMOUMSI/KML8OLutgUiyp8J7zLN3I1HWwVSLuBtAiSYt7YU5xHqQpYlkRAo0kgmF1jaBFyZ6RjTwjjddEWj3rikpZlUHYtvB3APTzPXBv2lSCqeFpnfbpvtyxFY3jk73u/2GjHyC5xMwxJr1tQ206pJ2gQLDYfLG1qjHS1Q95A0iWMKoFgDawJmxg3xpKE3YHxTDRpHKYtex+ox4akCLwoOw3gepxZypUUqhjC6WlSJMiGmB02v62wvOUdl0tKrvttfqd/1w34dk0VKbiQwF/ESG3hoOx226Ye5LL1Dlqq1UZUcgpVC+JmH3Y+8vP3xxzzLG9C3slOJ5ClTCim+twAWgSADO5FsD5WHR6Z5/DPI/5w7znBqtFEqsQVeQIAkxBJPTcYDz3BHUCvTUmmw1GNlgkTAPlPpjpx5FIpCTemLOBs2vSTpi8eYIAH1xQsv8BwjQgzVUAuI1egnaNztfn7YoOFkVVsNNpkmx/nTFZ23ZPJGT2ae76Eedx+WPdXh61FKEQxFrbnlhhmOC1RB0NcBhaxB2IjlGDOHcFr1RCU3OkTYQB+k+WFSZJIisxnKuWy9agCNFTSCCOaElb8ovifVpB98W3GqFLNBNbNTqgvMKCoAKgeGxMjztBtfE8eGGkfxDDqSoLNVIgU1JB1TItboQbz12wQ+XVgjlwqloIglkiJba4vaDNsecu7AGVDA9R0nY8sVvBuzuWzdKrVWuaFKgVLiouowRc+E/iBAG+2Ju+Wg0KcxpSo1bL03ejT0azpCQGKiDc7lbHrGHYzNShWfT3v2d0WsgqXOlwptFjBJHtieeqlNnRCatEnnKFlGx8jzgzhxxLtXmny9QPVim1Pu0QooOkiIBAkWESDhIJXVb9hoT8T7Ss6tTVdKtMmfFHS1hPPANOuwVClt1jfo3/7HC+impZO/wCf+cOcjTcUHKjSacMxYiVmFGnmWP0vHXDyjXSNFNH0MuXU1dAasxgArKofPq17Ly3OE+ZepUY1HJZjuxPyHkOg2w4Gdc0Fy/eQhOrTEAm4DE/igkTzAvMDCjQzCCAAB736nngwSX7mktH3I9oKmXV0p1YWoPEsBgTETcGDBiRgShnSWJtqb7zbqReQfUYJo8NoPRqSStdWBW9mXYrEb7mfLANADTpVLn78k/TYbHF1GG2uwJs30ahqVu8ChbeIxva/zw3TiEwtYyhMeLceh3xPoxkKdgOtp5/lj0tQszA3Ava1umFnjUv4BY3zL0UqMoLyLRpm43jbCteKqHIK+Hkdz+0b43tUK6alRQYi0QxFgCfbr098fMxlAQKighCJiLj35+oxkorTC0bGzwHJvYxjMCDiSrbu9UbE4+YPxfgUuqWWnlY8yP8AOCOH8Nc1NNJiBzMwAPMTGJbgudrUmVSw0c0JViB1A5euOmcFy6mmKkS97gxG0foffEpOtIRpoX5zhBJnWTbkR9RgdOzgZgaj6lvAgAzyn0xR1tJHikHlY39AbnAdR4HOek/yMTcmvItk1V4DFUF4FJRMiJcj7sbgdSJwfmxrGkgkfhP7YV9oqtV9QVxT0gzJgEdZiR4r+m+FmcTLMEqVc2geFFRaalyYAGpW2JNgQYiJ8sQngnlkpOVeiyWino8My1SmUFBUMybQ2+4O8Hb35WxvTs5l4B0TEjxMx85jY+mItePim2qk+kL8Ik1D76rEm8wAPIY81+12ZeNNSAOYVZP0i846I4slbYtNeS04n2bSoLAKwEAg29CNojp0wn4h2PWnTWqGqVGpsGcSBqW2qAQdtxM4XZftTmban1QZuAD8wPoZGKXhfailWHdue6crEsQAWuLHYT54NSiG5eyY4TxY0p1LrUxawPlHQeXnhlxntLmWK6a1SnzXxnULbj/GJvuzMaWmLSYC+fmeWPIyxB1GSed5wvwR5c12UtFz2V4hl6z93mx3zGB49RIafune4BtynkJxYdoqX2OizMmXp0yNNGnDMQ0iJjxM0WAW07nnjmHCONVKGYStSCalEQ4kEQZ1He3KL7Ya0O1ztm1r5wGuotEDwg86a7KQb+cXPPBhCCVPv+h4yryJeLcMrZcrWeiaKVmJRSfEOkixuB7RGPAzmgqyKNLA6kFpHMgdeeK7t5xTKV6ASlmCxUh1DBoHhP8AT+HeGi+xxAUTUSDYtym8e3mMXixvkSOk1uAoKOUzlGs5pVSiPqGvu2NiZJnTqBEE2JxXNxPP5Ke/pivRW/ep73IHiXzJBHnjiK5vNVQtDvGp0wS2kFgsmJaOdwMNsrmM/SSqPtDVKdVGWorMW1alIJ8WxEyCMU+RIm5p6H3aTIZTMuK+Tq06dQGatB3IaS0sV3DDxRAwBVy6A2sJtqMx+0YQdnKrLV8YmVI+HzH7HFIaoPvsB/P3xzzkmyUgDPspFPwzpMeUEydtr8sH5Kvlky2aoGkVesQyupJAKnUqaTsszeSb+WPRyZI8CTMRaes3xozuUZQDBHr4Z6wJ6zhU0FNivJ0wlOoKoR2J8AIkCxBJ2neRflhLmMvUdiajyo5iyjyA6+Qw3Y6iaanU+8qJA/3chPzx9p8NqVAWIUBRIWYAHp1PmZxk+IVr9QqouqEGCADueXn/AJxvGeooaismrvI0mWUqRttYrYWI6RG+AyPHGxmCD64M4rlVSorNdQs32mTAw8fyVg+SF1WZMzONlNTE49nMhwGKwIuZ58z5iTgrJIH+A6psI69IwGmRemBnLh4m02kdDvjdxrg60K1OkrGVprrBsVeDK/l88M89wSulI1DSqKtvEyEAjyOFqaSr1H+MAQYJJ2kzNoF9jMct8LyfsKQoqUTJFzB974N4bSRWbUQp2B/zNo6400Kjd4Z+IiJn6+vn64PyfDC8kG/Trijm1o2gTMUGUkMQ0gkMxJ6X8+m5+mDeC0qxQhakiZ0GD5yJ/Q430suoKqzaJgGeRkX6AYoOzfCUzGYqUAwVwG0GkZBKcyNm1Acokmxi2JTyOSpINH1f9IM1WAqjQusatJa4n99/fGYt+Cf6g0svRShmVqd5TGnwrMgWEyRB5EeWMx1wcHFfczUce4jwnRdTUVmBltQZeRieXpY4cdluPGhC1QWWNOsbjePbaf1tj53BZdo5i/tfz88aKvD21BlF1IZy3hUQZknlbkOmOeT+37hLsq6XHssSQ7FGmxdbR5ET15x741cX4zRjRTdWMbr8It1+8Y6WH0xI5/OLXao4en4SIQyGYH/2xBkDcyZwsYEQQZE74SMNJtG4pFZnKo8UeduR9MSWd4crEkeGem3pH7YKy/etty64IOVidRPsMWi66NQNWy1NohRsBHLGynlvDEW9sE0aQ2j98bFpxynBt+QC/wCzaRjU6DDTN0vCThYglgvUgfPC2Y0BypkX8sbvtLA2OPGcYjwrYA/P1wwoZNWqKmpQHZFOpoAHiDENFt1wG6CtgX2otYC/UWxvWpUYixkW2MzefczhrwHs7rhmMeKI3Fuc7e+KGtltMjwm8yD+vPAbM3WiTy3DnPiZdIB+9afY3w/HB0ganDEiYHPBKZXyk/3H6bXxr4hTApmUKxz3H89sbfYtg1PJCmGCwNrc+fKbDHlTAPKed9sJMhWhiwUkp+G09RfcfvigzKAqGpyAwBE7rbY+YOFY0vYgLgVCvIx4hy8zb8sa/wDqdSpV0U1YibBBcgc53FgT5Ya/ZF0ReT5D5zgfJ8P0VqdZQSFdWIEXEgkfLkcBUgKQx7N8NqUqve1tTzJKPWa5i0hTDCeRPKMM+0pfNKiuyotOdKINIE7iwmPKRhyKC1AKiDwtcef7XGBKmWjdb/OMJKczc3Yly3CkoAaXJJEmJUenIH3GCWHhuLkdcGPRJEdDt68vmPrgbuLnTa1wf59cKm/IJO9iPO8MWpzhhtP5YU/ZWQ6WX02/PFp3PlHUTscauNZUCmk7yeUdJxSPpmTIbMUA0jzxs4W9bKulSkxHin0P4o2kcjgjNqUNlsXuS1gDz2xvKX3Pp+2CptKg+TbwPj9egua1K9RKimnUbUdK69QVjOxLRB6A9cacpTGkMQWSQ8fiWSrAH1BX1GPr5QuD4bDn18vP0wwzfFjUpUaZt3SMlgoEEkwAAOp+nqdklcfyPys+druzirU7zL6O6qAVKQVifCSQFk/eEXBOA8uuldJkVBE9DI5edhjK+VqIdS1mRiBNPSGAWQ3iBsCYmN9pxuzdYdyFjY2bmOq7X6zPUYSUm3a/0Z0z7UZXUhxMC1zNvOfpgRi1Fg9JiCRZ1JB+e4OPtCrIOu1rHmfLztgrgeSTMOaWtlYglLCCRvJm1hjSyKKcn4F2LMzm3di7sWY7sTJPqTvjMVmW/wBPa76v6lMQ0AkxqEAyPnHqDj5hlO1aDsKzGZymWRHrOSzAlUCmWg7wPhHmcR3FOM1M7VCDw0pkU/hHyG56Y89ts+r5tqSBYoAUdQFmKnxn/wCRaB0AwrylQowaPhYEGSNjtP0nDRxP9cu/6/YZ+kM6uR3gR6DGn7GwBsf8/ph/lO1+XCkGixPS0W5auf02xqrdtCNLLQpgT4liTHQGLY0VLyJXsVZVnpghgSWuJJt/PpbHta7k3jfbb6zGKSlxDv8ASe6Qd4oYHpNzMcxz9DgTMZATKj9z5/zlhXN+AMA17DSBHTn788EgKF1MwUeZjBlHKzbf+dP1GPdThcqPDMXg3xozaATnEM+hJRTJBuY6dPfADVYEwOoJPO3zxQU+E00dmMqdo/Sf3xu4d2epVCdRhFuIaL4omm9DWhPWpCoodBbp0jf1wM7RB1QR0N8VuYyVFLLVHpY+1sAikoMhV9Yj9MK/yBML4JmgaapcbCIso2nn0w8WmFsTfyxMNVb7oLfKPntig4S71KcussDBN2t1P5b8sByA9nksdgzzy8J/OeWPtPJ64NRtQ6ED/M4JORq7ohG/LfkMaM3/AElLVnRNIm7AdeW59PLGtmR7+x5dfEEGof8AGEfFwqEVNRpkWTSfEeVh+ZiMMqIUqNJBm4bqJtb/ADgCvklQGNz943J+f/GA8hnIXcP7QgHTmEBA3cLpYSbSBAPO4HTDTjefoUQVBM2IAG4IkX9xfCSrTSoKqOSGZRpbRPwsDBvzAN+V7YUZxKzkEhTpVUsfwiJvh4yjL8B0VvYztoO+ajW0rSedB2Ct5k2AIm9r9Zx0U0FInlEz+uPzx9lcEahHri67P9p3p6aVUygB8yDy9R+mKTpdbDVnRhw9egv1/nljRmeEg3FjyP6YATirBoN595npg5uLBE1VCFHMm23riacGLQMMnG48sJ+0uYUMqwIXn5mPD6xFvPB+c7Y0SAKQDs1iWBUL5nmfQfO2JupmGOssFIfcxtvHnHl0wsnWkFIGdk3AUweZwMuZDnu28NQfdncXkjrttj0tBrxI8g23oOY98axkiG1CdQ5kX+d8Ikm7NaoIo2ERtJn5Y2U6ulgwClhsSsweR9fyxt4bkqjMDMjpvPl6Y31eGHU681P6A/rgtOgWJnB1FhN9+dzz364Jr6QgZNTAjxArA5SBfe5kemCRlTHnhj2eyxJbVPc/fHI2PLaw58rYRLdBTEdfh2xU2PLphp2C4eft9MeGArk6jAI0kR9cNM9wU01DI2teumIHKetueF1EOjB0MEfyD5HF/jrtBars622WpHc0wYvDrjMTvD6dWpTSppA1CdwPzM4+47PgxS3RXijgWWfUDUYySTuZ9T88evtR7vQvxE7kxAOOsZk06jTUQDqe7DT9bfXAtThVBv8A0qRjbwLPrtbHn/8ALg3tEeZzTh/CatU6aa6onUwI0gzBltvr6YK4twlsvoDsrF1mFO0GIMweWOk0MkWhVEAcgIA8vXAPbnhVJcuXekWZbK6WKk7FzzUE7R8t8PDPKcutC2I+yrkUkPJWYQdjzI+TDDejV0ktt09D/PriU7MZwgmjaGOpZ5MLW9V/IYqhRMBfPp1t+mJZbUzSdMYZZFJmwkTbG6ra8aljluf3wBljDHlO3qNvpP0w0VJEj3HXGi7MpWB5jKmoPimeuJ7iuRNAqD96TueXX54sUy8iV3PI4k+1mbUV1RnBKJESPCZO5/TBd1owPQbywSEPT5/njKFdAQpgHoPOP3GNnHc0tNCJBPMSJtFvLE030DZpp5tUYO4UqOTTB9Y/LAvFOP1qvh7waeSKNK+hA3HrhRXz3e+EDQOkz7loud9otgjJ5ItcAHkfLz8/8YtTS+4qomutkaiU9TOySbhWMcoMDc+m2FtfIE3vri822tzvJ6YoKedIOhqSrTUdBIPIz64I4tkzUChFbWQCBpJ1SB5G9x74EcslJRGqwDs7n65ikYKoLAgSLgepGKJsuzCWP8/THzs5wvuM1/WMM6aYIKAggEnxgEwwUW3IOKmvwu0jn9cGcbd0SnFpkLWo6SCALHnf13ttgUryIg/MHFTn8hvI9B+3TC6vwrxErzvHr/ziMkCyfzOT1XtjfSy5rbhQ4/2rPIBRYE+WG65Dyw87P8ADGNMmRA2k8r8sPFya4oaMiZPD8wjCHKBdmLFb+Q3+Qwu4xkqygM51dJaY6i/zxccVg6KtcxUpp3TE2EozAwIAB+e+JvtjmGGigwUFT3jaTN2A0LPOEg+rnD44NyL8ExHk/EViQZ/L/nFPlOHN3ZaI8RBHtM4R8GNVvCi+Ij4rEDfeLnYEDnfFb2G4bWrtmEQDSviZmManO0cr3taIw8obQssfFCxqRlVJtsDyG9vTBNCleN/55W+mGNfh7CbbcvPnjxl6GkkEenkDhVEgGcPy8XIjC3j1Y0q9Ooosw7txp3v4T5ESflijytMj9j++Au0NId2zloVFLGdrD98WcfsGQpyM1atTukDLSUszbwotPv0xXcEzlCooy9VQn9yAL/8AK31wo4d2myz01SohQWIamAPW3K3r9ME5sqjs2VZXJOx5/wBjHkbbjynCfTtK6aZRqto6QuTpsv4lIj4iQR84xG1+xc5sqvhoQGneJ+4POQfbDbsbxzvl7vuihQc/IifzxTRjvSjkVg7B8tkaaIqKgCqIFsZgnGYpQTjz0SbxI6i//HvjwiA2i/5435RRHhJBG4xuQiZIAPI/vj5+MV2zkN3CoUkcuU8vL+Wx77SAjLVigWQhPiXUCALgjnb2x4p1L7Gf5fC/tTxA00p0wob7Q3dENqspEM3hOq2obeeOiD1xRSPo4+CVIIMEXBGLzgXH6dYKlXwVetgHPQdD5HckAYlxwkx3aS7Id4MsCCbDoAPzwT2X4L9ozKUWOlTJJjpy8idpPXFclPsdq9Ftlae08r39Yj5DDPLUdXh5/wA2xt4rwpElqZgoB4S06lFtV9yJF7nE32heumXQiFFQ33B2kQfMC8bSMQTrsCgb+PccWiCtMg1trEQN9+p3tjm9ak7MWYlixkkmST1JNycMGSTj5XrGmotMnby5+mHjN9Iaj5l1VRpHxHc4Fqai2mPiPyHU++LvsnlKdQtU7tWYAafDJJba3OFBM7CMb6vZdo76mg1K2kLuSLy0nmDy8jfCPNT2h+GrIzhJKajB0kaSNwfbnH0w2yOcSIK6d/htJ8xtihrcDLKpIhAIUAEE/wB0EkiTJjAz5MKIW0f56YScm3bRGUnYqqtTYrpVp1C/P26H3xScN7UfZ2q6E1KxWPFpKgKFANjvGEewLSJFojefUchf5Yz7PqMj+dPXCc5KSlHsZSro19peKvmn11GboqSSqjoJ+p54reyXHhVp6KjDvFtcjxDrGJGrlCCdQuOX5EYCr0/ETBEmZ2iIP5/kMVxzmpbDd9nVauUD8sCHhXOcR3D+2boq02GqLap320z1i999sVeW7Qf0+8cQPnI3nF+UH2LSCafDwSJWT1wn4x2lGXamuWZGqTqY7qApI02sTIMiZEeeFfaXtg5AFE+A6lLAXO4t0sQesx7yORzAFVWJJOqfU+eKwgu0Xx40ts7RxrhGXYZnM16KuAgYagPurJZSPEskwQDeBjiOa8UnSAZgKDy5RjuH+qWdFLh7RA71lQeh8R//ABU44fw7SK9Mk+EOCSdoEE4tOKRSOyp7OZCr3i0gt+R5FjAkmNhYf84vndjDU0FGqfDXphdMVAASTG4gghuYIwB2EymurRsR4dbcpgfPcg4r+1+Vqd0GoGHVpI/EIuL87D5YTFjaTkzTdOiJrVmpMWqqe6YjxxZDffoDb39cEJRRvEpDDnBnBXaSn33D6zrcGnIEQRBBPPlBxzv7ZUC+EkNA8U3vcfLAlildx6JOCezoK1UFpHzxJ9r6xZ9DAVKJAlZ3O8z1Fo/5wvpZ6o40n4oJnrAJiPbFTwzKrXoUg99VMiehWb/MYScMklS1QFBklw9KJ0qq1OkSIA9d/pi0yucWkCh3uguB4jsDfcreOfvidyeTCNrN1AZhb4tIJ0jpt9MG5nOINTaJMJU2AkmADzgrI9/rL6bFzuUl5GijrnCkpaFemqqHANvO8fXBhY/wYg+E9sqVCj3bq5KPogAQQ0lSSSI5/LHr/wColOVCUH8Tmn4nFiI8j1649RNUbiy41/3D5Y+4VZPi5qIr92BI2n/GMxuSNxZzXhrbDly8vLzGCuIsaZnkcL8pMgn3/fDfi9MtRtfHhRjcGcZu4XlzUIPLr+nn5DDFuG5ckuaKlnXSXYSY2i+0jkOsYF4dmWo0KS+Am5IcwQLtA3kwTt0wdXzFQ61hBsKYAufMyLSOUbc8PFJR2XgkkL+JcI15inXUBBSUFQgjVH4m+6BqMD1649twMfaDXQKC9OGIgXBB1epHPyGFr5yrUJ7+rTVRMBGANr2m0wPaOeCMlxQTElkUSHU96WkTLBQLRaI/bGi97GsdZjKEpeJYXAubggx7wcSvH+CV825YMq0aY0UwxIsPiIAn70iTvAw6rcSLsEKsE+IsRAC2jwnbng3KUlp6vE5Jnc2vsB0FreWH4p68BJDK9hADNasqgG+kbxuJMQY8sVeQ4HlSqhaVIqplSyho5MZNybC+N1alTszAvBESbDe8W9fbA+f4gaqMtAqW3EkgTyBIEScBRijRViPO9qcvlK9ZadGX2JUKoLW1ee+/nHTAWQ7cK9QJVpCnTJ+INq0kkeIgrcDyxNdpuGVaVTXUUA1LnQSVB5qCb7g74V0FJO2JS0Gzq+azY2W9yNR8iQY9xvhNmqYNyPfDt3ZMlSW2tApZSLk7EetyeePCoGEn8sVScu2QlHZJ18mZFtv1/kfLB3BMqDIgSLj06YcPlQZHl/P55YFVe6qQdv5++AsfF2BaNPF8sO7JHxDn+mJ7MZepWyqJEGlra0ywaCZHOAs298U+T1VX/wDtggEnmT90dcbuC0gayAgFDU0wR4Te46GxuMdWDFHJbfrRSpKvycqFAyOh2/LFRxwEZXK0wd0kjymw+f5Ys+1/ZvL6HZE7tkGpdAsWM2Ki0HTuIi/piaqcL1Ug1zC29B/z9cSy4nDRpKmSPdnTpMxMj18+uF1cGnV0ncEXB9P5BxaUcgI8UAQTJsIG+I7tQNTl1ECfD5qIHzj64P0s5SdPorjbaKbt92pbN1UpKwNKlTQADYuUBcnqQfD5Qepwh4VltTqIkeX5YEyNI6yOf+MU3ZfLeI1N9M6fM+UY6pMvFHVf9Ocqv9WqL7LP1P5Lis4mvg9CMLuxuT7vKrO7kuY89voBhrnlmm3pi8FUUQm7kSGd4f8A0nRV8JVxH+4N+pxyuikop/tH0Mfpjtek7WjnjkGToiNM/Czr8jP64NDLoVMCFEbzH6fri67IvOXpH8LlfmQf1xFsnxC9mB+oOKzsi39Gov4Xn5yP0xmjBH/S2EKSI1PI/tYAA/ORHmcAnhTaFlr90VMA3M6ljrsMPuJmmrOWYghkqESbclgdLiRhc4pAgc1qsvMw1Tc35ROAFCrOcPBVvGBKoZ5DRYvvt54EzNCmNbF4iqtaJFp2U3+8dj5jDP8ApEKAlir0xbkLkb3mR6YWvnEIMU/io6oMX7swKZtcDSb+eAE6R2erjuY6Ej9f1x8xO8G4j/RRhPiAa/mB+2MwuzGjI5aVBXcbeY6YaVGVQFMkkgKBBJJ5QSItzmMJMnxBAyKlRWOiYgzcah4d/wCdSMH1WrmatIoKh8AVyoWPLcg84PIDrjy7pUc0MN9irNGtSqa3UvpDO1MHULkxIPwKLgSCDB541rks8+qqWpSt+7LmRN9JIGk7zE7xhqrilSAzbgswuI1MHMwsxAIBjecRPbhtKGpl6T09BCmXM6XssjrI39OuHj9zpHRGCiuVjenksvmqH/iqopVWuwRgCNwo20n3BPnhlwWuuQyn9WtTktNMuCDpFl8I57++OOZTMVXYmGYmAFG/h/IQDyOKtMwMvTCuorVHAaWXUQd1CAGwn5364pkwtab/AIF5eS54r2jpVAKlZmNNT4GpKWA1iLiNUgn7pjbDPOZ+lSVJrgJUChFUeITbfUCOV+V8cc4ZwjMMS1UtToKwdi4Ok32A+d9sV/aPu61Dvkq02RLqoBi8ASfIHpuIwJR4VFDQXNt+hw3aUKaVIKTSJIZ2Km8x8VwefM4YZoU0oGpTq6Bq1agpXWbgCAIURAEAbTzxI9nc3liV+0EhPhVjcaiLsLHYSNok4pKHBEGlUrFaAE6SkyZgeInY/hg9fQcTNKOzdTL1qDhoqLEkVKkECP8AzNR+GDJvy5csLMj2fViGptrGrxd011G4YaoYmI98NF4RRek9KoNNJWkqrkM+8d4QBZYBj+3A2Y4XlKeXcI9TVcg/+WarAGwcpe9tQHTAljsWclJ6GeV4PWo6leozUjsrRIIaQQByIsTvh1T4f3imnrCOF1AAg2MxN7TGJDh1TMmmv2alTSmbt31QuTAhWYwbW2HObRGLPs+w2q1PGsTbSASB4VG8b7wfIY0aT2TdOQLk+EVUnURyMmRziBzbB1bgdOoNVUkECwiCZH89Iw11ajrq+Ar/AOWP1828sa6skhqgIYq2kD0EAdZEzjqjjjVFfjiKszkQmm33RpAiJmSZ6AQZ5ycM6YUIo8MqZAP+74/Jj0wPnVHdKx+PTAXy6DyETPOcFinNNjAYwWEnePvnoRyHl8jVSpFf+qNPF8wq1NBYCRMdVDBX9vEvzwgzNHLgPFcCzEgq0KFbSQLciR1w87R0aZaXVidD3UE+GUZhbnIWPfCLN5agFcNQdrVgQAxkEK7gGd2tpPWcXnjjPshSa2Q3bWtoZaC7ABybXJkfSDiVzz6tOqeRM9BEn64q/wDULh/d10qKIWvTD/8AeDDiPu7qY6k4jXQhiGBghh8xb8sc0IqOkWS4pIoK/DrLEaxv18jhxw3LMsCN4I85/wA/rhfwlgW8c6oEelgR9NvXFPw7hpWpRQkkkoOXM+IH57+uGGWjptXMPSVURAwVVH0j9MFZaqz0zqABuIGMzlFCZZiv/eVn5G+PWSRACEM3k+LV9ZOOtHMJaoPKfbHNa2VIzNdByrPA/wBxMD8sdTZSLY53xgaM/WnqjfNV/WcB6HRN5qjDnzUH5SMUPZamQanR1kexE/nhdx5FV5ht2FiB0PTDLs5XBCEbeJbn+391wLCOOJ5MuSQJDUhfzBFvXw4Ar5B4faZpsLj4gACPWZw93WmZi7LFvEeQvzuSPfC54IjvSZpss6gJIks3qu3yxqALWyJBkEQKpYf7Tv8Alt5YUrwoq1OSIHeKbH4XsPqdv2OHOaq0yGmoYZFazH4VPxC25MyPLzwm4pmaSlnLfDUSqYLG7CFjqt1kevlgGD+CU9NFUJBKyPqT+uMwHkqophgGVQXY+I73uR5SPocfcagWCcKzU0u8VFp02EhgAu9i5AkmZiPMWEYBGcd8yugEvrVVOogc58J2G9sZjMeU0ubGkb+1Ocq0qb1DUDioUVZXYgztEbpub7YkRm61RtVT+osWuAfCZknci+3ljMZimBLjYk34H400adKuFhnUtTUCSKdpJNp1E/DNo84xqrdqcpROt6bV6rKCrOqwgP3QIHM73gWnGYzFMMFN0wp6Zvqceq1cuGeoyp3YOhCRaLi0bxO/lflN8PzdOm4V1PdB5hTBG9+YHKwx8xmDGKpr8gnqqH1ShlO9SpdFqKpK6S2kEMQRsTCj59cMePcbFNguWql1HMLpAYGApDfiJ+IC04zGYTinJWFyajo38W7UZlGUmq1NHViulUb4eQJEg3G9vTG3JcXy1TUaqVapVmq6qjCDYWgC4AGx88ZjMCtEwXK8crd6QEQhHHdgDSCrDwjqNhuLEHF/2bzUh2riNz4b6Qt4PNiJN8ZjMGkpIaI1puSCa1mQTT8hsGMfeuAcG6z4Wq2fSYC7CQAAPU7z+WPmMx1xLyAcy3gGo+PQYtPP4PS4M9cNAgNKANQZfTWY+mn64zGYC/Uwv9KBuMVLCDfSWFuij5EFgR6YL/6ZSNPUwYyAeQ5dBj5jMVIsi/8AUTJB8iH0hTRIcBTbSfCRsPxA+2OS1luOf8tjMZjjg+y76RU8MQFNRXnaDy/n54q+A1D39EMAIqKQdzvBnGYzFF2bwdQrNAnHmjVkA8jtjMZjq8nMLqoJJjqb9DiZ4xwAvVOYclV0AEiDcW/bGYzAYyF1Xs/TrnSHf8UmB5dDjZl+zi0NIUO5EkEMsXnrGMxmAYPp8Hq1KYBhStTUJvy2sY5DnjQvZSoCDq2ZzEDZot8XljMZhgAtTsY9v6myFIgXmTO9onAGd7DFwwZzDIqGIHwkEHbe0YzGYUYB4t2C759TVGEAKAGAAA5fCfX3xmMxmC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n-US" sz="1800">
              <a:latin typeface="Arial" panose="020B0604020202020204" pitchFamily="34" charset="0"/>
            </a:endParaRPr>
          </a:p>
        </p:txBody>
      </p:sp>
      <p:sp>
        <p:nvSpPr>
          <p:cNvPr id="14339" name="AutoShape 4" descr="data:image/jpeg;base64,/9j/4AAQSkZJRgABAQAAAQABAAD/2wCEAAkGBxMTEhUTExMWFhUXGR4aGRcYFx0aIBodHR8aHxsYHh0hICohGiElHRgaJTEhJSkrLi4uGx81ODMtNygtLisBCgoKDg0OGxAQGy0mICUtLS0tLisvLS01LS0tLS0tLS0tLystLS0tLS0tLS0tLS0tLy0tLS0tLS0tLS0tLS0tLf/AABEIALcBFAMBIgACEQEDEQH/xAAcAAADAAMBAQEAAAAAAAAAAAAEBQYAAwcCAQj/xABBEAACAQIEAwYDBwMDAgUFAAABAhEDIQAEEjEFQVEGEyJhcYEykaEUQlKxwdHwI2LhB3LxFYIkM0NTkhdjosLS/8QAGgEAAwEBAQEAAAAAAAAAAAAAAQIDAAQFBv/EACoRAAICAgICAQMEAgMAAAAAAAABAhEDIRIxQVETBCJhMnGBsdHxFELB/9oADAMBAAIRAxEAPwDnlZFqCEMN0Nvlywjr5Z0JkHD7O5GrTWEEebXPtyGEwzJAUVJMGDztaMckG/AmvBtyHD69de6RfDLVOQuqEm/+0GB1xT9ieC6+9qEhUpU2qOf7UEgf9zED0DY+0aLUDKOCSCPCLQ6wRJ5wxG1saMwHSnIbShIDybHciRPrGOeeR5FQV2CNXdyWcwTzP7dMfalL7q77knlP6nGzKVBr1aVa0KrDdibWHIQT7Ya1eEBVIFVXBE6k8Ws8wbArG0c+Vt5TnxqyjVKyb4RS05mnDAAMCSTAgGSfkDhzx7jFV2aWenTgMigkSpHhJjed/L2xcdn+xIzGUIeineK+oG6sRB8Eg+h6dfJB2m4cKYFMrABgGL23WfL9sTf1aclp78/sTqnZEVG7wDxEgXi8ewwUrlQ5JOoRpGm1rGb28IHIzgbM5c02lQdPPywzCiogIPiHxDqB+w/lsdjacbXRZ7VooeGrSOXV2U1hpL6KTFWpmwPekpBEgRBPPE/n0VKx7st3bHwlhB22MTcbY6D/AKa8QylShUyFVO7NXZ9XxmbC4sRYgc79cAdsOxTZeVEuB41YKRMXI9bYmmoNS8PX+xY6YqCo6qHYBV+8xIA5am8l3iLxgjtcmSJQ5KqG0rDCGExuRq31bj3wnyZDNpYSrbg++A+NKiKQtu7IjqLT78vnhsiS1XY2ReSx7M8Ay+bonvamhqUOoB0lt5/TacCVSaLhwI0t8RvqAiCPS3nB8sa+C5dcxTWoO7ZQp1Kz6DTNjrnp8Q2OwgHH3jdVEpBRU1oPFLWIEC3KT4Tyn9YSWlB+f8ipaoXcXzxq3ba2wHLYjzgke+Na5ZKlILpIAv5E9Ceu++PHBdQp1ArDSwIIOkeGRtNyfCPhw87P5o91mqQgipTsn3i0GGAi4nptIPXEdYten/6LFJM08TLvl+5QAywaOYCgmzHYeI+tsSGd+zsgKFu8DQ6lbQTaGm/yF8W/B6/c0VeqiultSxspImBtNgRPMDEvxLhdMVKhpv8A02ctTsfhm2rpbHZKbU6fXj8+x8noaI9N8iqrTpUjTJdnZjrrAavCk2Xc2/t9MTHaClXpt/Wp92YGkwBIgaWsTMgi+G75FKsJJEJuPEHYSbgRpBt1jz2wtr5IVSdReo4gTrJMAC3iJ9IwcVJ2xOLYFR4iKaJMOTJuJ+eCeFUQ3iiVM73i+2M/6IomNUiIDfW0beeCcpnwhCaRpjl164ab0/j7DF8WNHpgqATEEm9425Y1ZWgjOO8fSsSWCFjPIaRc+22CMjmG7zxjw2jSQRzmeR5Wwq4jmUYgpZTz69TA/THKozcqkF72FcYoFVVAplRJ5XaD+WFBV9B1FYknUeWw39tsH0VqFR3dZWH31PL2NzbHqlwlmMnxxciVEj+0G3zx02oujJpgVAVXVFAZ0WdIJsCxljG9zyFvPDbL513XTVVGKwoDkhIHIBTp6yfW+NBp1NRZZVJsrMCel9O/ywLVyjow1BhMGGUgm/LCykpPxoLaN+cyUklSpBMlVsBPIBuQ8jgvs7wh6tV4rrQamhNwWkXBFtrHecOKHZ+roQjTOkSGb4fImOQ5Hp0w64X2ErVKXcUXCqTOYrESanPSosAtzAJHvJxPlKSpeddAVSJL/r1OlUFKmv8A4dQRq+8zW1VTyMwLHkMO6fD8vmULlVOszrUQxP8ABcRj1nuxOTp5g0ga1UDctVSJiSBoQFiNuQ9cTtTtM+W10KdGgoDwPCxsOoJ3Mbz7YjlwNyrE3yXZqXkc1Oy+X/G4/wC4fqMZhEe2lb/2sv8AJv8A+8Zhfh+r9m+0813DXO/z/PC/N5cEXtg/hHEqbVSlWfEN4jQ3rN18/TDrOcHkErtAg9Z6Y9CNkCJpZ56IABlJ+E/yRij4HxSgz06jVCj0zKq2xcRpbpAkxOJ7iHCnRiCOeAHyp6YaeOM1V0/aCnRedtc+lfOVHpg6AFUHTAJAAYgDkzTcCCJ64J4Y5pmm5sVgx1iLYhuF5aozgBmjnBOw3xT8Mq96S7AjSdKgsYKgWOn0+uOL6uF+eh+VnQczx9u7C0gwd0BCJzc7qRvp5z5XxB5/MVAxp1H1leQbUFMmVnY33jGntFxR6VSkyuAxBkgkMPwxGw/m2AcnnSEhwWMllO+ryJ6z+eOfB9NxhyXkVbChSLQoWdW8iwHnhdTptTqXNuR9OWHHC82xSNENOkKbFnOwE7Y1cZrGpUnNgUICqqogAkWLaQTM2k8z0x04pSjJplIyUSl7B8Ep5vNBtWlUHeFR+IEeH0m9vTzxf9q6uZekNTimaWp2am1jFl/uE6tjjjOT4g+Uq60ew2dCQGXqDznHTexfHHzhNCqAUqKWZzZzpmBOzGdMW2GLSVx4x8jySo5ZmaT06pDGCI22PMH0xnHEXQtTSWF1MGLkWOxx0H/UbsemXy9OqHJq6o2tpjf2t6ziEyyB1KPOxHp54pHlxXNb8jL7o0aeGcQOUcCoodI8ShwQQwkeITtM25264Y8by9CqVrUKo0OQCpnwEC/WPTCHieWRCdZW99K+psOQi3nfDfKZikvdqE/pm7RIgR947kkwMTlS2l35J7QxyWRpgkSzoEYgLpViALXcgG5BteJgYDy8q6hdQbUNOkwVJNiG5X5kwMGPSD+KmAQOQ5eWBqlE4lxT2I5fgJ4QzaHp28SnSZkg8sJKSsTcEkwGNoFuvKAMMuE1dFQlpEDex+kfqMEVHp0UaIqvUKtpYECmoklG2LMZEkW3xWcrjaL8rVgC5eRH3TBNyC3r0HljXXenT2X/AOIv88UGT7OZ2tLU8s+kjUNgIYAgAsRyYeeJTiNE03ZCCCCR7g3HSxxBKUpXLQk5BCcQplQGbUecgAn25RhXVQBiQIBuP4cfGg8sE5yk6IqPzl1BYEryIIF1JgGDyg4tGNPsWP3aPeWzQUrrqBZv1IHWPYYBquIKgqwUkhgImfLAj0paThnwdKfeoKo/pkw29geftisqoV90BZakSennMYvKHBO44eucqqGmuoChwVFODqDkfCHNo5SOsYpcnwyjSULTpqI8pJ99zgtsp4SugabSpFrbEjyxzvNyfWgKZz7sTmKbVaoA0wJUXIEnxQTtEqOpBxY6FYixaOcW9f8AOD6WWVGJCqrRBIUAx+Gw2kDHzMqSDJPtb/GJzlu0K/YM+bVIAgxyH77YDrcSqknQwSd4YyZ5EjfHqtw8mADM8iJ+vLGmllGU+ICOsW+eJPJJ6Es9ZGiZ1MRABJIMbXv9Mczz2aBd2a7lmJsCbnrzx0rtNmDlsmzgDU8UxK/inVz/AAyfUDHJkDu2lKZ+V/XHX9PjaXJlF0FmoDfTHyx9wYgooArNLRexMH8PtjMV+V+mOffscMzrNoEkRczIHWwN/PG7JdoHQ6BLIL35N0Fr+mNLVSwYhoUkyWEkxEARG4G9sfKeW0r3huxtGkGFt4vU3Fhy88JaTtgrwNMxmgyyY/n7nAT92ZmJAkibx+8A4Gp1BDzaR4epPL9ceuHZenoqO7ESAFBNyZAMzvsxt1GGTbTZlE85KpSqNDo9NY/9O5byPK+HlTL0FVdJZEJ20yRBsZvp9j64UKIsBbBmdylZcuHKwmsqwPxA6VIkbhSGsecY5ppykqdfyCmaG4dThqlRiF5E2Lel8B0Ki6tOn+mpuR0PvExsMbcxkWCUmqmKT6tFxyMHna/XHllkqkQmwgcuvmYxSOu3YVdjbIcEd0FdaammxKkn7scjzUzHi2nnhdnFqI4OoPSJNjpIDH4gRty98WmTNdqGWpUKlNizOIS1RVB1MO9kok84AItc489u+CUKPc/Z+8ZqiwymHkiLao872MHBxtytvr+ikopklWp0+6AcQWJIKwQhvFhMT0MY9cKzgA0sLHeOR5MP5tODKWQVwxdgjfgCGPlzPmfpjb2hy+VUIcvTNJgv9Ql/AT0AIkHzn2w0Ukho6VMr17QrWyq5fM05VVgVQQ7En73i2tHU2xzhMyVcja8XwTwrjPdMsqrpN1cEgddiJ6xPLG3j3dWejq7s2l4n1Yjc8zFhtfciFxk7ffQYqmas0y2fuxUYggKZIuLGJFwTOB89WClEBPhgbbm1+gE4J4bmS2xE8x1HTywZncgoIYCdQBJnY9I6fPCZHUuhcmmBvk2p93UJ+OSCGE2MXAuBfnvBwRlK51Qxn8I3HnfffpjXUpto0+cgnl5emAc1mDTVQyhluLSCPfDQTlGmJyTVMcVaM7b4Iyed7vMkGiKy16XdaIUEsbDST8J1BSDhZR4pVFFQGUhWPiKBiQ0QCxnaIHTCypxFmYFr6TIYeEiIggjY2BnrgrQF9qOi5ztjm1yrUZTRpVBoXSQuxiPl+2EHA8/lFqd3m0ZqTKZ0gSpjwstwQfT5HCPJZ9kJRGIVhNwD7T12xt7qpXqIEEnZvhB35AkTPTyxBKfP73foFmzhPCPtNV6dNwgVHfU07KJ8RExboDfGtuz2cAY6T4hGnWpLQQQYB2tzjDLstxgZOuzd2KmkGnVQmZVjDX2MEC4tjoGbzQzJLimEvGlSOQEchi0XX7+g3Wzk9HIVEE1cu4UbmJ94Ex64FpgQp0kFmMLebbW3x02tUAJWJsQflJGEOXoUaS61KsTIBZwbAnwiPOQcb5UuzLI3s1Z/7YlNHXM1kAFmVoK8paACZ6md8G1cqapXOVKjpUKKRUWzAixYk/FqEG4g6jhbmu0x1CmqA223xtqcUIE1CKaSDqIszARpAJ8UAAWECI5Yi+VaFVssuGcYSqdDgoTYMY0sfzX8sfeKcSy1BzTq1QrrZlCu0bbwI2bEZVzyRqWqr+dv5OAOKcTpPIzFWHcb6WJEdSJA26YyXirAkn2ivrdrsii+Go9Uz8KoQRImTq0jytgYf6gZeTGXqkSbkr84nEXk8jl3JC1XYf26WveOU/TA+dyZpmNxybkf50xZKF0akV3HuP5PO0e5LPl2VtaM6alsCNJ0SwBk8sQNRSpPim8SJgjqNjB88bYnGMuKJm0CinjMEinjMG2Y8VuJqFAC6o9h/nlgc8ZqdFjpH+cOcvwVI+GepN/cYx+Bcgv0wV8foWxNQz2ogEQB064ochkhNJ6t8vILabmBc8tmiJ2EyYE4Afg5H3f0/wCMN+H1jl6bBwTpkr7/AHfnzxPM2lcEUjL2aa/aaqtatCoAzGARIXnC9I2x0HIZfh9ahRq1KmmmaU15qyVYmFFiSCWDRbYDrjkTUNRmYv0tflGMOUMSI/KML8OLutgUiyp8J7zLN3I1HWwVSLuBtAiSYt7YU5xHqQpYlkRAo0kgmF1jaBFyZ6RjTwjjddEWj3rikpZlUHYtvB3APTzPXBv2lSCqeFpnfbpvtyxFY3jk73u/2GjHyC5xMwxJr1tQ206pJ2gQLDYfLG1qjHS1Q95A0iWMKoFgDawJmxg3xpKE3YHxTDRpHKYtex+ox4akCLwoOw3gepxZypUUqhjC6WlSJMiGmB02v62wvOUdl0tKrvttfqd/1w34dk0VKbiQwF/ESG3hoOx226Ye5LL1Dlqq1UZUcgpVC+JmH3Y+8vP3xxzzLG9C3slOJ5ClTCim+twAWgSADO5FsD5WHR6Z5/DPI/5w7znBqtFEqsQVeQIAkxBJPTcYDz3BHUCvTUmmw1GNlgkTAPlPpjpx5FIpCTemLOBs2vSTpi8eYIAH1xQsv8BwjQgzVUAuI1egnaNztfn7YoOFkVVsNNpkmx/nTFZ23ZPJGT2ae76Eedx+WPdXh61FKEQxFrbnlhhmOC1RB0NcBhaxB2IjlGDOHcFr1RCU3OkTYQB+k+WFSZJIisxnKuWy9agCNFTSCCOaElb8ovifVpB98W3GqFLNBNbNTqgvMKCoAKgeGxMjztBtfE8eGGkfxDDqSoLNVIgU1JB1TItboQbz12wQ+XVgjlwqloIglkiJba4vaDNsecu7AGVDA9R0nY8sVvBuzuWzdKrVWuaFKgVLiouowRc+E/iBAG+2Ju+Wg0KcxpSo1bL03ejT0azpCQGKiDc7lbHrGHYzNShWfT3v2d0WsgqXOlwptFjBJHtieeqlNnRCatEnnKFlGx8jzgzhxxLtXmny9QPVim1Pu0QooOkiIBAkWESDhIJXVb9hoT8T7Ss6tTVdKtMmfFHS1hPPANOuwVClt1jfo3/7HC+impZO/wCf+cOcjTcUHKjSacMxYiVmFGnmWP0vHXDyjXSNFNH0MuXU1dAasxgArKofPq17Ly3OE+ZepUY1HJZjuxPyHkOg2w4Gdc0Fy/eQhOrTEAm4DE/igkTzAvMDCjQzCCAAB736nngwSX7mktH3I9oKmXV0p1YWoPEsBgTETcGDBiRgShnSWJtqb7zbqReQfUYJo8NoPRqSStdWBW9mXYrEb7mfLANADTpVLn78k/TYbHF1GG2uwJs30ahqVu8ChbeIxva/zw3TiEwtYyhMeLceh3xPoxkKdgOtp5/lj0tQszA3Ava1umFnjUv4BY3zL0UqMoLyLRpm43jbCteKqHIK+Hkdz+0b43tUK6alRQYi0QxFgCfbr098fMxlAQKighCJiLj35+oxkorTC0bGzwHJvYxjMCDiSrbu9UbE4+YPxfgUuqWWnlY8yP8AOCOH8Nc1NNJiBzMwAPMTGJbgudrUmVSw0c0JViB1A5euOmcFy6mmKkS97gxG0foffEpOtIRpoX5zhBJnWTbkR9RgdOzgZgaj6lvAgAzyn0xR1tJHikHlY39AbnAdR4HOek/yMTcmvItk1V4DFUF4FJRMiJcj7sbgdSJwfmxrGkgkfhP7YV9oqtV9QVxT0gzJgEdZiR4r+m+FmcTLMEqVc2geFFRaalyYAGpW2JNgQYiJ8sQngnlkpOVeiyWino8My1SmUFBUMybQ2+4O8Hb35WxvTs5l4B0TEjxMx85jY+mItePim2qk+kL8Ik1D76rEm8wAPIY81+12ZeNNSAOYVZP0i846I4slbYtNeS04n2bSoLAKwEAg29CNojp0wn4h2PWnTWqGqVGpsGcSBqW2qAQdtxM4XZftTmban1QZuAD8wPoZGKXhfailWHdue6crEsQAWuLHYT54NSiG5eyY4TxY0p1LrUxawPlHQeXnhlxntLmWK6a1SnzXxnULbj/GJvuzMaWmLSYC+fmeWPIyxB1GSed5wvwR5c12UtFz2V4hl6z93mx3zGB49RIafune4BtynkJxYdoqX2OizMmXp0yNNGnDMQ0iJjxM0WAW07nnjmHCONVKGYStSCalEQ4kEQZ1He3KL7Ya0O1ztm1r5wGuotEDwg86a7KQb+cXPPBhCCVPv+h4yryJeLcMrZcrWeiaKVmJRSfEOkixuB7RGPAzmgqyKNLA6kFpHMgdeeK7t5xTKV6ASlmCxUh1DBoHhP8AT+HeGi+xxAUTUSDYtym8e3mMXixvkSOk1uAoKOUzlGs5pVSiPqGvu2NiZJnTqBEE2JxXNxPP5Ke/pivRW/ep73IHiXzJBHnjiK5vNVQtDvGp0wS2kFgsmJaOdwMNsrmM/SSqPtDVKdVGWorMW1alIJ8WxEyCMU+RIm5p6H3aTIZTMuK+Tq06dQGatB3IaS0sV3DDxRAwBVy6A2sJtqMx+0YQdnKrLV8YmVI+HzH7HFIaoPvsB/P3xzzkmyUgDPspFPwzpMeUEydtr8sH5Kvlky2aoGkVesQyupJAKnUqaTsszeSb+WPRyZI8CTMRaes3xozuUZQDBHr4Z6wJ6zhU0FNivJ0wlOoKoR2J8AIkCxBJ2neRflhLmMvUdiajyo5iyjyA6+Qw3Y6iaanU+8qJA/3chPzx9p8NqVAWIUBRIWYAHp1PmZxk+IVr9QqouqEGCADueXn/AJxvGeooaismrvI0mWUqRttYrYWI6RG+AyPHGxmCD64M4rlVSorNdQs32mTAw8fyVg+SF1WZMzONlNTE49nMhwGKwIuZ58z5iTgrJIH+A6psI69IwGmRemBnLh4m02kdDvjdxrg60K1OkrGVprrBsVeDK/l88M89wSulI1DSqKtvEyEAjyOFqaSr1H+MAQYJJ2kzNoF9jMct8LyfsKQoqUTJFzB974N4bSRWbUQp2B/zNo6400Kjd4Z+IiJn6+vn64PyfDC8kG/Trijm1o2gTMUGUkMQ0gkMxJ6X8+m5+mDeC0qxQhakiZ0GD5yJ/Q430suoKqzaJgGeRkX6AYoOzfCUzGYqUAwVwG0GkZBKcyNm1Acokmxi2JTyOSpINH1f9IM1WAqjQusatJa4n99/fGYt+Cf6g0svRShmVqd5TGnwrMgWEyRB5EeWMx1wcHFfczUce4jwnRdTUVmBltQZeRieXpY4cdluPGhC1QWWNOsbjePbaf1tj53BZdo5i/tfz88aKvD21BlF1IZy3hUQZknlbkOmOeT+37hLsq6XHssSQ7FGmxdbR5ET15x741cX4zRjRTdWMbr8It1+8Y6WH0xI5/OLXao4en4SIQyGYH/2xBkDcyZwsYEQQZE74SMNJtG4pFZnKo8UeduR9MSWd4crEkeGem3pH7YKy/etty64IOVidRPsMWi66NQNWy1NohRsBHLGynlvDEW9sE0aQ2j98bFpxynBt+QC/wCzaRjU6DDTN0vCThYglgvUgfPC2Y0BypkX8sbvtLA2OPGcYjwrYA/P1wwoZNWqKmpQHZFOpoAHiDENFt1wG6CtgX2otYC/UWxvWpUYixkW2MzefczhrwHs7rhmMeKI3Fuc7e+KGtltMjwm8yD+vPAbM3WiTy3DnPiZdIB+9afY3w/HB0ganDEiYHPBKZXyk/3H6bXxr4hTApmUKxz3H89sbfYtg1PJCmGCwNrc+fKbDHlTAPKed9sJMhWhiwUkp+G09RfcfvigzKAqGpyAwBE7rbY+YOFY0vYgLgVCvIx4hy8zb8sa/wDqdSpV0U1YibBBcgc53FgT5Ya/ZF0ReT5D5zgfJ8P0VqdZQSFdWIEXEgkfLkcBUgKQx7N8NqUqve1tTzJKPWa5i0hTDCeRPKMM+0pfNKiuyotOdKINIE7iwmPKRhyKC1AKiDwtcef7XGBKmWjdb/OMJKczc3Yly3CkoAaXJJEmJUenIH3GCWHhuLkdcGPRJEdDt68vmPrgbuLnTa1wf59cKm/IJO9iPO8MWpzhhtP5YU/ZWQ6WX02/PFp3PlHUTscauNZUCmk7yeUdJxSPpmTIbMUA0jzxs4W9bKulSkxHin0P4o2kcjgjNqUNlsXuS1gDz2xvKX3Pp+2CptKg+TbwPj9egua1K9RKimnUbUdK69QVjOxLRB6A9cacpTGkMQWSQ8fiWSrAH1BX1GPr5QuD4bDn18vP0wwzfFjUpUaZt3SMlgoEEkwAAOp+nqdklcfyPys+druzirU7zL6O6qAVKQVifCSQFk/eEXBOA8uuldJkVBE9DI5edhjK+VqIdS1mRiBNPSGAWQ3iBsCYmN9pxuzdYdyFjY2bmOq7X6zPUYSUm3a/0Z0z7UZXUhxMC1zNvOfpgRi1Fg9JiCRZ1JB+e4OPtCrIOu1rHmfLztgrgeSTMOaWtlYglLCCRvJm1hjSyKKcn4F2LMzm3di7sWY7sTJPqTvjMVmW/wBPa76v6lMQ0AkxqEAyPnHqDj5hlO1aDsKzGZymWRHrOSzAlUCmWg7wPhHmcR3FOM1M7VCDw0pkU/hHyG56Y89ts+r5tqSBYoAUdQFmKnxn/wCRaB0AwrylQowaPhYEGSNjtP0nDRxP9cu/6/YZ+kM6uR3gR6DGn7GwBsf8/ph/lO1+XCkGixPS0W5auf02xqrdtCNLLQpgT4liTHQGLY0VLyJXsVZVnpghgSWuJJt/PpbHta7k3jfbb6zGKSlxDv8ASe6Qd4oYHpNzMcxz9DgTMZATKj9z5/zlhXN+AMA17DSBHTn788EgKF1MwUeZjBlHKzbf+dP1GPdThcqPDMXg3xozaATnEM+hJRTJBuY6dPfADVYEwOoJPO3zxQU+E00dmMqdo/Sf3xu4d2epVCdRhFuIaL4omm9DWhPWpCoodBbp0jf1wM7RB1QR0N8VuYyVFLLVHpY+1sAikoMhV9Yj9MK/yBML4JmgaapcbCIso2nn0w8WmFsTfyxMNVb7oLfKPntig4S71KcussDBN2t1P5b8sByA9nksdgzzy8J/OeWPtPJ64NRtQ6ED/M4JORq7ohG/LfkMaM3/AElLVnRNIm7AdeW59PLGtmR7+x5dfEEGof8AGEfFwqEVNRpkWTSfEeVh+ZiMMqIUqNJBm4bqJtb/ADgCvklQGNz943J+f/GA8hnIXcP7QgHTmEBA3cLpYSbSBAPO4HTDTjefoUQVBM2IAG4IkX9xfCSrTSoKqOSGZRpbRPwsDBvzAN+V7YUZxKzkEhTpVUsfwiJvh4yjL8B0VvYztoO+ajW0rSedB2Ct5k2AIm9r9Zx0U0FInlEz+uPzx9lcEahHri67P9p3p6aVUygB8yDy9R+mKTpdbDVnRhw9egv1/nljRmeEg3FjyP6YATirBoN595npg5uLBE1VCFHMm23riacGLQMMnG48sJ+0uYUMqwIXn5mPD6xFvPB+c7Y0SAKQDs1iWBUL5nmfQfO2JupmGOssFIfcxtvHnHl0wsnWkFIGdk3AUweZwMuZDnu28NQfdncXkjrttj0tBrxI8g23oOY98axkiG1CdQ5kX+d8Ikm7NaoIo2ERtJn5Y2U6ulgwClhsSsweR9fyxt4bkqjMDMjpvPl6Y31eGHU681P6A/rgtOgWJnB1FhN9+dzz364Jr6QgZNTAjxArA5SBfe5kemCRlTHnhj2eyxJbVPc/fHI2PLaw58rYRLdBTEdfh2xU2PLphp2C4eft9MeGArk6jAI0kR9cNM9wU01DI2teumIHKetueF1EOjB0MEfyD5HF/jrtBars622WpHc0wYvDrjMTvD6dWpTSppA1CdwPzM4+47PgxS3RXijgWWfUDUYySTuZ9T88evtR7vQvxE7kxAOOsZk06jTUQDqe7DT9bfXAtThVBv8A0qRjbwLPrtbHn/8ALg3tEeZzTh/CatU6aa6onUwI0gzBltvr6YK4twlsvoDsrF1mFO0GIMweWOk0MkWhVEAcgIA8vXAPbnhVJcuXekWZbK6WKk7FzzUE7R8t8PDPKcutC2I+yrkUkPJWYQdjzI+TDDejV0ktt09D/PriU7MZwgmjaGOpZ5MLW9V/IYqhRMBfPp1t+mJZbUzSdMYZZFJmwkTbG6ra8aljluf3wBljDHlO3qNvpP0w0VJEj3HXGi7MpWB5jKmoPimeuJ7iuRNAqD96TueXX54sUy8iV3PI4k+1mbUV1RnBKJESPCZO5/TBd1owPQbywSEPT5/njKFdAQpgHoPOP3GNnHc0tNCJBPMSJtFvLE030DZpp5tUYO4UqOTTB9Y/LAvFOP1qvh7waeSKNK+hA3HrhRXz3e+EDQOkz7loud9otgjJ5ItcAHkfLz8/8YtTS+4qomutkaiU9TOySbhWMcoMDc+m2FtfIE3vri822tzvJ6YoKedIOhqSrTUdBIPIz64I4tkzUChFbWQCBpJ1SB5G9x74EcslJRGqwDs7n65ikYKoLAgSLgepGKJsuzCWP8/THzs5wvuM1/WMM6aYIKAggEnxgEwwUW3IOKmvwu0jn9cGcbd0SnFpkLWo6SCALHnf13ttgUryIg/MHFTn8hvI9B+3TC6vwrxErzvHr/ziMkCyfzOT1XtjfSy5rbhQ4/2rPIBRYE+WG65Dyw87P8ADGNMmRA2k8r8sPFya4oaMiZPD8wjCHKBdmLFb+Q3+Qwu4xkqygM51dJaY6i/zxccVg6KtcxUpp3TE2EozAwIAB+e+JvtjmGGigwUFT3jaTN2A0LPOEg+rnD44NyL8ExHk/EViQZ/L/nFPlOHN3ZaI8RBHtM4R8GNVvCi+Ij4rEDfeLnYEDnfFb2G4bWrtmEQDSviZmManO0cr3taIw8obQssfFCxqRlVJtsDyG9vTBNCleN/55W+mGNfh7CbbcvPnjxl6GkkEenkDhVEgGcPy8XIjC3j1Y0q9Ooosw7txp3v4T5ESflijytMj9j++Au0NId2zloVFLGdrD98WcfsGQpyM1atTukDLSUszbwotPv0xXcEzlCooy9VQn9yAL/8AK31wo4d2myz01SohQWIamAPW3K3r9ME5sqjs2VZXJOx5/wBjHkbbjynCfTtK6aZRqto6QuTpsv4lIj4iQR84xG1+xc5sqvhoQGneJ+4POQfbDbsbxzvl7vuihQc/IifzxTRjvSjkVg7B8tkaaIqKgCqIFsZgnGYpQTjz0SbxI6i//HvjwiA2i/5435RRHhJBG4xuQiZIAPI/vj5+MV2zkN3CoUkcuU8vL+Wx77SAjLVigWQhPiXUCALgjnb2x4p1L7Gf5fC/tTxA00p0wob7Q3dENqspEM3hOq2obeeOiD1xRSPo4+CVIIMEXBGLzgXH6dYKlXwVetgHPQdD5HckAYlxwkx3aS7Id4MsCCbDoAPzwT2X4L9ozKUWOlTJJjpy8idpPXFclPsdq9Ftlae08r39Yj5DDPLUdXh5/wA2xt4rwpElqZgoB4S06lFtV9yJF7nE32heumXQiFFQ33B2kQfMC8bSMQTrsCgb+PccWiCtMg1trEQN9+p3tjm9ak7MWYlixkkmST1JNycMGSTj5XrGmotMnby5+mHjN9Iaj5l1VRpHxHc4Fqai2mPiPyHU++LvsnlKdQtU7tWYAafDJJba3OFBM7CMb6vZdo76mg1K2kLuSLy0nmDy8jfCPNT2h+GrIzhJKajB0kaSNwfbnH0w2yOcSIK6d/htJ8xtihrcDLKpIhAIUAEE/wB0EkiTJjAz5MKIW0f56YScm3bRGUnYqqtTYrpVp1C/P26H3xScN7UfZ2q6E1KxWPFpKgKFANjvGEewLSJFojefUchf5Yz7PqMj+dPXCc5KSlHsZSro19peKvmn11GboqSSqjoJ+p54reyXHhVp6KjDvFtcjxDrGJGrlCCdQuOX5EYCr0/ETBEmZ2iIP5/kMVxzmpbDd9nVauUD8sCHhXOcR3D+2boq02GqLap320z1i999sVeW7Qf0+8cQPnI3nF+UH2LSCafDwSJWT1wn4x2lGXamuWZGqTqY7qApI02sTIMiZEeeFfaXtg5AFE+A6lLAXO4t0sQesx7yORzAFVWJJOqfU+eKwgu0Xx40ts7RxrhGXYZnM16KuAgYagPurJZSPEskwQDeBjiOa8UnSAZgKDy5RjuH+qWdFLh7RA71lQeh8R//ABU44fw7SK9Mk+EOCSdoEE4tOKRSOyp7OZCr3i0gt+R5FjAkmNhYf84vndjDU0FGqfDXphdMVAASTG4gghuYIwB2EymurRsR4dbcpgfPcg4r+1+Vqd0GoGHVpI/EIuL87D5YTFjaTkzTdOiJrVmpMWqqe6YjxxZDffoDb39cEJRRvEpDDnBnBXaSn33D6zrcGnIEQRBBPPlBxzv7ZUC+EkNA8U3vcfLAlildx6JOCezoK1UFpHzxJ9r6xZ9DAVKJAlZ3O8z1Fo/5wvpZ6o40n4oJnrAJiPbFTwzKrXoUg99VMiehWb/MYScMklS1QFBklw9KJ0qq1OkSIA9d/pi0yucWkCh3uguB4jsDfcreOfvidyeTCNrN1AZhb4tIJ0jpt9MG5nOINTaJMJU2AkmADzgrI9/rL6bFzuUl5GijrnCkpaFemqqHANvO8fXBhY/wYg+E9sqVCj3bq5KPogAQQ0lSSSI5/LHr/wColOVCUH8Tmn4nFiI8j1649RNUbiy41/3D5Y+4VZPi5qIr92BI2n/GMxuSNxZzXhrbDly8vLzGCuIsaZnkcL8pMgn3/fDfi9MtRtfHhRjcGcZu4XlzUIPLr+nn5DDFuG5ckuaKlnXSXYSY2i+0jkOsYF4dmWo0KS+Am5IcwQLtA3kwTt0wdXzFQ61hBsKYAufMyLSOUbc8PFJR2XgkkL+JcI15inXUBBSUFQgjVH4m+6BqMD1649twMfaDXQKC9OGIgXBB1epHPyGFr5yrUJ7+rTVRMBGANr2m0wPaOeCMlxQTElkUSHU96WkTLBQLRaI/bGi97GsdZjKEpeJYXAubggx7wcSvH+CV825YMq0aY0UwxIsPiIAn70iTvAw6rcSLsEKsE+IsRAC2jwnbng3KUlp6vE5Jnc2vsB0FreWH4p68BJDK9hADNasqgG+kbxuJMQY8sVeQ4HlSqhaVIqplSyho5MZNybC+N1alTszAvBESbDe8W9fbA+f4gaqMtAqW3EkgTyBIEScBRijRViPO9qcvlK9ZadGX2JUKoLW1ee+/nHTAWQ7cK9QJVpCnTJ+INq0kkeIgrcDyxNdpuGVaVTXUUA1LnQSVB5qCb7g74V0FJO2JS0Gzq+azY2W9yNR8iQY9xvhNmqYNyPfDt3ZMlSW2tApZSLk7EetyeePCoGEn8sVScu2QlHZJ18mZFtv1/kfLB3BMqDIgSLj06YcPlQZHl/P55YFVe6qQdv5++AsfF2BaNPF8sO7JHxDn+mJ7MZepWyqJEGlra0ywaCZHOAs298U+T1VX/wDtggEnmT90dcbuC0gayAgFDU0wR4Te46GxuMdWDFHJbfrRSpKvycqFAyOh2/LFRxwEZXK0wd0kjymw+f5Ys+1/ZvL6HZE7tkGpdAsWM2Ki0HTuIi/piaqcL1Ug1zC29B/z9cSy4nDRpKmSPdnTpMxMj18+uF1cGnV0ncEXB9P5BxaUcgI8UAQTJsIG+I7tQNTl1ECfD5qIHzj64P0s5SdPorjbaKbt92pbN1UpKwNKlTQADYuUBcnqQfD5Qepwh4VltTqIkeX5YEyNI6yOf+MU3ZfLeI1N9M6fM+UY6pMvFHVf9Ocqv9WqL7LP1P5Lis4mvg9CMLuxuT7vKrO7kuY89voBhrnlmm3pi8FUUQm7kSGd4f8A0nRV8JVxH+4N+pxyuikop/tH0Mfpjtek7WjnjkGToiNM/Czr8jP64NDLoVMCFEbzH6fri67IvOXpH8LlfmQf1xFsnxC9mB+oOKzsi39Gov4Xn5yP0xmjBH/S2EKSI1PI/tYAA/ORHmcAnhTaFlr90VMA3M6ljrsMPuJmmrOWYghkqESbclgdLiRhc4pAgc1qsvMw1Tc35ROAFCrOcPBVvGBKoZ5DRYvvt54EzNCmNbF4iqtaJFp2U3+8dj5jDP8ApEKAlir0xbkLkb3mR6YWvnEIMU/io6oMX7swKZtcDSb+eAE6R2erjuY6Ej9f1x8xO8G4j/RRhPiAa/mB+2MwuzGjI5aVBXcbeY6YaVGVQFMkkgKBBJJ5QSItzmMJMnxBAyKlRWOiYgzcah4d/wCdSMH1WrmatIoKh8AVyoWPLcg84PIDrjy7pUc0MN9irNGtSqa3UvpDO1MHULkxIPwKLgSCDB541rks8+qqWpSt+7LmRN9JIGk7zE7xhqrilSAzbgswuI1MHMwsxAIBjecRPbhtKGpl6T09BCmXM6XssjrI39OuHj9zpHRGCiuVjenksvmqH/iqopVWuwRgCNwo20n3BPnhlwWuuQyn9WtTktNMuCDpFl8I57++OOZTMVXYmGYmAFG/h/IQDyOKtMwMvTCuorVHAaWXUQd1CAGwn5364pkwtab/AIF5eS54r2jpVAKlZmNNT4GpKWA1iLiNUgn7pjbDPOZ+lSVJrgJUChFUeITbfUCOV+V8cc4ZwjMMS1UtToKwdi4Ok32A+d9sV/aPu61Dvkq02RLqoBi8ASfIHpuIwJR4VFDQXNt+hw3aUKaVIKTSJIZ2Km8x8VwefM4YZoU0oGpTq6Bq1agpXWbgCAIURAEAbTzxI9nc3liV+0EhPhVjcaiLsLHYSNok4pKHBEGlUrFaAE6SkyZgeInY/hg9fQcTNKOzdTL1qDhoqLEkVKkECP8AzNR+GDJvy5csLMj2fViGptrGrxd011G4YaoYmI98NF4RRek9KoNNJWkqrkM+8d4QBZYBj+3A2Y4XlKeXcI9TVcg/+WarAGwcpe9tQHTAljsWclJ6GeV4PWo6leozUjsrRIIaQQByIsTvh1T4f3imnrCOF1AAg2MxN7TGJDh1TMmmv2alTSmbt31QuTAhWYwbW2HObRGLPs+w2q1PGsTbSASB4VG8b7wfIY0aT2TdOQLk+EVUnURyMmRziBzbB1bgdOoNVUkECwiCZH89Iw11ajrq+Ar/AOWP1828sa6skhqgIYq2kD0EAdZEzjqjjjVFfjiKszkQmm33RpAiJmSZ6AQZ5ycM6YUIo8MqZAP+74/Jj0wPnVHdKx+PTAXy6DyETPOcFinNNjAYwWEnePvnoRyHl8jVSpFf+qNPF8wq1NBYCRMdVDBX9vEvzwgzNHLgPFcCzEgq0KFbSQLciR1w87R0aZaXVidD3UE+GUZhbnIWPfCLN5agFcNQdrVgQAxkEK7gGd2tpPWcXnjjPshSa2Q3bWtoZaC7ABybXJkfSDiVzz6tOqeRM9BEn64q/wDULh/d10qKIWvTD/8AeDDiPu7qY6k4jXQhiGBghh8xb8sc0IqOkWS4pIoK/DrLEaxv18jhxw3LMsCN4I85/wA/rhfwlgW8c6oEelgR9NvXFPw7hpWpRQkkkoOXM+IH57+uGGWjptXMPSVURAwVVH0j9MFZaqz0zqABuIGMzlFCZZiv/eVn5G+PWSRACEM3k+LV9ZOOtHMJaoPKfbHNa2VIzNdByrPA/wBxMD8sdTZSLY53xgaM/WnqjfNV/WcB6HRN5qjDnzUH5SMUPZamQanR1kexE/nhdx5FV5ht2FiB0PTDLs5XBCEbeJbn+391wLCOOJ5MuSQJDUhfzBFvXw4Ar5B4faZpsLj4gACPWZw93WmZi7LFvEeQvzuSPfC54IjvSZpss6gJIks3qu3yxqALWyJBkEQKpYf7Tv8Alt5YUrwoq1OSIHeKbH4XsPqdv2OHOaq0yGmoYZFazH4VPxC25MyPLzwm4pmaSlnLfDUSqYLG7CFjqt1kevlgGD+CU9NFUJBKyPqT+uMwHkqophgGVQXY+I73uR5SPocfcagWCcKzU0u8VFp02EhgAu9i5AkmZiPMWEYBGcd8yugEvrVVOogc58J2G9sZjMeU0ubGkb+1Ocq0qb1DUDioUVZXYgztEbpub7YkRm61RtVT+osWuAfCZknci+3ljMZimBLjYk34H400adKuFhnUtTUCSKdpJNp1E/DNo84xqrdqcpROt6bV6rKCrOqwgP3QIHM73gWnGYzFMMFN0wp6Zvqceq1cuGeoyp3YOhCRaLi0bxO/lflN8PzdOm4V1PdB5hTBG9+YHKwx8xmDGKpr8gnqqH1ShlO9SpdFqKpK6S2kEMQRsTCj59cMePcbFNguWql1HMLpAYGApDfiJ+IC04zGYTinJWFyajo38W7UZlGUmq1NHViulUb4eQJEg3G9vTG3JcXy1TUaqVapVmq6qjCDYWgC4AGx88ZjMCtEwXK8crd6QEQhHHdgDSCrDwjqNhuLEHF/2bzUh2riNz4b6Qt4PNiJN8ZjMGkpIaI1puSCa1mQTT8hsGMfeuAcG6z4Wq2fSYC7CQAAPU7z+WPmMx1xLyAcy3gGo+PQYtPP4PS4M9cNAgNKANQZfTWY+mn64zGYC/Uwv9KBuMVLCDfSWFuij5EFgR6YL/6ZSNPUwYyAeQ5dBj5jMVIsi/8AUTJB8iH0hTRIcBTbSfCRsPxA+2OS1luOf8tjMZjjg+y76RU8MQFNRXnaDy/n54q+A1D39EMAIqKQdzvBnGYzFF2bwdQrNAnHmjVkA8jtjMZjq8nMLqoJJjqb9DiZ4xwAvVOYclV0AEiDcW/bGYzAYyF1Xs/TrnSHf8UmB5dDjZl+zi0NIUO5EkEMsXnrGMxmAYPp8Hq1KYBhStTUJvy2sY5DnjQvZSoCDq2ZzEDZot8XljMZhgAtTsY9v6myFIgXmTO9onAGd7DFwwZzDIqGIHwkEHbe0YzGYUYB4t2C759TVGEAKAGAAA5fCfX3xmMxmC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n-US" sz="1800">
              <a:latin typeface="Arial" panose="020B0604020202020204" pitchFamily="34" charset="0"/>
            </a:endParaRPr>
          </a:p>
        </p:txBody>
      </p:sp>
      <p:sp>
        <p:nvSpPr>
          <p:cNvPr id="14340" name="AutoShape 6" descr="data:image/jpeg;base64,/9j/4AAQSkZJRgABAQAAAQABAAD/2wCEAAkGBxMTEhUTExMWFhUXGR4aGRcYFx0aIBodHR8aHxsYHh0hICohGiElHRgaJTEhJSkrLi4uGx81ODMtNygtLisBCgoKDg0OGxAQGy0mICUtLS0tLisvLS01LS0tLS0tLS0tLystLS0tLS0tLS0tLS0tLy0tLS0tLS0tLS0tLS0tLf/AABEIALcBFAMBIgACEQEDEQH/xAAcAAADAAMBAQEAAAAAAAAAAAAEBQYAAwcCAQj/xABBEAACAQIEAwYDBwMDAgUFAAABAhEDIQAEEjEFQVEGEyJhcYEykaEUQlKxwdHwI2LhB3LxFYIkM0NTkhdjosLS/8QAGgEAAwEBAQEAAAAAAAAAAAAAAQIDAAQFBv/EACoRAAICAgICAQMEAgMAAAAAAAABAhEDIRIxQVETBCJhMnGBsdHxFELB/9oADAMBAAIRAxEAPwDnlZFqCEMN0Nvlywjr5Z0JkHD7O5GrTWEEebXPtyGEwzJAUVJMGDztaMckG/AmvBtyHD69de6RfDLVOQuqEm/+0GB1xT9ieC6+9qEhUpU2qOf7UEgf9zED0DY+0aLUDKOCSCPCLQ6wRJ5wxG1saMwHSnIbShIDybHciRPrGOeeR5FQV2CNXdyWcwTzP7dMfalL7q77knlP6nGzKVBr1aVa0KrDdibWHIQT7Ya1eEBVIFVXBE6k8Ws8wbArG0c+Vt5TnxqyjVKyb4RS05mnDAAMCSTAgGSfkDhzx7jFV2aWenTgMigkSpHhJjed/L2xcdn+xIzGUIeineK+oG6sRB8Eg+h6dfJB2m4cKYFMrABgGL23WfL9sTf1aclp78/sTqnZEVG7wDxEgXi8ewwUrlQ5JOoRpGm1rGb28IHIzgbM5c02lQdPPywzCiogIPiHxDqB+w/lsdjacbXRZ7VooeGrSOXV2U1hpL6KTFWpmwPekpBEgRBPPE/n0VKx7st3bHwlhB22MTcbY6D/AKa8QylShUyFVO7NXZ9XxmbC4sRYgc79cAdsOxTZeVEuB41YKRMXI9bYmmoNS8PX+xY6YqCo6qHYBV+8xIA5am8l3iLxgjtcmSJQ5KqG0rDCGExuRq31bj3wnyZDNpYSrbg++A+NKiKQtu7IjqLT78vnhsiS1XY2ReSx7M8Ay+bonvamhqUOoB0lt5/TacCVSaLhwI0t8RvqAiCPS3nB8sa+C5dcxTWoO7ZQp1Kz6DTNjrnp8Q2OwgHH3jdVEpBRU1oPFLWIEC3KT4Tyn9YSWlB+f8ipaoXcXzxq3ba2wHLYjzgke+Na5ZKlILpIAv5E9Ceu++PHBdQp1ArDSwIIOkeGRtNyfCPhw87P5o91mqQgipTsn3i0GGAi4nptIPXEdYten/6LFJM08TLvl+5QAywaOYCgmzHYeI+tsSGd+zsgKFu8DQ6lbQTaGm/yF8W/B6/c0VeqiultSxspImBtNgRPMDEvxLhdMVKhpv8A02ctTsfhm2rpbHZKbU6fXj8+x8noaI9N8iqrTpUjTJdnZjrrAavCk2Xc2/t9MTHaClXpt/Wp92YGkwBIgaWsTMgi+G75FKsJJEJuPEHYSbgRpBt1jz2wtr5IVSdReo4gTrJMAC3iJ9IwcVJ2xOLYFR4iKaJMOTJuJ+eCeFUQ3iiVM73i+2M/6IomNUiIDfW0beeCcpnwhCaRpjl164ab0/j7DF8WNHpgqATEEm9425Y1ZWgjOO8fSsSWCFjPIaRc+22CMjmG7zxjw2jSQRzmeR5Wwq4jmUYgpZTz69TA/THKozcqkF72FcYoFVVAplRJ5XaD+WFBV9B1FYknUeWw39tsH0VqFR3dZWH31PL2NzbHqlwlmMnxxciVEj+0G3zx02oujJpgVAVXVFAZ0WdIJsCxljG9zyFvPDbL513XTVVGKwoDkhIHIBTp6yfW+NBp1NRZZVJsrMCel9O/ywLVyjow1BhMGGUgm/LCykpPxoLaN+cyUklSpBMlVsBPIBuQ8jgvs7wh6tV4rrQamhNwWkXBFtrHecOKHZ+roQjTOkSGb4fImOQ5Hp0w64X2ErVKXcUXCqTOYrESanPSosAtzAJHvJxPlKSpeddAVSJL/r1OlUFKmv8A4dQRq+8zW1VTyMwLHkMO6fD8vmULlVOszrUQxP8ABcRj1nuxOTp5g0ga1UDctVSJiSBoQFiNuQ9cTtTtM+W10KdGgoDwPCxsOoJ3Mbz7YjlwNyrE3yXZqXkc1Oy+X/G4/wC4fqMZhEe2lb/2sv8AJv8A+8Zhfh+r9m+0813DXO/z/PC/N5cEXtg/hHEqbVSlWfEN4jQ3rN18/TDrOcHkErtAg9Z6Y9CNkCJpZ56IABlJ+E/yRij4HxSgz06jVCj0zKq2xcRpbpAkxOJ7iHCnRiCOeAHyp6YaeOM1V0/aCnRedtc+lfOVHpg6AFUHTAJAAYgDkzTcCCJ64J4Y5pmm5sVgx1iLYhuF5aozgBmjnBOw3xT8Mq96S7AjSdKgsYKgWOn0+uOL6uF+eh+VnQczx9u7C0gwd0BCJzc7qRvp5z5XxB5/MVAxp1H1leQbUFMmVnY33jGntFxR6VSkyuAxBkgkMPwxGw/m2AcnnSEhwWMllO+ryJ6z+eOfB9NxhyXkVbChSLQoWdW8iwHnhdTptTqXNuR9OWHHC82xSNENOkKbFnOwE7Y1cZrGpUnNgUICqqogAkWLaQTM2k8z0x04pSjJplIyUSl7B8Ep5vNBtWlUHeFR+IEeH0m9vTzxf9q6uZekNTimaWp2am1jFl/uE6tjjjOT4g+Uq60ew2dCQGXqDznHTexfHHzhNCqAUqKWZzZzpmBOzGdMW2GLSVx4x8jySo5ZmaT06pDGCI22PMH0xnHEXQtTSWF1MGLkWOxx0H/UbsemXy9OqHJq6o2tpjf2t6ziEyyB1KPOxHp54pHlxXNb8jL7o0aeGcQOUcCoodI8ShwQQwkeITtM25264Y8by9CqVrUKo0OQCpnwEC/WPTCHieWRCdZW99K+psOQi3nfDfKZikvdqE/pm7RIgR947kkwMTlS2l35J7QxyWRpgkSzoEYgLpViALXcgG5BteJgYDy8q6hdQbUNOkwVJNiG5X5kwMGPSD+KmAQOQ5eWBqlE4lxT2I5fgJ4QzaHp28SnSZkg8sJKSsTcEkwGNoFuvKAMMuE1dFQlpEDex+kfqMEVHp0UaIqvUKtpYECmoklG2LMZEkW3xWcrjaL8rVgC5eRH3TBNyC3r0HljXXenT2X/AOIv88UGT7OZ2tLU8s+kjUNgIYAgAsRyYeeJTiNE03ZCCCCR7g3HSxxBKUpXLQk5BCcQplQGbUecgAn25RhXVQBiQIBuP4cfGg8sE5yk6IqPzl1BYEryIIF1JgGDyg4tGNPsWP3aPeWzQUrrqBZv1IHWPYYBquIKgqwUkhgImfLAj0paThnwdKfeoKo/pkw29geftisqoV90BZakSennMYvKHBO44eucqqGmuoChwVFODqDkfCHNo5SOsYpcnwyjSULTpqI8pJ99zgtsp4SugabSpFrbEjyxzvNyfWgKZz7sTmKbVaoA0wJUXIEnxQTtEqOpBxY6FYixaOcW9f8AOD6WWVGJCqrRBIUAx+Gw2kDHzMqSDJPtb/GJzlu0K/YM+bVIAgxyH77YDrcSqknQwSd4YyZ5EjfHqtw8mADM8iJ+vLGmllGU+ICOsW+eJPJJ6Es9ZGiZ1MRABJIMbXv9Mczz2aBd2a7lmJsCbnrzx0rtNmDlsmzgDU8UxK/inVz/AAyfUDHJkDu2lKZ+V/XHX9PjaXJlF0FmoDfTHyx9wYgooArNLRexMH8PtjMV+V+mOffscMzrNoEkRczIHWwN/PG7JdoHQ6BLIL35N0Fr+mNLVSwYhoUkyWEkxEARG4G9sfKeW0r3huxtGkGFt4vU3Fhy88JaTtgrwNMxmgyyY/n7nAT92ZmJAkibx+8A4Gp1BDzaR4epPL9ceuHZenoqO7ESAFBNyZAMzvsxt1GGTbTZlE85KpSqNDo9NY/9O5byPK+HlTL0FVdJZEJ20yRBsZvp9j64UKIsBbBmdylZcuHKwmsqwPxA6VIkbhSGsecY5ppykqdfyCmaG4dThqlRiF5E2Lel8B0Ki6tOn+mpuR0PvExsMbcxkWCUmqmKT6tFxyMHna/XHllkqkQmwgcuvmYxSOu3YVdjbIcEd0FdaammxKkn7scjzUzHi2nnhdnFqI4OoPSJNjpIDH4gRty98WmTNdqGWpUKlNizOIS1RVB1MO9kok84AItc489u+CUKPc/Z+8ZqiwymHkiLao872MHBxtytvr+ikopklWp0+6AcQWJIKwQhvFhMT0MY9cKzgA0sLHeOR5MP5tODKWQVwxdgjfgCGPlzPmfpjb2hy+VUIcvTNJgv9Ql/AT0AIkHzn2w0Ukho6VMr17QrWyq5fM05VVgVQQ7En73i2tHU2xzhMyVcja8XwTwrjPdMsqrpN1cEgddiJ6xPLG3j3dWejq7s2l4n1Yjc8zFhtfciFxk7ffQYqmas0y2fuxUYggKZIuLGJFwTOB89WClEBPhgbbm1+gE4J4bmS2xE8x1HTywZncgoIYCdQBJnY9I6fPCZHUuhcmmBvk2p93UJ+OSCGE2MXAuBfnvBwRlK51Qxn8I3HnfffpjXUpto0+cgnl5emAc1mDTVQyhluLSCPfDQTlGmJyTVMcVaM7b4Iyed7vMkGiKy16XdaIUEsbDST8J1BSDhZR4pVFFQGUhWPiKBiQ0QCxnaIHTCypxFmYFr6TIYeEiIggjY2BnrgrQF9qOi5ztjm1yrUZTRpVBoXSQuxiPl+2EHA8/lFqd3m0ZqTKZ0gSpjwstwQfT5HCPJZ9kJRGIVhNwD7T12xt7qpXqIEEnZvhB35AkTPTyxBKfP73foFmzhPCPtNV6dNwgVHfU07KJ8RExboDfGtuz2cAY6T4hGnWpLQQQYB2tzjDLstxgZOuzd2KmkGnVQmZVjDX2MEC4tjoGbzQzJLimEvGlSOQEchi0XX7+g3Wzk9HIVEE1cu4UbmJ94Ex64FpgQp0kFmMLebbW3x02tUAJWJsQflJGEOXoUaS61KsTIBZwbAnwiPOQcb5UuzLI3s1Z/7YlNHXM1kAFmVoK8paACZ6md8G1cqapXOVKjpUKKRUWzAixYk/FqEG4g6jhbmu0x1CmqA223xtqcUIE1CKaSDqIszARpAJ8UAAWECI5Yi+VaFVssuGcYSqdDgoTYMY0sfzX8sfeKcSy1BzTq1QrrZlCu0bbwI2bEZVzyRqWqr+dv5OAOKcTpPIzFWHcb6WJEdSJA26YyXirAkn2ivrdrsii+Go9Uz8KoQRImTq0jytgYf6gZeTGXqkSbkr84nEXk8jl3JC1XYf26WveOU/TA+dyZpmNxybkf50xZKF0akV3HuP5PO0e5LPl2VtaM6alsCNJ0SwBk8sQNRSpPim8SJgjqNjB88bYnGMuKJm0CinjMEinjMG2Y8VuJqFAC6o9h/nlgc8ZqdFjpH+cOcvwVI+GepN/cYx+Bcgv0wV8foWxNQz2ogEQB064ochkhNJ6t8vILabmBc8tmiJ2EyYE4Afg5H3f0/wCMN+H1jl6bBwTpkr7/AHfnzxPM2lcEUjL2aa/aaqtatCoAzGARIXnC9I2x0HIZfh9ahRq1KmmmaU15qyVYmFFiSCWDRbYDrjkTUNRmYv0tflGMOUMSI/KML8OLutgUiyp8J7zLN3I1HWwVSLuBtAiSYt7YU5xHqQpYlkRAo0kgmF1jaBFyZ6RjTwjjddEWj3rikpZlUHYtvB3APTzPXBv2lSCqeFpnfbpvtyxFY3jk73u/2GjHyC5xMwxJr1tQ206pJ2gQLDYfLG1qjHS1Q95A0iWMKoFgDawJmxg3xpKE3YHxTDRpHKYtex+ox4akCLwoOw3gepxZypUUqhjC6WlSJMiGmB02v62wvOUdl0tKrvttfqd/1w34dk0VKbiQwF/ESG3hoOx226Ye5LL1Dlqq1UZUcgpVC+JmH3Y+8vP3xxzzLG9C3slOJ5ClTCim+twAWgSADO5FsD5WHR6Z5/DPI/5w7znBqtFEqsQVeQIAkxBJPTcYDz3BHUCvTUmmw1GNlgkTAPlPpjpx5FIpCTemLOBs2vSTpi8eYIAH1xQsv8BwjQgzVUAuI1egnaNztfn7YoOFkVVsNNpkmx/nTFZ23ZPJGT2ae76Eedx+WPdXh61FKEQxFrbnlhhmOC1RB0NcBhaxB2IjlGDOHcFr1RCU3OkTYQB+k+WFSZJIisxnKuWy9agCNFTSCCOaElb8ovifVpB98W3GqFLNBNbNTqgvMKCoAKgeGxMjztBtfE8eGGkfxDDqSoLNVIgU1JB1TItboQbz12wQ+XVgjlwqloIglkiJba4vaDNsecu7AGVDA9R0nY8sVvBuzuWzdKrVWuaFKgVLiouowRc+E/iBAG+2Ju+Wg0KcxpSo1bL03ejT0azpCQGKiDc7lbHrGHYzNShWfT3v2d0WsgqXOlwptFjBJHtieeqlNnRCatEnnKFlGx8jzgzhxxLtXmny9QPVim1Pu0QooOkiIBAkWESDhIJXVb9hoT8T7Ss6tTVdKtMmfFHS1hPPANOuwVClt1jfo3/7HC+impZO/wCf+cOcjTcUHKjSacMxYiVmFGnmWP0vHXDyjXSNFNH0MuXU1dAasxgArKofPq17Ly3OE+ZepUY1HJZjuxPyHkOg2w4Gdc0Fy/eQhOrTEAm4DE/igkTzAvMDCjQzCCAAB736nngwSX7mktH3I9oKmXV0p1YWoPEsBgTETcGDBiRgShnSWJtqb7zbqReQfUYJo8NoPRqSStdWBW9mXYrEb7mfLANADTpVLn78k/TYbHF1GG2uwJs30ahqVu8ChbeIxva/zw3TiEwtYyhMeLceh3xPoxkKdgOtp5/lj0tQszA3Ava1umFnjUv4BY3zL0UqMoLyLRpm43jbCteKqHIK+Hkdz+0b43tUK6alRQYi0QxFgCfbr098fMxlAQKighCJiLj35+oxkorTC0bGzwHJvYxjMCDiSrbu9UbE4+YPxfgUuqWWnlY8yP8AOCOH8Nc1NNJiBzMwAPMTGJbgudrUmVSw0c0JViB1A5euOmcFy6mmKkS97gxG0foffEpOtIRpoX5zhBJnWTbkR9RgdOzgZgaj6lvAgAzyn0xR1tJHikHlY39AbnAdR4HOek/yMTcmvItk1V4DFUF4FJRMiJcj7sbgdSJwfmxrGkgkfhP7YV9oqtV9QVxT0gzJgEdZiR4r+m+FmcTLMEqVc2geFFRaalyYAGpW2JNgQYiJ8sQngnlkpOVeiyWino8My1SmUFBUMybQ2+4O8Hb35WxvTs5l4B0TEjxMx85jY+mItePim2qk+kL8Ik1D76rEm8wAPIY81+12ZeNNSAOYVZP0i846I4slbYtNeS04n2bSoLAKwEAg29CNojp0wn4h2PWnTWqGqVGpsGcSBqW2qAQdtxM4XZftTmban1QZuAD8wPoZGKXhfailWHdue6crEsQAWuLHYT54NSiG5eyY4TxY0p1LrUxawPlHQeXnhlxntLmWK6a1SnzXxnULbj/GJvuzMaWmLSYC+fmeWPIyxB1GSed5wvwR5c12UtFz2V4hl6z93mx3zGB49RIafune4BtynkJxYdoqX2OizMmXp0yNNGnDMQ0iJjxM0WAW07nnjmHCONVKGYStSCalEQ4kEQZ1He3KL7Ya0O1ztm1r5wGuotEDwg86a7KQb+cXPPBhCCVPv+h4yryJeLcMrZcrWeiaKVmJRSfEOkixuB7RGPAzmgqyKNLA6kFpHMgdeeK7t5xTKV6ASlmCxUh1DBoHhP8AT+HeGi+xxAUTUSDYtym8e3mMXixvkSOk1uAoKOUzlGs5pVSiPqGvu2NiZJnTqBEE2JxXNxPP5Ke/pivRW/ep73IHiXzJBHnjiK5vNVQtDvGp0wS2kFgsmJaOdwMNsrmM/SSqPtDVKdVGWorMW1alIJ8WxEyCMU+RIm5p6H3aTIZTMuK+Tq06dQGatB3IaS0sV3DDxRAwBVy6A2sJtqMx+0YQdnKrLV8YmVI+HzH7HFIaoPvsB/P3xzzkmyUgDPspFPwzpMeUEydtr8sH5Kvlky2aoGkVesQyupJAKnUqaTsszeSb+WPRyZI8CTMRaes3xozuUZQDBHr4Z6wJ6zhU0FNivJ0wlOoKoR2J8AIkCxBJ2neRflhLmMvUdiajyo5iyjyA6+Qw3Y6iaanU+8qJA/3chPzx9p8NqVAWIUBRIWYAHp1PmZxk+IVr9QqouqEGCADueXn/AJxvGeooaismrvI0mWUqRttYrYWI6RG+AyPHGxmCD64M4rlVSorNdQs32mTAw8fyVg+SF1WZMzONlNTE49nMhwGKwIuZ58z5iTgrJIH+A6psI69IwGmRemBnLh4m02kdDvjdxrg60K1OkrGVprrBsVeDK/l88M89wSulI1DSqKtvEyEAjyOFqaSr1H+MAQYJJ2kzNoF9jMct8LyfsKQoqUTJFzB974N4bSRWbUQp2B/zNo6400Kjd4Z+IiJn6+vn64PyfDC8kG/Trijm1o2gTMUGUkMQ0gkMxJ6X8+m5+mDeC0qxQhakiZ0GD5yJ/Q430suoKqzaJgGeRkX6AYoOzfCUzGYqUAwVwG0GkZBKcyNm1Acokmxi2JTyOSpINH1f9IM1WAqjQusatJa4n99/fGYt+Cf6g0svRShmVqd5TGnwrMgWEyRB5EeWMx1wcHFfczUce4jwnRdTUVmBltQZeRieXpY4cdluPGhC1QWWNOsbjePbaf1tj53BZdo5i/tfz88aKvD21BlF1IZy3hUQZknlbkOmOeT+37hLsq6XHssSQ7FGmxdbR5ET15x741cX4zRjRTdWMbr8It1+8Y6WH0xI5/OLXao4en4SIQyGYH/2xBkDcyZwsYEQQZE74SMNJtG4pFZnKo8UeduR9MSWd4crEkeGem3pH7YKy/etty64IOVidRPsMWi66NQNWy1NohRsBHLGynlvDEW9sE0aQ2j98bFpxynBt+QC/wCzaRjU6DDTN0vCThYglgvUgfPC2Y0BypkX8sbvtLA2OPGcYjwrYA/P1wwoZNWqKmpQHZFOpoAHiDENFt1wG6CtgX2otYC/UWxvWpUYixkW2MzefczhrwHs7rhmMeKI3Fuc7e+KGtltMjwm8yD+vPAbM3WiTy3DnPiZdIB+9afY3w/HB0ganDEiYHPBKZXyk/3H6bXxr4hTApmUKxz3H89sbfYtg1PJCmGCwNrc+fKbDHlTAPKed9sJMhWhiwUkp+G09RfcfvigzKAqGpyAwBE7rbY+YOFY0vYgLgVCvIx4hy8zb8sa/wDqdSpV0U1YibBBcgc53FgT5Ya/ZF0ReT5D5zgfJ8P0VqdZQSFdWIEXEgkfLkcBUgKQx7N8NqUqve1tTzJKPWa5i0hTDCeRPKMM+0pfNKiuyotOdKINIE7iwmPKRhyKC1AKiDwtcef7XGBKmWjdb/OMJKczc3Yly3CkoAaXJJEmJUenIH3GCWHhuLkdcGPRJEdDt68vmPrgbuLnTa1wf59cKm/IJO9iPO8MWpzhhtP5YU/ZWQ6WX02/PFp3PlHUTscauNZUCmk7yeUdJxSPpmTIbMUA0jzxs4W9bKulSkxHin0P4o2kcjgjNqUNlsXuS1gDz2xvKX3Pp+2CptKg+TbwPj9egua1K9RKimnUbUdK69QVjOxLRB6A9cacpTGkMQWSQ8fiWSrAH1BX1GPr5QuD4bDn18vP0wwzfFjUpUaZt3SMlgoEEkwAAOp+nqdklcfyPys+druzirU7zL6O6qAVKQVifCSQFk/eEXBOA8uuldJkVBE9DI5edhjK+VqIdS1mRiBNPSGAWQ3iBsCYmN9pxuzdYdyFjY2bmOq7X6zPUYSUm3a/0Z0z7UZXUhxMC1zNvOfpgRi1Fg9JiCRZ1JB+e4OPtCrIOu1rHmfLztgrgeSTMOaWtlYglLCCRvJm1hjSyKKcn4F2LMzm3di7sWY7sTJPqTvjMVmW/wBPa76v6lMQ0AkxqEAyPnHqDj5hlO1aDsKzGZymWRHrOSzAlUCmWg7wPhHmcR3FOM1M7VCDw0pkU/hHyG56Y89ts+r5tqSBYoAUdQFmKnxn/wCRaB0AwrylQowaPhYEGSNjtP0nDRxP9cu/6/YZ+kM6uR3gR6DGn7GwBsf8/ph/lO1+XCkGixPS0W5auf02xqrdtCNLLQpgT4liTHQGLY0VLyJXsVZVnpghgSWuJJt/PpbHta7k3jfbb6zGKSlxDv8ASe6Qd4oYHpNzMcxz9DgTMZATKj9z5/zlhXN+AMA17DSBHTn788EgKF1MwUeZjBlHKzbf+dP1GPdThcqPDMXg3xozaATnEM+hJRTJBuY6dPfADVYEwOoJPO3zxQU+E00dmMqdo/Sf3xu4d2epVCdRhFuIaL4omm9DWhPWpCoodBbp0jf1wM7RB1QR0N8VuYyVFLLVHpY+1sAikoMhV9Yj9MK/yBML4JmgaapcbCIso2nn0w8WmFsTfyxMNVb7oLfKPntig4S71KcussDBN2t1P5b8sByA9nksdgzzy8J/OeWPtPJ64NRtQ6ED/M4JORq7ohG/LfkMaM3/AElLVnRNIm7AdeW59PLGtmR7+x5dfEEGof8AGEfFwqEVNRpkWTSfEeVh+ZiMMqIUqNJBm4bqJtb/ADgCvklQGNz943J+f/GA8hnIXcP7QgHTmEBA3cLpYSbSBAPO4HTDTjefoUQVBM2IAG4IkX9xfCSrTSoKqOSGZRpbRPwsDBvzAN+V7YUZxKzkEhTpVUsfwiJvh4yjL8B0VvYztoO+ajW0rSedB2Ct5k2AIm9r9Zx0U0FInlEz+uPzx9lcEahHri67P9p3p6aVUygB8yDy9R+mKTpdbDVnRhw9egv1/nljRmeEg3FjyP6YATirBoN595npg5uLBE1VCFHMm23riacGLQMMnG48sJ+0uYUMqwIXn5mPD6xFvPB+c7Y0SAKQDs1iWBUL5nmfQfO2JupmGOssFIfcxtvHnHl0wsnWkFIGdk3AUweZwMuZDnu28NQfdncXkjrttj0tBrxI8g23oOY98axkiG1CdQ5kX+d8Ikm7NaoIo2ERtJn5Y2U6ulgwClhsSsweR9fyxt4bkqjMDMjpvPl6Y31eGHU681P6A/rgtOgWJnB1FhN9+dzz364Jr6QgZNTAjxArA5SBfe5kemCRlTHnhj2eyxJbVPc/fHI2PLaw58rYRLdBTEdfh2xU2PLphp2C4eft9MeGArk6jAI0kR9cNM9wU01DI2teumIHKetueF1EOjB0MEfyD5HF/jrtBars622WpHc0wYvDrjMTvD6dWpTSppA1CdwPzM4+47PgxS3RXijgWWfUDUYySTuZ9T88evtR7vQvxE7kxAOOsZk06jTUQDqe7DT9bfXAtThVBv8A0qRjbwLPrtbHn/8ALg3tEeZzTh/CatU6aa6onUwI0gzBltvr6YK4twlsvoDsrF1mFO0GIMweWOk0MkWhVEAcgIA8vXAPbnhVJcuXekWZbK6WKk7FzzUE7R8t8PDPKcutC2I+yrkUkPJWYQdjzI+TDDejV0ktt09D/PriU7MZwgmjaGOpZ5MLW9V/IYqhRMBfPp1t+mJZbUzSdMYZZFJmwkTbG6ra8aljluf3wBljDHlO3qNvpP0w0VJEj3HXGi7MpWB5jKmoPimeuJ7iuRNAqD96TueXX54sUy8iV3PI4k+1mbUV1RnBKJESPCZO5/TBd1owPQbywSEPT5/njKFdAQpgHoPOP3GNnHc0tNCJBPMSJtFvLE030DZpp5tUYO4UqOTTB9Y/LAvFOP1qvh7waeSKNK+hA3HrhRXz3e+EDQOkz7loud9otgjJ5ItcAHkfLz8/8YtTS+4qomutkaiU9TOySbhWMcoMDc+m2FtfIE3vri822tzvJ6YoKedIOhqSrTUdBIPIz64I4tkzUChFbWQCBpJ1SB5G9x74EcslJRGqwDs7n65ikYKoLAgSLgepGKJsuzCWP8/THzs5wvuM1/WMM6aYIKAggEnxgEwwUW3IOKmvwu0jn9cGcbd0SnFpkLWo6SCALHnf13ttgUryIg/MHFTn8hvI9B+3TC6vwrxErzvHr/ziMkCyfzOT1XtjfSy5rbhQ4/2rPIBRYE+WG65Dyw87P8ADGNMmRA2k8r8sPFya4oaMiZPD8wjCHKBdmLFb+Q3+Qwu4xkqygM51dJaY6i/zxccVg6KtcxUpp3TE2EozAwIAB+e+JvtjmGGigwUFT3jaTN2A0LPOEg+rnD44NyL8ExHk/EViQZ/L/nFPlOHN3ZaI8RBHtM4R8GNVvCi+Ij4rEDfeLnYEDnfFb2G4bWrtmEQDSviZmManO0cr3taIw8obQssfFCxqRlVJtsDyG9vTBNCleN/55W+mGNfh7CbbcvPnjxl6GkkEenkDhVEgGcPy8XIjC3j1Y0q9Ooosw7txp3v4T5ESflijytMj9j++Au0NId2zloVFLGdrD98WcfsGQpyM1atTukDLSUszbwotPv0xXcEzlCooy9VQn9yAL/8AK31wo4d2myz01SohQWIamAPW3K3r9ME5sqjs2VZXJOx5/wBjHkbbjynCfTtK6aZRqto6QuTpsv4lIj4iQR84xG1+xc5sqvhoQGneJ+4POQfbDbsbxzvl7vuihQc/IifzxTRjvSjkVg7B8tkaaIqKgCqIFsZgnGYpQTjz0SbxI6i//HvjwiA2i/5435RRHhJBG4xuQiZIAPI/vj5+MV2zkN3CoUkcuU8vL+Wx77SAjLVigWQhPiXUCALgjnb2x4p1L7Gf5fC/tTxA00p0wob7Q3dENqspEM3hOq2obeeOiD1xRSPo4+CVIIMEXBGLzgXH6dYKlXwVetgHPQdD5HckAYlxwkx3aS7Id4MsCCbDoAPzwT2X4L9ozKUWOlTJJjpy8idpPXFclPsdq9Ftlae08r39Yj5DDPLUdXh5/wA2xt4rwpElqZgoB4S06lFtV9yJF7nE32heumXQiFFQ33B2kQfMC8bSMQTrsCgb+PccWiCtMg1trEQN9+p3tjm9ak7MWYlixkkmST1JNycMGSTj5XrGmotMnby5+mHjN9Iaj5l1VRpHxHc4Fqai2mPiPyHU++LvsnlKdQtU7tWYAafDJJba3OFBM7CMb6vZdo76mg1K2kLuSLy0nmDy8jfCPNT2h+GrIzhJKajB0kaSNwfbnH0w2yOcSIK6d/htJ8xtihrcDLKpIhAIUAEE/wB0EkiTJjAz5MKIW0f56YScm3bRGUnYqqtTYrpVp1C/P26H3xScN7UfZ2q6E1KxWPFpKgKFANjvGEewLSJFojefUchf5Yz7PqMj+dPXCc5KSlHsZSro19peKvmn11GboqSSqjoJ+p54reyXHhVp6KjDvFtcjxDrGJGrlCCdQuOX5EYCr0/ETBEmZ2iIP5/kMVxzmpbDd9nVauUD8sCHhXOcR3D+2boq02GqLap320z1i999sVeW7Qf0+8cQPnI3nF+UH2LSCafDwSJWT1wn4x2lGXamuWZGqTqY7qApI02sTIMiZEeeFfaXtg5AFE+A6lLAXO4t0sQesx7yORzAFVWJJOqfU+eKwgu0Xx40ts7RxrhGXYZnM16KuAgYagPurJZSPEskwQDeBjiOa8UnSAZgKDy5RjuH+qWdFLh7RA71lQeh8R//ABU44fw7SK9Mk+EOCSdoEE4tOKRSOyp7OZCr3i0gt+R5FjAkmNhYf84vndjDU0FGqfDXphdMVAASTG4gghuYIwB2EymurRsR4dbcpgfPcg4r+1+Vqd0GoGHVpI/EIuL87D5YTFjaTkzTdOiJrVmpMWqqe6YjxxZDffoDb39cEJRRvEpDDnBnBXaSn33D6zrcGnIEQRBBPPlBxzv7ZUC+EkNA8U3vcfLAlildx6JOCezoK1UFpHzxJ9r6xZ9DAVKJAlZ3O8z1Fo/5wvpZ6o40n4oJnrAJiPbFTwzKrXoUg99VMiehWb/MYScMklS1QFBklw9KJ0qq1OkSIA9d/pi0yucWkCh3uguB4jsDfcreOfvidyeTCNrN1AZhb4tIJ0jpt9MG5nOINTaJMJU2AkmADzgrI9/rL6bFzuUl5GijrnCkpaFemqqHANvO8fXBhY/wYg+E9sqVCj3bq5KPogAQQ0lSSSI5/LHr/wColOVCUH8Tmn4nFiI8j1649RNUbiy41/3D5Y+4VZPi5qIr92BI2n/GMxuSNxZzXhrbDly8vLzGCuIsaZnkcL8pMgn3/fDfi9MtRtfHhRjcGcZu4XlzUIPLr+nn5DDFuG5ckuaKlnXSXYSY2i+0jkOsYF4dmWo0KS+Am5IcwQLtA3kwTt0wdXzFQ61hBsKYAufMyLSOUbc8PFJR2XgkkL+JcI15inXUBBSUFQgjVH4m+6BqMD1649twMfaDXQKC9OGIgXBB1epHPyGFr5yrUJ7+rTVRMBGANr2m0wPaOeCMlxQTElkUSHU96WkTLBQLRaI/bGi97GsdZjKEpeJYXAubggx7wcSvH+CV825YMq0aY0UwxIsPiIAn70iTvAw6rcSLsEKsE+IsRAC2jwnbng3KUlp6vE5Jnc2vsB0FreWH4p68BJDK9hADNasqgG+kbxuJMQY8sVeQ4HlSqhaVIqplSyho5MZNybC+N1alTszAvBESbDe8W9fbA+f4gaqMtAqW3EkgTyBIEScBRijRViPO9qcvlK9ZadGX2JUKoLW1ee+/nHTAWQ7cK9QJVpCnTJ+INq0kkeIgrcDyxNdpuGVaVTXUUA1LnQSVB5qCb7g74V0FJO2JS0Gzq+azY2W9yNR8iQY9xvhNmqYNyPfDt3ZMlSW2tApZSLk7EetyeePCoGEn8sVScu2QlHZJ18mZFtv1/kfLB3BMqDIgSLj06YcPlQZHl/P55YFVe6qQdv5++AsfF2BaNPF8sO7JHxDn+mJ7MZepWyqJEGlra0ywaCZHOAs298U+T1VX/wDtggEnmT90dcbuC0gayAgFDU0wR4Te46GxuMdWDFHJbfrRSpKvycqFAyOh2/LFRxwEZXK0wd0kjymw+f5Ys+1/ZvL6HZE7tkGpdAsWM2Ki0HTuIi/piaqcL1Ug1zC29B/z9cSy4nDRpKmSPdnTpMxMj18+uF1cGnV0ncEXB9P5BxaUcgI8UAQTJsIG+I7tQNTl1ECfD5qIHzj64P0s5SdPorjbaKbt92pbN1UpKwNKlTQADYuUBcnqQfD5Qepwh4VltTqIkeX5YEyNI6yOf+MU3ZfLeI1N9M6fM+UY6pMvFHVf9Ocqv9WqL7LP1P5Lis4mvg9CMLuxuT7vKrO7kuY89voBhrnlmm3pi8FUUQm7kSGd4f8A0nRV8JVxH+4N+pxyuikop/tH0Mfpjtek7WjnjkGToiNM/Czr8jP64NDLoVMCFEbzH6fri67IvOXpH8LlfmQf1xFsnxC9mB+oOKzsi39Gov4Xn5yP0xmjBH/S2EKSI1PI/tYAA/ORHmcAnhTaFlr90VMA3M6ljrsMPuJmmrOWYghkqESbclgdLiRhc4pAgc1qsvMw1Tc35ROAFCrOcPBVvGBKoZ5DRYvvt54EzNCmNbF4iqtaJFp2U3+8dj5jDP8ApEKAlir0xbkLkb3mR6YWvnEIMU/io6oMX7swKZtcDSb+eAE6R2erjuY6Ej9f1x8xO8G4j/RRhPiAa/mB+2MwuzGjI5aVBXcbeY6YaVGVQFMkkgKBBJJ5QSItzmMJMnxBAyKlRWOiYgzcah4d/wCdSMH1WrmatIoKh8AVyoWPLcg84PIDrjy7pUc0MN9irNGtSqa3UvpDO1MHULkxIPwKLgSCDB541rks8+qqWpSt+7LmRN9JIGk7zE7xhqrilSAzbgswuI1MHMwsxAIBjecRPbhtKGpl6T09BCmXM6XssjrI39OuHj9zpHRGCiuVjenksvmqH/iqopVWuwRgCNwo20n3BPnhlwWuuQyn9WtTktNMuCDpFl8I57++OOZTMVXYmGYmAFG/h/IQDyOKtMwMvTCuorVHAaWXUQd1CAGwn5364pkwtab/AIF5eS54r2jpVAKlZmNNT4GpKWA1iLiNUgn7pjbDPOZ+lSVJrgJUChFUeITbfUCOV+V8cc4ZwjMMS1UtToKwdi4Ok32A+d9sV/aPu61Dvkq02RLqoBi8ASfIHpuIwJR4VFDQXNt+hw3aUKaVIKTSJIZ2Km8x8VwefM4YZoU0oGpTq6Bq1agpXWbgCAIURAEAbTzxI9nc3liV+0EhPhVjcaiLsLHYSNok4pKHBEGlUrFaAE6SkyZgeInY/hg9fQcTNKOzdTL1qDhoqLEkVKkECP8AzNR+GDJvy5csLMj2fViGptrGrxd011G4YaoYmI98NF4RRek9KoNNJWkqrkM+8d4QBZYBj+3A2Y4XlKeXcI9TVcg/+WarAGwcpe9tQHTAljsWclJ6GeV4PWo6leozUjsrRIIaQQByIsTvh1T4f3imnrCOF1AAg2MxN7TGJDh1TMmmv2alTSmbt31QuTAhWYwbW2HObRGLPs+w2q1PGsTbSASB4VG8b7wfIY0aT2TdOQLk+EVUnURyMmRziBzbB1bgdOoNVUkECwiCZH89Iw11ajrq+Ar/AOWP1828sa6skhqgIYq2kD0EAdZEzjqjjjVFfjiKszkQmm33RpAiJmSZ6AQZ5ycM6YUIo8MqZAP+74/Jj0wPnVHdKx+PTAXy6DyETPOcFinNNjAYwWEnePvnoRyHl8jVSpFf+qNPF8wq1NBYCRMdVDBX9vEvzwgzNHLgPFcCzEgq0KFbSQLciR1w87R0aZaXVidD3UE+GUZhbnIWPfCLN5agFcNQdrVgQAxkEK7gGd2tpPWcXnjjPshSa2Q3bWtoZaC7ABybXJkfSDiVzz6tOqeRM9BEn64q/wDULh/d10qKIWvTD/8AeDDiPu7qY6k4jXQhiGBghh8xb8sc0IqOkWS4pIoK/DrLEaxv18jhxw3LMsCN4I85/wA/rhfwlgW8c6oEelgR9NvXFPw7hpWpRQkkkoOXM+IH57+uGGWjptXMPSVURAwVVH0j9MFZaqz0zqABuIGMzlFCZZiv/eVn5G+PWSRACEM3k+LV9ZOOtHMJaoPKfbHNa2VIzNdByrPA/wBxMD8sdTZSLY53xgaM/WnqjfNV/WcB6HRN5qjDnzUH5SMUPZamQanR1kexE/nhdx5FV5ht2FiB0PTDLs5XBCEbeJbn+391wLCOOJ5MuSQJDUhfzBFvXw4Ar5B4faZpsLj4gACPWZw93WmZi7LFvEeQvzuSPfC54IjvSZpss6gJIks3qu3yxqALWyJBkEQKpYf7Tv8Alt5YUrwoq1OSIHeKbH4XsPqdv2OHOaq0yGmoYZFazH4VPxC25MyPLzwm4pmaSlnLfDUSqYLG7CFjqt1kevlgGD+CU9NFUJBKyPqT+uMwHkqophgGVQXY+I73uR5SPocfcagWCcKzU0u8VFp02EhgAu9i5AkmZiPMWEYBGcd8yugEvrVVOogc58J2G9sZjMeU0ubGkb+1Ocq0qb1DUDioUVZXYgztEbpub7YkRm61RtVT+osWuAfCZknci+3ljMZimBLjYk34H400adKuFhnUtTUCSKdpJNp1E/DNo84xqrdqcpROt6bV6rKCrOqwgP3QIHM73gWnGYzFMMFN0wp6Zvqceq1cuGeoyp3YOhCRaLi0bxO/lflN8PzdOm4V1PdB5hTBG9+YHKwx8xmDGKpr8gnqqH1ShlO9SpdFqKpK6S2kEMQRsTCj59cMePcbFNguWql1HMLpAYGApDfiJ+IC04zGYTinJWFyajo38W7UZlGUmq1NHViulUb4eQJEg3G9vTG3JcXy1TUaqVapVmq6qjCDYWgC4AGx88ZjMCtEwXK8crd6QEQhHHdgDSCrDwjqNhuLEHF/2bzUh2riNz4b6Qt4PNiJN8ZjMGkpIaI1puSCa1mQTT8hsGMfeuAcG6z4Wq2fSYC7CQAAPU7z+WPmMx1xLyAcy3gGo+PQYtPP4PS4M9cNAgNKANQZfTWY+mn64zGYC/Uwv9KBuMVLCDfSWFuij5EFgR6YL/6ZSNPUwYyAeQ5dBj5jMVIsi/8AUTJB8iH0hTRIcBTbSfCRsPxA+2OS1luOf8tjMZjjg+y76RU8MQFNRXnaDy/n54q+A1D39EMAIqKQdzvBnGYzFF2bwdQrNAnHmjVkA8jtjMZjq8nMLqoJJjqb9DiZ4xwAvVOYclV0AEiDcW/bGYzAYyF1Xs/TrnSHf8UmB5dDjZl+zi0NIUO5EkEMsXnrGMxmAYPp8Hq1KYBhStTUJvy2sY5DnjQvZSoCDq2ZzEDZot8XljMZhgAtTsY9v6myFIgXmTO9onAGd7DFwwZzDIqGIHwkEHbe0YzGYUYB4t2C759TVGEAKAGAAA5fCfX3xmMxmC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n-US" sz="1800">
              <a:latin typeface="Arial" panose="020B0604020202020204" pitchFamily="34" charset="0"/>
            </a:endParaRPr>
          </a:p>
        </p:txBody>
      </p:sp>
      <p:sp>
        <p:nvSpPr>
          <p:cNvPr id="14341" name="AutoShape 8" descr="data:image/jpeg;base64,/9j/4AAQSkZJRgABAQAAAQABAAD/2wCEAAkGBxMTEhUTExMWFhUXGR4aGRcYFx0aIBodHR8aHxsYHh0hICohGiElHRgaJTEhJSkrLi4uGx81ODMtNygtLisBCgoKDg0OGxAQGy0mICUtLS0tLisvLS01LS0tLS0tLS0tLystLS0tLS0tLS0tLS0tLy0tLS0tLS0tLS0tLS0tLf/AABEIALcBFAMBIgACEQEDEQH/xAAcAAADAAMBAQEAAAAAAAAAAAAEBQYAAwcCAQj/xABBEAACAQIEAwYDBwMDAgUFAAABAhEDIQAEEjEFQVEGEyJhcYEykaEUQlKxwdHwI2LhB3LxFYIkM0NTkhdjosLS/8QAGgEAAwEBAQEAAAAAAAAAAAAAAQIDAAQFBv/EACoRAAICAgICAQMEAgMAAAAAAAABAhEDIRIxQVETBCJhMnGBsdHxFELB/9oADAMBAAIRAxEAPwDnlZFqCEMN0Nvlywjr5Z0JkHD7O5GrTWEEebXPtyGEwzJAUVJMGDztaMckG/AmvBtyHD69de6RfDLVOQuqEm/+0GB1xT9ieC6+9qEhUpU2qOf7UEgf9zED0DY+0aLUDKOCSCPCLQ6wRJ5wxG1saMwHSnIbShIDybHciRPrGOeeR5FQV2CNXdyWcwTzP7dMfalL7q77knlP6nGzKVBr1aVa0KrDdibWHIQT7Ya1eEBVIFVXBE6k8Ws8wbArG0c+Vt5TnxqyjVKyb4RS05mnDAAMCSTAgGSfkDhzx7jFV2aWenTgMigkSpHhJjed/L2xcdn+xIzGUIeineK+oG6sRB8Eg+h6dfJB2m4cKYFMrABgGL23WfL9sTf1aclp78/sTqnZEVG7wDxEgXi8ewwUrlQ5JOoRpGm1rGb28IHIzgbM5c02lQdPPywzCiogIPiHxDqB+w/lsdjacbXRZ7VooeGrSOXV2U1hpL6KTFWpmwPekpBEgRBPPE/n0VKx7st3bHwlhB22MTcbY6D/AKa8QylShUyFVO7NXZ9XxmbC4sRYgc79cAdsOxTZeVEuB41YKRMXI9bYmmoNS8PX+xY6YqCo6qHYBV+8xIA5am8l3iLxgjtcmSJQ5KqG0rDCGExuRq31bj3wnyZDNpYSrbg++A+NKiKQtu7IjqLT78vnhsiS1XY2ReSx7M8Ay+bonvamhqUOoB0lt5/TacCVSaLhwI0t8RvqAiCPS3nB8sa+C5dcxTWoO7ZQp1Kz6DTNjrnp8Q2OwgHH3jdVEpBRU1oPFLWIEC3KT4Tyn9YSWlB+f8ipaoXcXzxq3ba2wHLYjzgke+Na5ZKlILpIAv5E9Ceu++PHBdQp1ArDSwIIOkeGRtNyfCPhw87P5o91mqQgipTsn3i0GGAi4nptIPXEdYten/6LFJM08TLvl+5QAywaOYCgmzHYeI+tsSGd+zsgKFu8DQ6lbQTaGm/yF8W/B6/c0VeqiultSxspImBtNgRPMDEvxLhdMVKhpv8A02ctTsfhm2rpbHZKbU6fXj8+x8noaI9N8iqrTpUjTJdnZjrrAavCk2Xc2/t9MTHaClXpt/Wp92YGkwBIgaWsTMgi+G75FKsJJEJuPEHYSbgRpBt1jz2wtr5IVSdReo4gTrJMAC3iJ9IwcVJ2xOLYFR4iKaJMOTJuJ+eCeFUQ3iiVM73i+2M/6IomNUiIDfW0beeCcpnwhCaRpjl164ab0/j7DF8WNHpgqATEEm9425Y1ZWgjOO8fSsSWCFjPIaRc+22CMjmG7zxjw2jSQRzmeR5Wwq4jmUYgpZTz69TA/THKozcqkF72FcYoFVVAplRJ5XaD+WFBV9B1FYknUeWw39tsH0VqFR3dZWH31PL2NzbHqlwlmMnxxciVEj+0G3zx02oujJpgVAVXVFAZ0WdIJsCxljG9zyFvPDbL513XTVVGKwoDkhIHIBTp6yfW+NBp1NRZZVJsrMCel9O/ywLVyjow1BhMGGUgm/LCykpPxoLaN+cyUklSpBMlVsBPIBuQ8jgvs7wh6tV4rrQamhNwWkXBFtrHecOKHZ+roQjTOkSGb4fImOQ5Hp0w64X2ErVKXcUXCqTOYrESanPSosAtzAJHvJxPlKSpeddAVSJL/r1OlUFKmv8A4dQRq+8zW1VTyMwLHkMO6fD8vmULlVOszrUQxP8ABcRj1nuxOTp5g0ga1UDctVSJiSBoQFiNuQ9cTtTtM+W10KdGgoDwPCxsOoJ3Mbz7YjlwNyrE3yXZqXkc1Oy+X/G4/wC4fqMZhEe2lb/2sv8AJv8A+8Zhfh+r9m+0813DXO/z/PC/N5cEXtg/hHEqbVSlWfEN4jQ3rN18/TDrOcHkErtAg9Z6Y9CNkCJpZ56IABlJ+E/yRij4HxSgz06jVCj0zKq2xcRpbpAkxOJ7iHCnRiCOeAHyp6YaeOM1V0/aCnRedtc+lfOVHpg6AFUHTAJAAYgDkzTcCCJ64J4Y5pmm5sVgx1iLYhuF5aozgBmjnBOw3xT8Mq96S7AjSdKgsYKgWOn0+uOL6uF+eh+VnQczx9u7C0gwd0BCJzc7qRvp5z5XxB5/MVAxp1H1leQbUFMmVnY33jGntFxR6VSkyuAxBkgkMPwxGw/m2AcnnSEhwWMllO+ryJ6z+eOfB9NxhyXkVbChSLQoWdW8iwHnhdTptTqXNuR9OWHHC82xSNENOkKbFnOwE7Y1cZrGpUnNgUICqqogAkWLaQTM2k8z0x04pSjJplIyUSl7B8Ep5vNBtWlUHeFR+IEeH0m9vTzxf9q6uZekNTimaWp2am1jFl/uE6tjjjOT4g+Uq60ew2dCQGXqDznHTexfHHzhNCqAUqKWZzZzpmBOzGdMW2GLSVx4x8jySo5ZmaT06pDGCI22PMH0xnHEXQtTSWF1MGLkWOxx0H/UbsemXy9OqHJq6o2tpjf2t6ziEyyB1KPOxHp54pHlxXNb8jL7o0aeGcQOUcCoodI8ShwQQwkeITtM25264Y8by9CqVrUKo0OQCpnwEC/WPTCHieWRCdZW99K+psOQi3nfDfKZikvdqE/pm7RIgR947kkwMTlS2l35J7QxyWRpgkSzoEYgLpViALXcgG5BteJgYDy8q6hdQbUNOkwVJNiG5X5kwMGPSD+KmAQOQ5eWBqlE4lxT2I5fgJ4QzaHp28SnSZkg8sJKSsTcEkwGNoFuvKAMMuE1dFQlpEDex+kfqMEVHp0UaIqvUKtpYECmoklG2LMZEkW3xWcrjaL8rVgC5eRH3TBNyC3r0HljXXenT2X/AOIv88UGT7OZ2tLU8s+kjUNgIYAgAsRyYeeJTiNE03ZCCCCR7g3HSxxBKUpXLQk5BCcQplQGbUecgAn25RhXVQBiQIBuP4cfGg8sE5yk6IqPzl1BYEryIIF1JgGDyg4tGNPsWP3aPeWzQUrrqBZv1IHWPYYBquIKgqwUkhgImfLAj0paThnwdKfeoKo/pkw29geftisqoV90BZakSennMYvKHBO44eucqqGmuoChwVFODqDkfCHNo5SOsYpcnwyjSULTpqI8pJ99zgtsp4SugabSpFrbEjyxzvNyfWgKZz7sTmKbVaoA0wJUXIEnxQTtEqOpBxY6FYixaOcW9f8AOD6WWVGJCqrRBIUAx+Gw2kDHzMqSDJPtb/GJzlu0K/YM+bVIAgxyH77YDrcSqknQwSd4YyZ5EjfHqtw8mADM8iJ+vLGmllGU+ICOsW+eJPJJ6Es9ZGiZ1MRABJIMbXv9Mczz2aBd2a7lmJsCbnrzx0rtNmDlsmzgDU8UxK/inVz/AAyfUDHJkDu2lKZ+V/XHX9PjaXJlF0FmoDfTHyx9wYgooArNLRexMH8PtjMV+V+mOffscMzrNoEkRczIHWwN/PG7JdoHQ6BLIL35N0Fr+mNLVSwYhoUkyWEkxEARG4G9sfKeW0r3huxtGkGFt4vU3Fhy88JaTtgrwNMxmgyyY/n7nAT92ZmJAkibx+8A4Gp1BDzaR4epPL9ceuHZenoqO7ESAFBNyZAMzvsxt1GGTbTZlE85KpSqNDo9NY/9O5byPK+HlTL0FVdJZEJ20yRBsZvp9j64UKIsBbBmdylZcuHKwmsqwPxA6VIkbhSGsecY5ppykqdfyCmaG4dThqlRiF5E2Lel8B0Ki6tOn+mpuR0PvExsMbcxkWCUmqmKT6tFxyMHna/XHllkqkQmwgcuvmYxSOu3YVdjbIcEd0FdaammxKkn7scjzUzHi2nnhdnFqI4OoPSJNjpIDH4gRty98WmTNdqGWpUKlNizOIS1RVB1MO9kok84AItc489u+CUKPc/Z+8ZqiwymHkiLao872MHBxtytvr+ikopklWp0+6AcQWJIKwQhvFhMT0MY9cKzgA0sLHeOR5MP5tODKWQVwxdgjfgCGPlzPmfpjb2hy+VUIcvTNJgv9Ql/AT0AIkHzn2w0Ukho6VMr17QrWyq5fM05VVgVQQ7En73i2tHU2xzhMyVcja8XwTwrjPdMsqrpN1cEgddiJ6xPLG3j3dWejq7s2l4n1Yjc8zFhtfciFxk7ffQYqmas0y2fuxUYggKZIuLGJFwTOB89WClEBPhgbbm1+gE4J4bmS2xE8x1HTywZncgoIYCdQBJnY9I6fPCZHUuhcmmBvk2p93UJ+OSCGE2MXAuBfnvBwRlK51Qxn8I3HnfffpjXUpto0+cgnl5emAc1mDTVQyhluLSCPfDQTlGmJyTVMcVaM7b4Iyed7vMkGiKy16XdaIUEsbDST8J1BSDhZR4pVFFQGUhWPiKBiQ0QCxnaIHTCypxFmYFr6TIYeEiIggjY2BnrgrQF9qOi5ztjm1yrUZTRpVBoXSQuxiPl+2EHA8/lFqd3m0ZqTKZ0gSpjwstwQfT5HCPJZ9kJRGIVhNwD7T12xt7qpXqIEEnZvhB35AkTPTyxBKfP73foFmzhPCPtNV6dNwgVHfU07KJ8RExboDfGtuz2cAY6T4hGnWpLQQQYB2tzjDLstxgZOuzd2KmkGnVQmZVjDX2MEC4tjoGbzQzJLimEvGlSOQEchi0XX7+g3Wzk9HIVEE1cu4UbmJ94Ex64FpgQp0kFmMLebbW3x02tUAJWJsQflJGEOXoUaS61KsTIBZwbAnwiPOQcb5UuzLI3s1Z/7YlNHXM1kAFmVoK8paACZ6md8G1cqapXOVKjpUKKRUWzAixYk/FqEG4g6jhbmu0x1CmqA223xtqcUIE1CKaSDqIszARpAJ8UAAWECI5Yi+VaFVssuGcYSqdDgoTYMY0sfzX8sfeKcSy1BzTq1QrrZlCu0bbwI2bEZVzyRqWqr+dv5OAOKcTpPIzFWHcb6WJEdSJA26YyXirAkn2ivrdrsii+Go9Uz8KoQRImTq0jytgYf6gZeTGXqkSbkr84nEXk8jl3JC1XYf26WveOU/TA+dyZpmNxybkf50xZKF0akV3HuP5PO0e5LPl2VtaM6alsCNJ0SwBk8sQNRSpPim8SJgjqNjB88bYnGMuKJm0CinjMEinjMG2Y8VuJqFAC6o9h/nlgc8ZqdFjpH+cOcvwVI+GepN/cYx+Bcgv0wV8foWxNQz2ogEQB064ochkhNJ6t8vILabmBc8tmiJ2EyYE4Afg5H3f0/wCMN+H1jl6bBwTpkr7/AHfnzxPM2lcEUjL2aa/aaqtatCoAzGARIXnC9I2x0HIZfh9ahRq1KmmmaU15qyVYmFFiSCWDRbYDrjkTUNRmYv0tflGMOUMSI/KML8OLutgUiyp8J7zLN3I1HWwVSLuBtAiSYt7YU5xHqQpYlkRAo0kgmF1jaBFyZ6RjTwjjddEWj3rikpZlUHYtvB3APTzPXBv2lSCqeFpnfbpvtyxFY3jk73u/2GjHyC5xMwxJr1tQ206pJ2gQLDYfLG1qjHS1Q95A0iWMKoFgDawJmxg3xpKE3YHxTDRpHKYtex+ox4akCLwoOw3gepxZypUUqhjC6WlSJMiGmB02v62wvOUdl0tKrvttfqd/1w34dk0VKbiQwF/ESG3hoOx226Ye5LL1Dlqq1UZUcgpVC+JmH3Y+8vP3xxzzLG9C3slOJ5ClTCim+twAWgSADO5FsD5WHR6Z5/DPI/5w7znBqtFEqsQVeQIAkxBJPTcYDz3BHUCvTUmmw1GNlgkTAPlPpjpx5FIpCTemLOBs2vSTpi8eYIAH1xQsv8BwjQgzVUAuI1egnaNztfn7YoOFkVVsNNpkmx/nTFZ23ZPJGT2ae76Eedx+WPdXh61FKEQxFrbnlhhmOC1RB0NcBhaxB2IjlGDOHcFr1RCU3OkTYQB+k+WFSZJIisxnKuWy9agCNFTSCCOaElb8ovifVpB98W3GqFLNBNbNTqgvMKCoAKgeGxMjztBtfE8eGGkfxDDqSoLNVIgU1JB1TItboQbz12wQ+XVgjlwqloIglkiJba4vaDNsecu7AGVDA9R0nY8sVvBuzuWzdKrVWuaFKgVLiouowRc+E/iBAG+2Ju+Wg0KcxpSo1bL03ejT0azpCQGKiDc7lbHrGHYzNShWfT3v2d0WsgqXOlwptFjBJHtieeqlNnRCatEnnKFlGx8jzgzhxxLtXmny9QPVim1Pu0QooOkiIBAkWESDhIJXVb9hoT8T7Ss6tTVdKtMmfFHS1hPPANOuwVClt1jfo3/7HC+impZO/wCf+cOcjTcUHKjSacMxYiVmFGnmWP0vHXDyjXSNFNH0MuXU1dAasxgArKofPq17Ly3OE+ZepUY1HJZjuxPyHkOg2w4Gdc0Fy/eQhOrTEAm4DE/igkTzAvMDCjQzCCAAB736nngwSX7mktH3I9oKmXV0p1YWoPEsBgTETcGDBiRgShnSWJtqb7zbqReQfUYJo8NoPRqSStdWBW9mXYrEb7mfLANADTpVLn78k/TYbHF1GG2uwJs30ahqVu8ChbeIxva/zw3TiEwtYyhMeLceh3xPoxkKdgOtp5/lj0tQszA3Ava1umFnjUv4BY3zL0UqMoLyLRpm43jbCteKqHIK+Hkdz+0b43tUK6alRQYi0QxFgCfbr098fMxlAQKighCJiLj35+oxkorTC0bGzwHJvYxjMCDiSrbu9UbE4+YPxfgUuqWWnlY8yP8AOCOH8Nc1NNJiBzMwAPMTGJbgudrUmVSw0c0JViB1A5euOmcFy6mmKkS97gxG0foffEpOtIRpoX5zhBJnWTbkR9RgdOzgZgaj6lvAgAzyn0xR1tJHikHlY39AbnAdR4HOek/yMTcmvItk1V4DFUF4FJRMiJcj7sbgdSJwfmxrGkgkfhP7YV9oqtV9QVxT0gzJgEdZiR4r+m+FmcTLMEqVc2geFFRaalyYAGpW2JNgQYiJ8sQngnlkpOVeiyWino8My1SmUFBUMybQ2+4O8Hb35WxvTs5l4B0TEjxMx85jY+mItePim2qk+kL8Ik1D76rEm8wAPIY81+12ZeNNSAOYVZP0i846I4slbYtNeS04n2bSoLAKwEAg29CNojp0wn4h2PWnTWqGqVGpsGcSBqW2qAQdtxM4XZftTmban1QZuAD8wPoZGKXhfailWHdue6crEsQAWuLHYT54NSiG5eyY4TxY0p1LrUxawPlHQeXnhlxntLmWK6a1SnzXxnULbj/GJvuzMaWmLSYC+fmeWPIyxB1GSed5wvwR5c12UtFz2V4hl6z93mx3zGB49RIafune4BtynkJxYdoqX2OizMmXp0yNNGnDMQ0iJjxM0WAW07nnjmHCONVKGYStSCalEQ4kEQZ1He3KL7Ya0O1ztm1r5wGuotEDwg86a7KQb+cXPPBhCCVPv+h4yryJeLcMrZcrWeiaKVmJRSfEOkixuB7RGPAzmgqyKNLA6kFpHMgdeeK7t5xTKV6ASlmCxUh1DBoHhP8AT+HeGi+xxAUTUSDYtym8e3mMXixvkSOk1uAoKOUzlGs5pVSiPqGvu2NiZJnTqBEE2JxXNxPP5Ke/pivRW/ep73IHiXzJBHnjiK5vNVQtDvGp0wS2kFgsmJaOdwMNsrmM/SSqPtDVKdVGWorMW1alIJ8WxEyCMU+RIm5p6H3aTIZTMuK+Tq06dQGatB3IaS0sV3DDxRAwBVy6A2sJtqMx+0YQdnKrLV8YmVI+HzH7HFIaoPvsB/P3xzzkmyUgDPspFPwzpMeUEydtr8sH5Kvlky2aoGkVesQyupJAKnUqaTsszeSb+WPRyZI8CTMRaes3xozuUZQDBHr4Z6wJ6zhU0FNivJ0wlOoKoR2J8AIkCxBJ2neRflhLmMvUdiajyo5iyjyA6+Qw3Y6iaanU+8qJA/3chPzx9p8NqVAWIUBRIWYAHp1PmZxk+IVr9QqouqEGCADueXn/AJxvGeooaismrvI0mWUqRttYrYWI6RG+AyPHGxmCD64M4rlVSorNdQs32mTAw8fyVg+SF1WZMzONlNTE49nMhwGKwIuZ58z5iTgrJIH+A6psI69IwGmRemBnLh4m02kdDvjdxrg60K1OkrGVprrBsVeDK/l88M89wSulI1DSqKtvEyEAjyOFqaSr1H+MAQYJJ2kzNoF9jMct8LyfsKQoqUTJFzB974N4bSRWbUQp2B/zNo6400Kjd4Z+IiJn6+vn64PyfDC8kG/Trijm1o2gTMUGUkMQ0gkMxJ6X8+m5+mDeC0qxQhakiZ0GD5yJ/Q430suoKqzaJgGeRkX6AYoOzfCUzGYqUAwVwG0GkZBKcyNm1Acokmxi2JTyOSpINH1f9IM1WAqjQusatJa4n99/fGYt+Cf6g0svRShmVqd5TGnwrMgWEyRB5EeWMx1wcHFfczUce4jwnRdTUVmBltQZeRieXpY4cdluPGhC1QWWNOsbjePbaf1tj53BZdo5i/tfz88aKvD21BlF1IZy3hUQZknlbkOmOeT+37hLsq6XHssSQ7FGmxdbR5ET15x741cX4zRjRTdWMbr8It1+8Y6WH0xI5/OLXao4en4SIQyGYH/2xBkDcyZwsYEQQZE74SMNJtG4pFZnKo8UeduR9MSWd4crEkeGem3pH7YKy/etty64IOVidRPsMWi66NQNWy1NohRsBHLGynlvDEW9sE0aQ2j98bFpxynBt+QC/wCzaRjU6DDTN0vCThYglgvUgfPC2Y0BypkX8sbvtLA2OPGcYjwrYA/P1wwoZNWqKmpQHZFOpoAHiDENFt1wG6CtgX2otYC/UWxvWpUYixkW2MzefczhrwHs7rhmMeKI3Fuc7e+KGtltMjwm8yD+vPAbM3WiTy3DnPiZdIB+9afY3w/HB0ganDEiYHPBKZXyk/3H6bXxr4hTApmUKxz3H89sbfYtg1PJCmGCwNrc+fKbDHlTAPKed9sJMhWhiwUkp+G09RfcfvigzKAqGpyAwBE7rbY+YOFY0vYgLgVCvIx4hy8zb8sa/wDqdSpV0U1YibBBcgc53FgT5Ya/ZF0ReT5D5zgfJ8P0VqdZQSFdWIEXEgkfLkcBUgKQx7N8NqUqve1tTzJKPWa5i0hTDCeRPKMM+0pfNKiuyotOdKINIE7iwmPKRhyKC1AKiDwtcef7XGBKmWjdb/OMJKczc3Yly3CkoAaXJJEmJUenIH3GCWHhuLkdcGPRJEdDt68vmPrgbuLnTa1wf59cKm/IJO9iPO8MWpzhhtP5YU/ZWQ6WX02/PFp3PlHUTscauNZUCmk7yeUdJxSPpmTIbMUA0jzxs4W9bKulSkxHin0P4o2kcjgjNqUNlsXuS1gDz2xvKX3Pp+2CptKg+TbwPj9egua1K9RKimnUbUdK69QVjOxLRB6A9cacpTGkMQWSQ8fiWSrAH1BX1GPr5QuD4bDn18vP0wwzfFjUpUaZt3SMlgoEEkwAAOp+nqdklcfyPys+druzirU7zL6O6qAVKQVifCSQFk/eEXBOA8uuldJkVBE9DI5edhjK+VqIdS1mRiBNPSGAWQ3iBsCYmN9pxuzdYdyFjY2bmOq7X6zPUYSUm3a/0Z0z7UZXUhxMC1zNvOfpgRi1Fg9JiCRZ1JB+e4OPtCrIOu1rHmfLztgrgeSTMOaWtlYglLCCRvJm1hjSyKKcn4F2LMzm3di7sWY7sTJPqTvjMVmW/wBPa76v6lMQ0AkxqEAyPnHqDj5hlO1aDsKzGZymWRHrOSzAlUCmWg7wPhHmcR3FOM1M7VCDw0pkU/hHyG56Y89ts+r5tqSBYoAUdQFmKnxn/wCRaB0AwrylQowaPhYEGSNjtP0nDRxP9cu/6/YZ+kM6uR3gR6DGn7GwBsf8/ph/lO1+XCkGixPS0W5auf02xqrdtCNLLQpgT4liTHQGLY0VLyJXsVZVnpghgSWuJJt/PpbHta7k3jfbb6zGKSlxDv8ASe6Qd4oYHpNzMcxz9DgTMZATKj9z5/zlhXN+AMA17DSBHTn788EgKF1MwUeZjBlHKzbf+dP1GPdThcqPDMXg3xozaATnEM+hJRTJBuY6dPfADVYEwOoJPO3zxQU+E00dmMqdo/Sf3xu4d2epVCdRhFuIaL4omm9DWhPWpCoodBbp0jf1wM7RB1QR0N8VuYyVFLLVHpY+1sAikoMhV9Yj9MK/yBML4JmgaapcbCIso2nn0w8WmFsTfyxMNVb7oLfKPntig4S71KcussDBN2t1P5b8sByA9nksdgzzy8J/OeWPtPJ64NRtQ6ED/M4JORq7ohG/LfkMaM3/AElLVnRNIm7AdeW59PLGtmR7+x5dfEEGof8AGEfFwqEVNRpkWTSfEeVh+ZiMMqIUqNJBm4bqJtb/ADgCvklQGNz943J+f/GA8hnIXcP7QgHTmEBA3cLpYSbSBAPO4HTDTjefoUQVBM2IAG4IkX9xfCSrTSoKqOSGZRpbRPwsDBvzAN+V7YUZxKzkEhTpVUsfwiJvh4yjL8B0VvYztoO+ajW0rSedB2Ct5k2AIm9r9Zx0U0FInlEz+uPzx9lcEahHri67P9p3p6aVUygB8yDy9R+mKTpdbDVnRhw9egv1/nljRmeEg3FjyP6YATirBoN595npg5uLBE1VCFHMm23riacGLQMMnG48sJ+0uYUMqwIXn5mPD6xFvPB+c7Y0SAKQDs1iWBUL5nmfQfO2JupmGOssFIfcxtvHnHl0wsnWkFIGdk3AUweZwMuZDnu28NQfdncXkjrttj0tBrxI8g23oOY98axkiG1CdQ5kX+d8Ikm7NaoIo2ERtJn5Y2U6ulgwClhsSsweR9fyxt4bkqjMDMjpvPl6Y31eGHU681P6A/rgtOgWJnB1FhN9+dzz364Jr6QgZNTAjxArA5SBfe5kemCRlTHnhj2eyxJbVPc/fHI2PLaw58rYRLdBTEdfh2xU2PLphp2C4eft9MeGArk6jAI0kR9cNM9wU01DI2teumIHKetueF1EOjB0MEfyD5HF/jrtBars622WpHc0wYvDrjMTvD6dWpTSppA1CdwPzM4+47PgxS3RXijgWWfUDUYySTuZ9T88evtR7vQvxE7kxAOOsZk06jTUQDqe7DT9bfXAtThVBv8A0qRjbwLPrtbHn/8ALg3tEeZzTh/CatU6aa6onUwI0gzBltvr6YK4twlsvoDsrF1mFO0GIMweWOk0MkWhVEAcgIA8vXAPbnhVJcuXekWZbK6WKk7FzzUE7R8t8PDPKcutC2I+yrkUkPJWYQdjzI+TDDejV0ktt09D/PriU7MZwgmjaGOpZ5MLW9V/IYqhRMBfPp1t+mJZbUzSdMYZZFJmwkTbG6ra8aljluf3wBljDHlO3qNvpP0w0VJEj3HXGi7MpWB5jKmoPimeuJ7iuRNAqD96TueXX54sUy8iV3PI4k+1mbUV1RnBKJESPCZO5/TBd1owPQbywSEPT5/njKFdAQpgHoPOP3GNnHc0tNCJBPMSJtFvLE030DZpp5tUYO4UqOTTB9Y/LAvFOP1qvh7waeSKNK+hA3HrhRXz3e+EDQOkz7loud9otgjJ5ItcAHkfLz8/8YtTS+4qomutkaiU9TOySbhWMcoMDc+m2FtfIE3vri822tzvJ6YoKedIOhqSrTUdBIPIz64I4tkzUChFbWQCBpJ1SB5G9x74EcslJRGqwDs7n65ikYKoLAgSLgepGKJsuzCWP8/THzs5wvuM1/WMM6aYIKAggEnxgEwwUW3IOKmvwu0jn9cGcbd0SnFpkLWo6SCALHnf13ttgUryIg/MHFTn8hvI9B+3TC6vwrxErzvHr/ziMkCyfzOT1XtjfSy5rbhQ4/2rPIBRYE+WG65Dyw87P8ADGNMmRA2k8r8sPFya4oaMiZPD8wjCHKBdmLFb+Q3+Qwu4xkqygM51dJaY6i/zxccVg6KtcxUpp3TE2EozAwIAB+e+JvtjmGGigwUFT3jaTN2A0LPOEg+rnD44NyL8ExHk/EViQZ/L/nFPlOHN3ZaI8RBHtM4R8GNVvCi+Ij4rEDfeLnYEDnfFb2G4bWrtmEQDSviZmManO0cr3taIw8obQssfFCxqRlVJtsDyG9vTBNCleN/55W+mGNfh7CbbcvPnjxl6GkkEenkDhVEgGcPy8XIjC3j1Y0q9Ooosw7txp3v4T5ESflijytMj9j++Au0NId2zloVFLGdrD98WcfsGQpyM1atTukDLSUszbwotPv0xXcEzlCooy9VQn9yAL/8AK31wo4d2myz01SohQWIamAPW3K3r9ME5sqjs2VZXJOx5/wBjHkbbjynCfTtK6aZRqto6QuTpsv4lIj4iQR84xG1+xc5sqvhoQGneJ+4POQfbDbsbxzvl7vuihQc/IifzxTRjvSjkVg7B8tkaaIqKgCqIFsZgnGYpQTjz0SbxI6i//HvjwiA2i/5435RRHhJBG4xuQiZIAPI/vj5+MV2zkN3CoUkcuU8vL+Wx77SAjLVigWQhPiXUCALgjnb2x4p1L7Gf5fC/tTxA00p0wob7Q3dENqspEM3hOq2obeeOiD1xRSPo4+CVIIMEXBGLzgXH6dYKlXwVetgHPQdD5HckAYlxwkx3aS7Id4MsCCbDoAPzwT2X4L9ozKUWOlTJJjpy8idpPXFclPsdq9Ftlae08r39Yj5DDPLUdXh5/wA2xt4rwpElqZgoB4S06lFtV9yJF7nE32heumXQiFFQ33B2kQfMC8bSMQTrsCgb+PccWiCtMg1trEQN9+p3tjm9ak7MWYlixkkmST1JNycMGSTj5XrGmotMnby5+mHjN9Iaj5l1VRpHxHc4Fqai2mPiPyHU++LvsnlKdQtU7tWYAafDJJba3OFBM7CMb6vZdo76mg1K2kLuSLy0nmDy8jfCPNT2h+GrIzhJKajB0kaSNwfbnH0w2yOcSIK6d/htJ8xtihrcDLKpIhAIUAEE/wB0EkiTJjAz5MKIW0f56YScm3bRGUnYqqtTYrpVp1C/P26H3xScN7UfZ2q6E1KxWPFpKgKFANjvGEewLSJFojefUchf5Yz7PqMj+dPXCc5KSlHsZSro19peKvmn11GboqSSqjoJ+p54reyXHhVp6KjDvFtcjxDrGJGrlCCdQuOX5EYCr0/ETBEmZ2iIP5/kMVxzmpbDd9nVauUD8sCHhXOcR3D+2boq02GqLap320z1i999sVeW7Qf0+8cQPnI3nF+UH2LSCafDwSJWT1wn4x2lGXamuWZGqTqY7qApI02sTIMiZEeeFfaXtg5AFE+A6lLAXO4t0sQesx7yORzAFVWJJOqfU+eKwgu0Xx40ts7RxrhGXYZnM16KuAgYagPurJZSPEskwQDeBjiOa8UnSAZgKDy5RjuH+qWdFLh7RA71lQeh8R//ABU44fw7SK9Mk+EOCSdoEE4tOKRSOyp7OZCr3i0gt+R5FjAkmNhYf84vndjDU0FGqfDXphdMVAASTG4gghuYIwB2EymurRsR4dbcpgfPcg4r+1+Vqd0GoGHVpI/EIuL87D5YTFjaTkzTdOiJrVmpMWqqe6YjxxZDffoDb39cEJRRvEpDDnBnBXaSn33D6zrcGnIEQRBBPPlBxzv7ZUC+EkNA8U3vcfLAlildx6JOCezoK1UFpHzxJ9r6xZ9DAVKJAlZ3O8z1Fo/5wvpZ6o40n4oJnrAJiPbFTwzKrXoUg99VMiehWb/MYScMklS1QFBklw9KJ0qq1OkSIA9d/pi0yucWkCh3uguB4jsDfcreOfvidyeTCNrN1AZhb4tIJ0jpt9MG5nOINTaJMJU2AkmADzgrI9/rL6bFzuUl5GijrnCkpaFemqqHANvO8fXBhY/wYg+E9sqVCj3bq5KPogAQQ0lSSSI5/LHr/wColOVCUH8Tmn4nFiI8j1649RNUbiy41/3D5Y+4VZPi5qIr92BI2n/GMxuSNxZzXhrbDly8vLzGCuIsaZnkcL8pMgn3/fDfi9MtRtfHhRjcGcZu4XlzUIPLr+nn5DDFuG5ckuaKlnXSXYSY2i+0jkOsYF4dmWo0KS+Am5IcwQLtA3kwTt0wdXzFQ61hBsKYAufMyLSOUbc8PFJR2XgkkL+JcI15inXUBBSUFQgjVH4m+6BqMD1649twMfaDXQKC9OGIgXBB1epHPyGFr5yrUJ7+rTVRMBGANr2m0wPaOeCMlxQTElkUSHU96WkTLBQLRaI/bGi97GsdZjKEpeJYXAubggx7wcSvH+CV825YMq0aY0UwxIsPiIAn70iTvAw6rcSLsEKsE+IsRAC2jwnbng3KUlp6vE5Jnc2vsB0FreWH4p68BJDK9hADNasqgG+kbxuJMQY8sVeQ4HlSqhaVIqplSyho5MZNybC+N1alTszAvBESbDe8W9fbA+f4gaqMtAqW3EkgTyBIEScBRijRViPO9qcvlK9ZadGX2JUKoLW1ee+/nHTAWQ7cK9QJVpCnTJ+INq0kkeIgrcDyxNdpuGVaVTXUUA1LnQSVB5qCb7g74V0FJO2JS0Gzq+azY2W9yNR8iQY9xvhNmqYNyPfDt3ZMlSW2tApZSLk7EetyeePCoGEn8sVScu2QlHZJ18mZFtv1/kfLB3BMqDIgSLj06YcPlQZHl/P55YFVe6qQdv5++AsfF2BaNPF8sO7JHxDn+mJ7MZepWyqJEGlra0ywaCZHOAs298U+T1VX/wDtggEnmT90dcbuC0gayAgFDU0wR4Te46GxuMdWDFHJbfrRSpKvycqFAyOh2/LFRxwEZXK0wd0kjymw+f5Ys+1/ZvL6HZE7tkGpdAsWM2Ki0HTuIi/piaqcL1Ug1zC29B/z9cSy4nDRpKmSPdnTpMxMj18+uF1cGnV0ncEXB9P5BxaUcgI8UAQTJsIG+I7tQNTl1ECfD5qIHzj64P0s5SdPorjbaKbt92pbN1UpKwNKlTQADYuUBcnqQfD5Qepwh4VltTqIkeX5YEyNI6yOf+MU3ZfLeI1N9M6fM+UY6pMvFHVf9Ocqv9WqL7LP1P5Lis4mvg9CMLuxuT7vKrO7kuY89voBhrnlmm3pi8FUUQm7kSGd4f8A0nRV8JVxH+4N+pxyuikop/tH0Mfpjtek7WjnjkGToiNM/Czr8jP64NDLoVMCFEbzH6fri67IvOXpH8LlfmQf1xFsnxC9mB+oOKzsi39Gov4Xn5yP0xmjBH/S2EKSI1PI/tYAA/ORHmcAnhTaFlr90VMA3M6ljrsMPuJmmrOWYghkqESbclgdLiRhc4pAgc1qsvMw1Tc35ROAFCrOcPBVvGBKoZ5DRYvvt54EzNCmNbF4iqtaJFp2U3+8dj5jDP8ApEKAlir0xbkLkb3mR6YWvnEIMU/io6oMX7swKZtcDSb+eAE6R2erjuY6Ej9f1x8xO8G4j/RRhPiAa/mB+2MwuzGjI5aVBXcbeY6YaVGVQFMkkgKBBJJ5QSItzmMJMnxBAyKlRWOiYgzcah4d/wCdSMH1WrmatIoKh8AVyoWPLcg84PIDrjy7pUc0MN9irNGtSqa3UvpDO1MHULkxIPwKLgSCDB541rks8+qqWpSt+7LmRN9JIGk7zE7xhqrilSAzbgswuI1MHMwsxAIBjecRPbhtKGpl6T09BCmXM6XssjrI39OuHj9zpHRGCiuVjenksvmqH/iqopVWuwRgCNwo20n3BPnhlwWuuQyn9WtTktNMuCDpFl8I57++OOZTMVXYmGYmAFG/h/IQDyOKtMwMvTCuorVHAaWXUQd1CAGwn5364pkwtab/AIF5eS54r2jpVAKlZmNNT4GpKWA1iLiNUgn7pjbDPOZ+lSVJrgJUChFUeITbfUCOV+V8cc4ZwjMMS1UtToKwdi4Ok32A+d9sV/aPu61Dvkq02RLqoBi8ASfIHpuIwJR4VFDQXNt+hw3aUKaVIKTSJIZ2Km8x8VwefM4YZoU0oGpTq6Bq1agpXWbgCAIURAEAbTzxI9nc3liV+0EhPhVjcaiLsLHYSNok4pKHBEGlUrFaAE6SkyZgeInY/hg9fQcTNKOzdTL1qDhoqLEkVKkECP8AzNR+GDJvy5csLMj2fViGptrGrxd011G4YaoYmI98NF4RRek9KoNNJWkqrkM+8d4QBZYBj+3A2Y4XlKeXcI9TVcg/+WarAGwcpe9tQHTAljsWclJ6GeV4PWo6leozUjsrRIIaQQByIsTvh1T4f3imnrCOF1AAg2MxN7TGJDh1TMmmv2alTSmbt31QuTAhWYwbW2HObRGLPs+w2q1PGsTbSASB4VG8b7wfIY0aT2TdOQLk+EVUnURyMmRziBzbB1bgdOoNVUkECwiCZH89Iw11ajrq+Ar/AOWP1828sa6skhqgIYq2kD0EAdZEzjqjjjVFfjiKszkQmm33RpAiJmSZ6AQZ5ycM6YUIo8MqZAP+74/Jj0wPnVHdKx+PTAXy6DyETPOcFinNNjAYwWEnePvnoRyHl8jVSpFf+qNPF8wq1NBYCRMdVDBX9vEvzwgzNHLgPFcCzEgq0KFbSQLciR1w87R0aZaXVidD3UE+GUZhbnIWPfCLN5agFcNQdrVgQAxkEK7gGd2tpPWcXnjjPshSa2Q3bWtoZaC7ABybXJkfSDiVzz6tOqeRM9BEn64q/wDULh/d10qKIWvTD/8AeDDiPu7qY6k4jXQhiGBghh8xb8sc0IqOkWS4pIoK/DrLEaxv18jhxw3LMsCN4I85/wA/rhfwlgW8c6oEelgR9NvXFPw7hpWpRQkkkoOXM+IH57+uGGWjptXMPSVURAwVVH0j9MFZaqz0zqABuIGMzlFCZZiv/eVn5G+PWSRACEM3k+LV9ZOOtHMJaoPKfbHNa2VIzNdByrPA/wBxMD8sdTZSLY53xgaM/WnqjfNV/WcB6HRN5qjDnzUH5SMUPZamQanR1kexE/nhdx5FV5ht2FiB0PTDLs5XBCEbeJbn+391wLCOOJ5MuSQJDUhfzBFvXw4Ar5B4faZpsLj4gACPWZw93WmZi7LFvEeQvzuSPfC54IjvSZpss6gJIks3qu3yxqALWyJBkEQKpYf7Tv8Alt5YUrwoq1OSIHeKbH4XsPqdv2OHOaq0yGmoYZFazH4VPxC25MyPLzwm4pmaSlnLfDUSqYLG7CFjqt1kevlgGD+CU9NFUJBKyPqT+uMwHkqophgGVQXY+I73uR5SPocfcagWCcKzU0u8VFp02EhgAu9i5AkmZiPMWEYBGcd8yugEvrVVOogc58J2G9sZjMeU0ubGkb+1Ocq0qb1DUDioUVZXYgztEbpub7YkRm61RtVT+osWuAfCZknci+3ljMZimBLjYk34H400adKuFhnUtTUCSKdpJNp1E/DNo84xqrdqcpROt6bV6rKCrOqwgP3QIHM73gWnGYzFMMFN0wp6Zvqceq1cuGeoyp3YOhCRaLi0bxO/lflN8PzdOm4V1PdB5hTBG9+YHKwx8xmDGKpr8gnqqH1ShlO9SpdFqKpK6S2kEMQRsTCj59cMePcbFNguWql1HMLpAYGApDfiJ+IC04zGYTinJWFyajo38W7UZlGUmq1NHViulUb4eQJEg3G9vTG3JcXy1TUaqVapVmq6qjCDYWgC4AGx88ZjMCtEwXK8crd6QEQhHHdgDSCrDwjqNhuLEHF/2bzUh2riNz4b6Qt4PNiJN8ZjMGkpIaI1puSCa1mQTT8hsGMfeuAcG6z4Wq2fSYC7CQAAPU7z+WPmMx1xLyAcy3gGo+PQYtPP4PS4M9cNAgNKANQZfTWY+mn64zGYC/Uwv9KBuMVLCDfSWFuij5EFgR6YL/6ZSNPUwYyAeQ5dBj5jMVIsi/8AUTJB8iH0hTRIcBTbSfCRsPxA+2OS1luOf8tjMZjjg+y76RU8MQFNRXnaDy/n54q+A1D39EMAIqKQdzvBnGYzFF2bwdQrNAnHmjVkA8jtjMZjq8nMLqoJJjqb9DiZ4xwAvVOYclV0AEiDcW/bGYzAYyF1Xs/TrnSHf8UmB5dDjZl+zi0NIUO5EkEMsXnrGMxmAYPp8Hq1KYBhStTUJvy2sY5DnjQvZSoCDq2ZzEDZot8XljMZhgAtTsY9v6myFIgXmTO9onAGd7DFwwZzDIqGIHwkEHbe0YzGYUYB4t2C759TVGEAKAGAAA5fCfX3xmMxmC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n-US" sz="1800">
              <a:latin typeface="Arial" panose="020B0604020202020204" pitchFamily="34" charset="0"/>
            </a:endParaRPr>
          </a:p>
        </p:txBody>
      </p:sp>
      <p:sp>
        <p:nvSpPr>
          <p:cNvPr id="14342" name="AutoShape 10" descr="data:image/jpeg;base64,/9j/4AAQSkZJRgABAQAAAQABAAD/2wCEAAkGBxMTEhUTExMWFhUXGR4aGRcYFx0aIBodHR8aHxsYHh0hICohGiElHRgaJTEhJSkrLi4uGx81ODMtNygtLisBCgoKDg0OGxAQGy0mICUtLS0tLisvLS01LS0tLS0tLS0tLystLS0tLS0tLS0tLS0tLy0tLS0tLS0tLS0tLS0tLf/AABEIALcBFAMBIgACEQEDEQH/xAAcAAADAAMBAQEAAAAAAAAAAAAEBQYAAwcCAQj/xABBEAACAQIEAwYDBwMDAgUFAAABAhEDIQAEEjEFQVEGEyJhcYEykaEUQlKxwdHwI2LhB3LxFYIkM0NTkhdjosLS/8QAGgEAAwEBAQEAAAAAAAAAAAAAAQIDAAQFBv/EACoRAAICAgICAQMEAgMAAAAAAAABAhEDIRIxQVETBCJhMnGBsdHxFELB/9oADAMBAAIRAxEAPwDnlZFqCEMN0Nvlywjr5Z0JkHD7O5GrTWEEebXPtyGEwzJAUVJMGDztaMckG/AmvBtyHD69de6RfDLVOQuqEm/+0GB1xT9ieC6+9qEhUpU2qOf7UEgf9zED0DY+0aLUDKOCSCPCLQ6wRJ5wxG1saMwHSnIbShIDybHciRPrGOeeR5FQV2CNXdyWcwTzP7dMfalL7q77knlP6nGzKVBr1aVa0KrDdibWHIQT7Ya1eEBVIFVXBE6k8Ws8wbArG0c+Vt5TnxqyjVKyb4RS05mnDAAMCSTAgGSfkDhzx7jFV2aWenTgMigkSpHhJjed/L2xcdn+xIzGUIeineK+oG6sRB8Eg+h6dfJB2m4cKYFMrABgGL23WfL9sTf1aclp78/sTqnZEVG7wDxEgXi8ewwUrlQ5JOoRpGm1rGb28IHIzgbM5c02lQdPPywzCiogIPiHxDqB+w/lsdjacbXRZ7VooeGrSOXV2U1hpL6KTFWpmwPekpBEgRBPPE/n0VKx7st3bHwlhB22MTcbY6D/AKa8QylShUyFVO7NXZ9XxmbC4sRYgc79cAdsOxTZeVEuB41YKRMXI9bYmmoNS8PX+xY6YqCo6qHYBV+8xIA5am8l3iLxgjtcmSJQ5KqG0rDCGExuRq31bj3wnyZDNpYSrbg++A+NKiKQtu7IjqLT78vnhsiS1XY2ReSx7M8Ay+bonvamhqUOoB0lt5/TacCVSaLhwI0t8RvqAiCPS3nB8sa+C5dcxTWoO7ZQp1Kz6DTNjrnp8Q2OwgHH3jdVEpBRU1oPFLWIEC3KT4Tyn9YSWlB+f8ipaoXcXzxq3ba2wHLYjzgke+Na5ZKlILpIAv5E9Ceu++PHBdQp1ArDSwIIOkeGRtNyfCPhw87P5o91mqQgipTsn3i0GGAi4nptIPXEdYten/6LFJM08TLvl+5QAywaOYCgmzHYeI+tsSGd+zsgKFu8DQ6lbQTaGm/yF8W/B6/c0VeqiultSxspImBtNgRPMDEvxLhdMVKhpv8A02ctTsfhm2rpbHZKbU6fXj8+x8noaI9N8iqrTpUjTJdnZjrrAavCk2Xc2/t9MTHaClXpt/Wp92YGkwBIgaWsTMgi+G75FKsJJEJuPEHYSbgRpBt1jz2wtr5IVSdReo4gTrJMAC3iJ9IwcVJ2xOLYFR4iKaJMOTJuJ+eCeFUQ3iiVM73i+2M/6IomNUiIDfW0beeCcpnwhCaRpjl164ab0/j7DF8WNHpgqATEEm9425Y1ZWgjOO8fSsSWCFjPIaRc+22CMjmG7zxjw2jSQRzmeR5Wwq4jmUYgpZTz69TA/THKozcqkF72FcYoFVVAplRJ5XaD+WFBV9B1FYknUeWw39tsH0VqFR3dZWH31PL2NzbHqlwlmMnxxciVEj+0G3zx02oujJpgVAVXVFAZ0WdIJsCxljG9zyFvPDbL513XTVVGKwoDkhIHIBTp6yfW+NBp1NRZZVJsrMCel9O/ywLVyjow1BhMGGUgm/LCykpPxoLaN+cyUklSpBMlVsBPIBuQ8jgvs7wh6tV4rrQamhNwWkXBFtrHecOKHZ+roQjTOkSGb4fImOQ5Hp0w64X2ErVKXcUXCqTOYrESanPSosAtzAJHvJxPlKSpeddAVSJL/r1OlUFKmv8A4dQRq+8zW1VTyMwLHkMO6fD8vmULlVOszrUQxP8ABcRj1nuxOTp5g0ga1UDctVSJiSBoQFiNuQ9cTtTtM+W10KdGgoDwPCxsOoJ3Mbz7YjlwNyrE3yXZqXkc1Oy+X/G4/wC4fqMZhEe2lb/2sv8AJv8A+8Zhfh+r9m+0813DXO/z/PC/N5cEXtg/hHEqbVSlWfEN4jQ3rN18/TDrOcHkErtAg9Z6Y9CNkCJpZ56IABlJ+E/yRij4HxSgz06jVCj0zKq2xcRpbpAkxOJ7iHCnRiCOeAHyp6YaeOM1V0/aCnRedtc+lfOVHpg6AFUHTAJAAYgDkzTcCCJ64J4Y5pmm5sVgx1iLYhuF5aozgBmjnBOw3xT8Mq96S7AjSdKgsYKgWOn0+uOL6uF+eh+VnQczx9u7C0gwd0BCJzc7qRvp5z5XxB5/MVAxp1H1leQbUFMmVnY33jGntFxR6VSkyuAxBkgkMPwxGw/m2AcnnSEhwWMllO+ryJ6z+eOfB9NxhyXkVbChSLQoWdW8iwHnhdTptTqXNuR9OWHHC82xSNENOkKbFnOwE7Y1cZrGpUnNgUICqqogAkWLaQTM2k8z0x04pSjJplIyUSl7B8Ep5vNBtWlUHeFR+IEeH0m9vTzxf9q6uZekNTimaWp2am1jFl/uE6tjjjOT4g+Uq60ew2dCQGXqDznHTexfHHzhNCqAUqKWZzZzpmBOzGdMW2GLSVx4x8jySo5ZmaT06pDGCI22PMH0xnHEXQtTSWF1MGLkWOxx0H/UbsemXy9OqHJq6o2tpjf2t6ziEyyB1KPOxHp54pHlxXNb8jL7o0aeGcQOUcCoodI8ShwQQwkeITtM25264Y8by9CqVrUKo0OQCpnwEC/WPTCHieWRCdZW99K+psOQi3nfDfKZikvdqE/pm7RIgR947kkwMTlS2l35J7QxyWRpgkSzoEYgLpViALXcgG5BteJgYDy8q6hdQbUNOkwVJNiG5X5kwMGPSD+KmAQOQ5eWBqlE4lxT2I5fgJ4QzaHp28SnSZkg8sJKSsTcEkwGNoFuvKAMMuE1dFQlpEDex+kfqMEVHp0UaIqvUKtpYECmoklG2LMZEkW3xWcrjaL8rVgC5eRH3TBNyC3r0HljXXenT2X/AOIv88UGT7OZ2tLU8s+kjUNgIYAgAsRyYeeJTiNE03ZCCCCR7g3HSxxBKUpXLQk5BCcQplQGbUecgAn25RhXVQBiQIBuP4cfGg8sE5yk6IqPzl1BYEryIIF1JgGDyg4tGNPsWP3aPeWzQUrrqBZv1IHWPYYBquIKgqwUkhgImfLAj0paThnwdKfeoKo/pkw29geftisqoV90BZakSennMYvKHBO44eucqqGmuoChwVFODqDkfCHNo5SOsYpcnwyjSULTpqI8pJ99zgtsp4SugabSpFrbEjyxzvNyfWgKZz7sTmKbVaoA0wJUXIEnxQTtEqOpBxY6FYixaOcW9f8AOD6WWVGJCqrRBIUAx+Gw2kDHzMqSDJPtb/GJzlu0K/YM+bVIAgxyH77YDrcSqknQwSd4YyZ5EjfHqtw8mADM8iJ+vLGmllGU+ICOsW+eJPJJ6Es9ZGiZ1MRABJIMbXv9Mczz2aBd2a7lmJsCbnrzx0rtNmDlsmzgDU8UxK/inVz/AAyfUDHJkDu2lKZ+V/XHX9PjaXJlF0FmoDfTHyx9wYgooArNLRexMH8PtjMV+V+mOffscMzrNoEkRczIHWwN/PG7JdoHQ6BLIL35N0Fr+mNLVSwYhoUkyWEkxEARG4G9sfKeW0r3huxtGkGFt4vU3Fhy88JaTtgrwNMxmgyyY/n7nAT92ZmJAkibx+8A4Gp1BDzaR4epPL9ceuHZenoqO7ESAFBNyZAMzvsxt1GGTbTZlE85KpSqNDo9NY/9O5byPK+HlTL0FVdJZEJ20yRBsZvp9j64UKIsBbBmdylZcuHKwmsqwPxA6VIkbhSGsecY5ppykqdfyCmaG4dThqlRiF5E2Lel8B0Ki6tOn+mpuR0PvExsMbcxkWCUmqmKT6tFxyMHna/XHllkqkQmwgcuvmYxSOu3YVdjbIcEd0FdaammxKkn7scjzUzHi2nnhdnFqI4OoPSJNjpIDH4gRty98WmTNdqGWpUKlNizOIS1RVB1MO9kok84AItc489u+CUKPc/Z+8ZqiwymHkiLao872MHBxtytvr+ikopklWp0+6AcQWJIKwQhvFhMT0MY9cKzgA0sLHeOR5MP5tODKWQVwxdgjfgCGPlzPmfpjb2hy+VUIcvTNJgv9Ql/AT0AIkHzn2w0Ukho6VMr17QrWyq5fM05VVgVQQ7En73i2tHU2xzhMyVcja8XwTwrjPdMsqrpN1cEgddiJ6xPLG3j3dWejq7s2l4n1Yjc8zFhtfciFxk7ffQYqmas0y2fuxUYggKZIuLGJFwTOB89WClEBPhgbbm1+gE4J4bmS2xE8x1HTywZncgoIYCdQBJnY9I6fPCZHUuhcmmBvk2p93UJ+OSCGE2MXAuBfnvBwRlK51Qxn8I3HnfffpjXUpto0+cgnl5emAc1mDTVQyhluLSCPfDQTlGmJyTVMcVaM7b4Iyed7vMkGiKy16XdaIUEsbDST8J1BSDhZR4pVFFQGUhWPiKBiQ0QCxnaIHTCypxFmYFr6TIYeEiIggjY2BnrgrQF9qOi5ztjm1yrUZTRpVBoXSQuxiPl+2EHA8/lFqd3m0ZqTKZ0gSpjwstwQfT5HCPJZ9kJRGIVhNwD7T12xt7qpXqIEEnZvhB35AkTPTyxBKfP73foFmzhPCPtNV6dNwgVHfU07KJ8RExboDfGtuz2cAY6T4hGnWpLQQQYB2tzjDLstxgZOuzd2KmkGnVQmZVjDX2MEC4tjoGbzQzJLimEvGlSOQEchi0XX7+g3Wzk9HIVEE1cu4UbmJ94Ex64FpgQp0kFmMLebbW3x02tUAJWJsQflJGEOXoUaS61KsTIBZwbAnwiPOQcb5UuzLI3s1Z/7YlNHXM1kAFmVoK8paACZ6md8G1cqapXOVKjpUKKRUWzAixYk/FqEG4g6jhbmu0x1CmqA223xtqcUIE1CKaSDqIszARpAJ8UAAWECI5Yi+VaFVssuGcYSqdDgoTYMY0sfzX8sfeKcSy1BzTq1QrrZlCu0bbwI2bEZVzyRqWqr+dv5OAOKcTpPIzFWHcb6WJEdSJA26YyXirAkn2ivrdrsii+Go9Uz8KoQRImTq0jytgYf6gZeTGXqkSbkr84nEXk8jl3JC1XYf26WveOU/TA+dyZpmNxybkf50xZKF0akV3HuP5PO0e5LPl2VtaM6alsCNJ0SwBk8sQNRSpPim8SJgjqNjB88bYnGMuKJm0CinjMEinjMG2Y8VuJqFAC6o9h/nlgc8ZqdFjpH+cOcvwVI+GepN/cYx+Bcgv0wV8foWxNQz2ogEQB064ochkhNJ6t8vILabmBc8tmiJ2EyYE4Afg5H3f0/wCMN+H1jl6bBwTpkr7/AHfnzxPM2lcEUjL2aa/aaqtatCoAzGARIXnC9I2x0HIZfh9ahRq1KmmmaU15qyVYmFFiSCWDRbYDrjkTUNRmYv0tflGMOUMSI/KML8OLutgUiyp8J7zLN3I1HWwVSLuBtAiSYt7YU5xHqQpYlkRAo0kgmF1jaBFyZ6RjTwjjddEWj3rikpZlUHYtvB3APTzPXBv2lSCqeFpnfbpvtyxFY3jk73u/2GjHyC5xMwxJr1tQ206pJ2gQLDYfLG1qjHS1Q95A0iWMKoFgDawJmxg3xpKE3YHxTDRpHKYtex+ox4akCLwoOw3gepxZypUUqhjC6WlSJMiGmB02v62wvOUdl0tKrvttfqd/1w34dk0VKbiQwF/ESG3hoOx226Ye5LL1Dlqq1UZUcgpVC+JmH3Y+8vP3xxzzLG9C3slOJ5ClTCim+twAWgSADO5FsD5WHR6Z5/DPI/5w7znBqtFEqsQVeQIAkxBJPTcYDz3BHUCvTUmmw1GNlgkTAPlPpjpx5FIpCTemLOBs2vSTpi8eYIAH1xQsv8BwjQgzVUAuI1egnaNztfn7YoOFkVVsNNpkmx/nTFZ23ZPJGT2ae76Eedx+WPdXh61FKEQxFrbnlhhmOC1RB0NcBhaxB2IjlGDOHcFr1RCU3OkTYQB+k+WFSZJIisxnKuWy9agCNFTSCCOaElb8ovifVpB98W3GqFLNBNbNTqgvMKCoAKgeGxMjztBtfE8eGGkfxDDqSoLNVIgU1JB1TItboQbz12wQ+XVgjlwqloIglkiJba4vaDNsecu7AGVDA9R0nY8sVvBuzuWzdKrVWuaFKgVLiouowRc+E/iBAG+2Ju+Wg0KcxpSo1bL03ejT0azpCQGKiDc7lbHrGHYzNShWfT3v2d0WsgqXOlwptFjBJHtieeqlNnRCatEnnKFlGx8jzgzhxxLtXmny9QPVim1Pu0QooOkiIBAkWESDhIJXVb9hoT8T7Ss6tTVdKtMmfFHS1hPPANOuwVClt1jfo3/7HC+impZO/wCf+cOcjTcUHKjSacMxYiVmFGnmWP0vHXDyjXSNFNH0MuXU1dAasxgArKofPq17Ly3OE+ZepUY1HJZjuxPyHkOg2w4Gdc0Fy/eQhOrTEAm4DE/igkTzAvMDCjQzCCAAB736nngwSX7mktH3I9oKmXV0p1YWoPEsBgTETcGDBiRgShnSWJtqb7zbqReQfUYJo8NoPRqSStdWBW9mXYrEb7mfLANADTpVLn78k/TYbHF1GG2uwJs30ahqVu8ChbeIxva/zw3TiEwtYyhMeLceh3xPoxkKdgOtp5/lj0tQszA3Ava1umFnjUv4BY3zL0UqMoLyLRpm43jbCteKqHIK+Hkdz+0b43tUK6alRQYi0QxFgCfbr098fMxlAQKighCJiLj35+oxkorTC0bGzwHJvYxjMCDiSrbu9UbE4+YPxfgUuqWWnlY8yP8AOCOH8Nc1NNJiBzMwAPMTGJbgudrUmVSw0c0JViB1A5euOmcFy6mmKkS97gxG0foffEpOtIRpoX5zhBJnWTbkR9RgdOzgZgaj6lvAgAzyn0xR1tJHikHlY39AbnAdR4HOek/yMTcmvItk1V4DFUF4FJRMiJcj7sbgdSJwfmxrGkgkfhP7YV9oqtV9QVxT0gzJgEdZiR4r+m+FmcTLMEqVc2geFFRaalyYAGpW2JNgQYiJ8sQngnlkpOVeiyWino8My1SmUFBUMybQ2+4O8Hb35WxvTs5l4B0TEjxMx85jY+mItePim2qk+kL8Ik1D76rEm8wAPIY81+12ZeNNSAOYVZP0i846I4slbYtNeS04n2bSoLAKwEAg29CNojp0wn4h2PWnTWqGqVGpsGcSBqW2qAQdtxM4XZftTmban1QZuAD8wPoZGKXhfailWHdue6crEsQAWuLHYT54NSiG5eyY4TxY0p1LrUxawPlHQeXnhlxntLmWK6a1SnzXxnULbj/GJvuzMaWmLSYC+fmeWPIyxB1GSed5wvwR5c12UtFz2V4hl6z93mx3zGB49RIafune4BtynkJxYdoqX2OizMmXp0yNNGnDMQ0iJjxM0WAW07nnjmHCONVKGYStSCalEQ4kEQZ1He3KL7Ya0O1ztm1r5wGuotEDwg86a7KQb+cXPPBhCCVPv+h4yryJeLcMrZcrWeiaKVmJRSfEOkixuB7RGPAzmgqyKNLA6kFpHMgdeeK7t5xTKV6ASlmCxUh1DBoHhP8AT+HeGi+xxAUTUSDYtym8e3mMXixvkSOk1uAoKOUzlGs5pVSiPqGvu2NiZJnTqBEE2JxXNxPP5Ke/pivRW/ep73IHiXzJBHnjiK5vNVQtDvGp0wS2kFgsmJaOdwMNsrmM/SSqPtDVKdVGWorMW1alIJ8WxEyCMU+RIm5p6H3aTIZTMuK+Tq06dQGatB3IaS0sV3DDxRAwBVy6A2sJtqMx+0YQdnKrLV8YmVI+HzH7HFIaoPvsB/P3xzzkmyUgDPspFPwzpMeUEydtr8sH5Kvlky2aoGkVesQyupJAKnUqaTsszeSb+WPRyZI8CTMRaes3xozuUZQDBHr4Z6wJ6zhU0FNivJ0wlOoKoR2J8AIkCxBJ2neRflhLmMvUdiajyo5iyjyA6+Qw3Y6iaanU+8qJA/3chPzx9p8NqVAWIUBRIWYAHp1PmZxk+IVr9QqouqEGCADueXn/AJxvGeooaismrvI0mWUqRttYrYWI6RG+AyPHGxmCD64M4rlVSorNdQs32mTAw8fyVg+SF1WZMzONlNTE49nMhwGKwIuZ58z5iTgrJIH+A6psI69IwGmRemBnLh4m02kdDvjdxrg60K1OkrGVprrBsVeDK/l88M89wSulI1DSqKtvEyEAjyOFqaSr1H+MAQYJJ2kzNoF9jMct8LyfsKQoqUTJFzB974N4bSRWbUQp2B/zNo6400Kjd4Z+IiJn6+vn64PyfDC8kG/Trijm1o2gTMUGUkMQ0gkMxJ6X8+m5+mDeC0qxQhakiZ0GD5yJ/Q430suoKqzaJgGeRkX6AYoOzfCUzGYqUAwVwG0GkZBKcyNm1Acokmxi2JTyOSpINH1f9IM1WAqjQusatJa4n99/fGYt+Cf6g0svRShmVqd5TGnwrMgWEyRB5EeWMx1wcHFfczUce4jwnRdTUVmBltQZeRieXpY4cdluPGhC1QWWNOsbjePbaf1tj53BZdo5i/tfz88aKvD21BlF1IZy3hUQZknlbkOmOeT+37hLsq6XHssSQ7FGmxdbR5ET15x741cX4zRjRTdWMbr8It1+8Y6WH0xI5/OLXao4en4SIQyGYH/2xBkDcyZwsYEQQZE74SMNJtG4pFZnKo8UeduR9MSWd4crEkeGem3pH7YKy/etty64IOVidRPsMWi66NQNWy1NohRsBHLGynlvDEW9sE0aQ2j98bFpxynBt+QC/wCzaRjU6DDTN0vCThYglgvUgfPC2Y0BypkX8sbvtLA2OPGcYjwrYA/P1wwoZNWqKmpQHZFOpoAHiDENFt1wG6CtgX2otYC/UWxvWpUYixkW2MzefczhrwHs7rhmMeKI3Fuc7e+KGtltMjwm8yD+vPAbM3WiTy3DnPiZdIB+9afY3w/HB0ganDEiYHPBKZXyk/3H6bXxr4hTApmUKxz3H89sbfYtg1PJCmGCwNrc+fKbDHlTAPKed9sJMhWhiwUkp+G09RfcfvigzKAqGpyAwBE7rbY+YOFY0vYgLgVCvIx4hy8zb8sa/wDqdSpV0U1YibBBcgc53FgT5Ya/ZF0ReT5D5zgfJ8P0VqdZQSFdWIEXEgkfLkcBUgKQx7N8NqUqve1tTzJKPWa5i0hTDCeRPKMM+0pfNKiuyotOdKINIE7iwmPKRhyKC1AKiDwtcef7XGBKmWjdb/OMJKczc3Yly3CkoAaXJJEmJUenIH3GCWHhuLkdcGPRJEdDt68vmPrgbuLnTa1wf59cKm/IJO9iPO8MWpzhhtP5YU/ZWQ6WX02/PFp3PlHUTscauNZUCmk7yeUdJxSPpmTIbMUA0jzxs4W9bKulSkxHin0P4o2kcjgjNqUNlsXuS1gDz2xvKX3Pp+2CptKg+TbwPj9egua1K9RKimnUbUdK69QVjOxLRB6A9cacpTGkMQWSQ8fiWSrAH1BX1GPr5QuD4bDn18vP0wwzfFjUpUaZt3SMlgoEEkwAAOp+nqdklcfyPys+druzirU7zL6O6qAVKQVifCSQFk/eEXBOA8uuldJkVBE9DI5edhjK+VqIdS1mRiBNPSGAWQ3iBsCYmN9pxuzdYdyFjY2bmOq7X6zPUYSUm3a/0Z0z7UZXUhxMC1zNvOfpgRi1Fg9JiCRZ1JB+e4OPtCrIOu1rHmfLztgrgeSTMOaWtlYglLCCRvJm1hjSyKKcn4F2LMzm3di7sWY7sTJPqTvjMVmW/wBPa76v6lMQ0AkxqEAyPnHqDj5hlO1aDsKzGZymWRHrOSzAlUCmWg7wPhHmcR3FOM1M7VCDw0pkU/hHyG56Y89ts+r5tqSBYoAUdQFmKnxn/wCRaB0AwrylQowaPhYEGSNjtP0nDRxP9cu/6/YZ+kM6uR3gR6DGn7GwBsf8/ph/lO1+XCkGixPS0W5auf02xqrdtCNLLQpgT4liTHQGLY0VLyJXsVZVnpghgSWuJJt/PpbHta7k3jfbb6zGKSlxDv8ASe6Qd4oYHpNzMcxz9DgTMZATKj9z5/zlhXN+AMA17DSBHTn788EgKF1MwUeZjBlHKzbf+dP1GPdThcqPDMXg3xozaATnEM+hJRTJBuY6dPfADVYEwOoJPO3zxQU+E00dmMqdo/Sf3xu4d2epVCdRhFuIaL4omm9DWhPWpCoodBbp0jf1wM7RB1QR0N8VuYyVFLLVHpY+1sAikoMhV9Yj9MK/yBML4JmgaapcbCIso2nn0w8WmFsTfyxMNVb7oLfKPntig4S71KcussDBN2t1P5b8sByA9nksdgzzy8J/OeWPtPJ64NRtQ6ED/M4JORq7ohG/LfkMaM3/AElLVnRNIm7AdeW59PLGtmR7+x5dfEEGof8AGEfFwqEVNRpkWTSfEeVh+ZiMMqIUqNJBm4bqJtb/ADgCvklQGNz943J+f/GA8hnIXcP7QgHTmEBA3cLpYSbSBAPO4HTDTjefoUQVBM2IAG4IkX9xfCSrTSoKqOSGZRpbRPwsDBvzAN+V7YUZxKzkEhTpVUsfwiJvh4yjL8B0VvYztoO+ajW0rSedB2Ct5k2AIm9r9Zx0U0FInlEz+uPzx9lcEahHri67P9p3p6aVUygB8yDy9R+mKTpdbDVnRhw9egv1/nljRmeEg3FjyP6YATirBoN595npg5uLBE1VCFHMm23riacGLQMMnG48sJ+0uYUMqwIXn5mPD6xFvPB+c7Y0SAKQDs1iWBUL5nmfQfO2JupmGOssFIfcxtvHnHl0wsnWkFIGdk3AUweZwMuZDnu28NQfdncXkjrttj0tBrxI8g23oOY98axkiG1CdQ5kX+d8Ikm7NaoIo2ERtJn5Y2U6ulgwClhsSsweR9fyxt4bkqjMDMjpvPl6Y31eGHU681P6A/rgtOgWJnB1FhN9+dzz364Jr6QgZNTAjxArA5SBfe5kemCRlTHnhj2eyxJbVPc/fHI2PLaw58rYRLdBTEdfh2xU2PLphp2C4eft9MeGArk6jAI0kR9cNM9wU01DI2teumIHKetueF1EOjB0MEfyD5HF/jrtBars622WpHc0wYvDrjMTvD6dWpTSppA1CdwPzM4+47PgxS3RXijgWWfUDUYySTuZ9T88evtR7vQvxE7kxAOOsZk06jTUQDqe7DT9bfXAtThVBv8A0qRjbwLPrtbHn/8ALg3tEeZzTh/CatU6aa6onUwI0gzBltvr6YK4twlsvoDsrF1mFO0GIMweWOk0MkWhVEAcgIA8vXAPbnhVJcuXekWZbK6WKk7FzzUE7R8t8PDPKcutC2I+yrkUkPJWYQdjzI+TDDejV0ktt09D/PriU7MZwgmjaGOpZ5MLW9V/IYqhRMBfPp1t+mJZbUzSdMYZZFJmwkTbG6ra8aljluf3wBljDHlO3qNvpP0w0VJEj3HXGi7MpWB5jKmoPimeuJ7iuRNAqD96TueXX54sUy8iV3PI4k+1mbUV1RnBKJESPCZO5/TBd1owPQbywSEPT5/njKFdAQpgHoPOP3GNnHc0tNCJBPMSJtFvLE030DZpp5tUYO4UqOTTB9Y/LAvFOP1qvh7waeSKNK+hA3HrhRXz3e+EDQOkz7loud9otgjJ5ItcAHkfLz8/8YtTS+4qomutkaiU9TOySbhWMcoMDc+m2FtfIE3vri822tzvJ6YoKedIOhqSrTUdBIPIz64I4tkzUChFbWQCBpJ1SB5G9x74EcslJRGqwDs7n65ikYKoLAgSLgepGKJsuzCWP8/THzs5wvuM1/WMM6aYIKAggEnxgEwwUW3IOKmvwu0jn9cGcbd0SnFpkLWo6SCALHnf13ttgUryIg/MHFTn8hvI9B+3TC6vwrxErzvHr/ziMkCyfzOT1XtjfSy5rbhQ4/2rPIBRYE+WG65Dyw87P8ADGNMmRA2k8r8sPFya4oaMiZPD8wjCHKBdmLFb+Q3+Qwu4xkqygM51dJaY6i/zxccVg6KtcxUpp3TE2EozAwIAB+e+JvtjmGGigwUFT3jaTN2A0LPOEg+rnD44NyL8ExHk/EViQZ/L/nFPlOHN3ZaI8RBHtM4R8GNVvCi+Ij4rEDfeLnYEDnfFb2G4bWrtmEQDSviZmManO0cr3taIw8obQssfFCxqRlVJtsDyG9vTBNCleN/55W+mGNfh7CbbcvPnjxl6GkkEenkDhVEgGcPy8XIjC3j1Y0q9Ooosw7txp3v4T5ESflijytMj9j++Au0NId2zloVFLGdrD98WcfsGQpyM1atTukDLSUszbwotPv0xXcEzlCooy9VQn9yAL/8AK31wo4d2myz01SohQWIamAPW3K3r9ME5sqjs2VZXJOx5/wBjHkbbjynCfTtK6aZRqto6QuTpsv4lIj4iQR84xG1+xc5sqvhoQGneJ+4POQfbDbsbxzvl7vuihQc/IifzxTRjvSjkVg7B8tkaaIqKgCqIFsZgnGYpQTjz0SbxI6i//HvjwiA2i/5435RRHhJBG4xuQiZIAPI/vj5+MV2zkN3CoUkcuU8vL+Wx77SAjLVigWQhPiXUCALgjnb2x4p1L7Gf5fC/tTxA00p0wob7Q3dENqspEM3hOq2obeeOiD1xRSPo4+CVIIMEXBGLzgXH6dYKlXwVetgHPQdD5HckAYlxwkx3aS7Id4MsCCbDoAPzwT2X4L9ozKUWOlTJJjpy8idpPXFclPsdq9Ftlae08r39Yj5DDPLUdXh5/wA2xt4rwpElqZgoB4S06lFtV9yJF7nE32heumXQiFFQ33B2kQfMC8bSMQTrsCgb+PccWiCtMg1trEQN9+p3tjm9ak7MWYlixkkmST1JNycMGSTj5XrGmotMnby5+mHjN9Iaj5l1VRpHxHc4Fqai2mPiPyHU++LvsnlKdQtU7tWYAafDJJba3OFBM7CMb6vZdo76mg1K2kLuSLy0nmDy8jfCPNT2h+GrIzhJKajB0kaSNwfbnH0w2yOcSIK6d/htJ8xtihrcDLKpIhAIUAEE/wB0EkiTJjAz5MKIW0f56YScm3bRGUnYqqtTYrpVp1C/P26H3xScN7UfZ2q6E1KxWPFpKgKFANjvGEewLSJFojefUchf5Yz7PqMj+dPXCc5KSlHsZSro19peKvmn11GboqSSqjoJ+p54reyXHhVp6KjDvFtcjxDrGJGrlCCdQuOX5EYCr0/ETBEmZ2iIP5/kMVxzmpbDd9nVauUD8sCHhXOcR3D+2boq02GqLap320z1i999sVeW7Qf0+8cQPnI3nF+UH2LSCafDwSJWT1wn4x2lGXamuWZGqTqY7qApI02sTIMiZEeeFfaXtg5AFE+A6lLAXO4t0sQesx7yORzAFVWJJOqfU+eKwgu0Xx40ts7RxrhGXYZnM16KuAgYagPurJZSPEskwQDeBjiOa8UnSAZgKDy5RjuH+qWdFLh7RA71lQeh8R//ABU44fw7SK9Mk+EOCSdoEE4tOKRSOyp7OZCr3i0gt+R5FjAkmNhYf84vndjDU0FGqfDXphdMVAASTG4gghuYIwB2EymurRsR4dbcpgfPcg4r+1+Vqd0GoGHVpI/EIuL87D5YTFjaTkzTdOiJrVmpMWqqe6YjxxZDffoDb39cEJRRvEpDDnBnBXaSn33D6zrcGnIEQRBBPPlBxzv7ZUC+EkNA8U3vcfLAlildx6JOCezoK1UFpHzxJ9r6xZ9DAVKJAlZ3O8z1Fo/5wvpZ6o40n4oJnrAJiPbFTwzKrXoUg99VMiehWb/MYScMklS1QFBklw9KJ0qq1OkSIA9d/pi0yucWkCh3uguB4jsDfcreOfvidyeTCNrN1AZhb4tIJ0jpt9MG5nOINTaJMJU2AkmADzgrI9/rL6bFzuUl5GijrnCkpaFemqqHANvO8fXBhY/wYg+E9sqVCj3bq5KPogAQQ0lSSSI5/LHr/wColOVCUH8Tmn4nFiI8j1649RNUbiy41/3D5Y+4VZPi5qIr92BI2n/GMxuSNxZzXhrbDly8vLzGCuIsaZnkcL8pMgn3/fDfi9MtRtfHhRjcGcZu4XlzUIPLr+nn5DDFuG5ckuaKlnXSXYSY2i+0jkOsYF4dmWo0KS+Am5IcwQLtA3kwTt0wdXzFQ61hBsKYAufMyLSOUbc8PFJR2XgkkL+JcI15inXUBBSUFQgjVH4m+6BqMD1649twMfaDXQKC9OGIgXBB1epHPyGFr5yrUJ7+rTVRMBGANr2m0wPaOeCMlxQTElkUSHU96WkTLBQLRaI/bGi97GsdZjKEpeJYXAubggx7wcSvH+CV825YMq0aY0UwxIsPiIAn70iTvAw6rcSLsEKsE+IsRAC2jwnbng3KUlp6vE5Jnc2vsB0FreWH4p68BJDK9hADNasqgG+kbxuJMQY8sVeQ4HlSqhaVIqplSyho5MZNybC+N1alTszAvBESbDe8W9fbA+f4gaqMtAqW3EkgTyBIEScBRijRViPO9qcvlK9ZadGX2JUKoLW1ee+/nHTAWQ7cK9QJVpCnTJ+INq0kkeIgrcDyxNdpuGVaVTXUUA1LnQSVB5qCb7g74V0FJO2JS0Gzq+azY2W9yNR8iQY9xvhNmqYNyPfDt3ZMlSW2tApZSLk7EetyeePCoGEn8sVScu2QlHZJ18mZFtv1/kfLB3BMqDIgSLj06YcPlQZHl/P55YFVe6qQdv5++AsfF2BaNPF8sO7JHxDn+mJ7MZepWyqJEGlra0ywaCZHOAs298U+T1VX/wDtggEnmT90dcbuC0gayAgFDU0wR4Te46GxuMdWDFHJbfrRSpKvycqFAyOh2/LFRxwEZXK0wd0kjymw+f5Ys+1/ZvL6HZE7tkGpdAsWM2Ki0HTuIi/piaqcL1Ug1zC29B/z9cSy4nDRpKmSPdnTpMxMj18+uF1cGnV0ncEXB9P5BxaUcgI8UAQTJsIG+I7tQNTl1ECfD5qIHzj64P0s5SdPorjbaKbt92pbN1UpKwNKlTQADYuUBcnqQfD5Qepwh4VltTqIkeX5YEyNI6yOf+MU3ZfLeI1N9M6fM+UY6pMvFHVf9Ocqv9WqL7LP1P5Lis4mvg9CMLuxuT7vKrO7kuY89voBhrnlmm3pi8FUUQm7kSGd4f8A0nRV8JVxH+4N+pxyuikop/tH0Mfpjtek7WjnjkGToiNM/Czr8jP64NDLoVMCFEbzH6fri67IvOXpH8LlfmQf1xFsnxC9mB+oOKzsi39Gov4Xn5yP0xmjBH/S2EKSI1PI/tYAA/ORHmcAnhTaFlr90VMA3M6ljrsMPuJmmrOWYghkqESbclgdLiRhc4pAgc1qsvMw1Tc35ROAFCrOcPBVvGBKoZ5DRYvvt54EzNCmNbF4iqtaJFp2U3+8dj5jDP8ApEKAlir0xbkLkb3mR6YWvnEIMU/io6oMX7swKZtcDSb+eAE6R2erjuY6Ej9f1x8xO8G4j/RRhPiAa/mB+2MwuzGjI5aVBXcbeY6YaVGVQFMkkgKBBJJ5QSItzmMJMnxBAyKlRWOiYgzcah4d/wCdSMH1WrmatIoKh8AVyoWPLcg84PIDrjy7pUc0MN9irNGtSqa3UvpDO1MHULkxIPwKLgSCDB541rks8+qqWpSt+7LmRN9JIGk7zE7xhqrilSAzbgswuI1MHMwsxAIBjecRPbhtKGpl6T09BCmXM6XssjrI39OuHj9zpHRGCiuVjenksvmqH/iqopVWuwRgCNwo20n3BPnhlwWuuQyn9WtTktNMuCDpFl8I57++OOZTMVXYmGYmAFG/h/IQDyOKtMwMvTCuorVHAaWXUQd1CAGwn5364pkwtab/AIF5eS54r2jpVAKlZmNNT4GpKWA1iLiNUgn7pjbDPOZ+lSVJrgJUChFUeITbfUCOV+V8cc4ZwjMMS1UtToKwdi4Ok32A+d9sV/aPu61Dvkq02RLqoBi8ASfIHpuIwJR4VFDQXNt+hw3aUKaVIKTSJIZ2Km8x8VwefM4YZoU0oGpTq6Bq1agpXWbgCAIURAEAbTzxI9nc3liV+0EhPhVjcaiLsLHYSNok4pKHBEGlUrFaAE6SkyZgeInY/hg9fQcTNKOzdTL1qDhoqLEkVKkECP8AzNR+GDJvy5csLMj2fViGptrGrxd011G4YaoYmI98NF4RRek9KoNNJWkqrkM+8d4QBZYBj+3A2Y4XlKeXcI9TVcg/+WarAGwcpe9tQHTAljsWclJ6GeV4PWo6leozUjsrRIIaQQByIsTvh1T4f3imnrCOF1AAg2MxN7TGJDh1TMmmv2alTSmbt31QuTAhWYwbW2HObRGLPs+w2q1PGsTbSASB4VG8b7wfIY0aT2TdOQLk+EVUnURyMmRziBzbB1bgdOoNVUkECwiCZH89Iw11ajrq+Ar/AOWP1828sa6skhqgIYq2kD0EAdZEzjqjjjVFfjiKszkQmm33RpAiJmSZ6AQZ5ycM6YUIo8MqZAP+74/Jj0wPnVHdKx+PTAXy6DyETPOcFinNNjAYwWEnePvnoRyHl8jVSpFf+qNPF8wq1NBYCRMdVDBX9vEvzwgzNHLgPFcCzEgq0KFbSQLciR1w87R0aZaXVidD3UE+GUZhbnIWPfCLN5agFcNQdrVgQAxkEK7gGd2tpPWcXnjjPshSa2Q3bWtoZaC7ABybXJkfSDiVzz6tOqeRM9BEn64q/wDULh/d10qKIWvTD/8AeDDiPu7qY6k4jXQhiGBghh8xb8sc0IqOkWS4pIoK/DrLEaxv18jhxw3LMsCN4I85/wA/rhfwlgW8c6oEelgR9NvXFPw7hpWpRQkkkoOXM+IH57+uGGWjptXMPSVURAwVVH0j9MFZaqz0zqABuIGMzlFCZZiv/eVn5G+PWSRACEM3k+LV9ZOOtHMJaoPKfbHNa2VIzNdByrPA/wBxMD8sdTZSLY53xgaM/WnqjfNV/WcB6HRN5qjDnzUH5SMUPZamQanR1kexE/nhdx5FV5ht2FiB0PTDLs5XBCEbeJbn+391wLCOOJ5MuSQJDUhfzBFvXw4Ar5B4faZpsLj4gACPWZw93WmZi7LFvEeQvzuSPfC54IjvSZpss6gJIks3qu3yxqALWyJBkEQKpYf7Tv8Alt5YUrwoq1OSIHeKbH4XsPqdv2OHOaq0yGmoYZFazH4VPxC25MyPLzwm4pmaSlnLfDUSqYLG7CFjqt1kevlgGD+CU9NFUJBKyPqT+uMwHkqophgGVQXY+I73uR5SPocfcagWCcKzU0u8VFp02EhgAu9i5AkmZiPMWEYBGcd8yugEvrVVOogc58J2G9sZjMeU0ubGkb+1Ocq0qb1DUDioUVZXYgztEbpub7YkRm61RtVT+osWuAfCZknci+3ljMZimBLjYk34H400adKuFhnUtTUCSKdpJNp1E/DNo84xqrdqcpROt6bV6rKCrOqwgP3QIHM73gWnGYzFMMFN0wp6Zvqceq1cuGeoyp3YOhCRaLi0bxO/lflN8PzdOm4V1PdB5hTBG9+YHKwx8xmDGKpr8gnqqH1ShlO9SpdFqKpK6S2kEMQRsTCj59cMePcbFNguWql1HMLpAYGApDfiJ+IC04zGYTinJWFyajo38W7UZlGUmq1NHViulUb4eQJEg3G9vTG3JcXy1TUaqVapVmq6qjCDYWgC4AGx88ZjMCtEwXK8crd6QEQhHHdgDSCrDwjqNhuLEHF/2bzUh2riNz4b6Qt4PNiJN8ZjMGkpIaI1puSCa1mQTT8hsGMfeuAcG6z4Wq2fSYC7CQAAPU7z+WPmMx1xLyAcy3gGo+PQYtPP4PS4M9cNAgNKANQZfTWY+mn64zGYC/Uwv9KBuMVLCDfSWFuij5EFgR6YL/6ZSNPUwYyAeQ5dBj5jMVIsi/8AUTJB8iH0hTRIcBTbSfCRsPxA+2OS1luOf8tjMZjjg+y76RU8MQFNRXnaDy/n54q+A1D39EMAIqKQdzvBnGYzFF2bwdQrNAnHmjVkA8jtjMZjq8nMLqoJJjqb9DiZ4xwAvVOYclV0AEiDcW/bGYzAYyF1Xs/TrnSHf8UmB5dDjZl+zi0NIUO5EkEMsXnrGMxmAYPp8Hq1KYBhStTUJvy2sY5DnjQvZSoCDq2ZzEDZot8XljMZhgAtTsY9v6myFIgXmTO9onAGd7DFwwZzDIqGIHwkEHbe0YzGYUYB4t2C759TVGEAKAGAAA5fCfX3xmMxmC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n-US" sz="1800">
              <a:latin typeface="Arial" panose="020B0604020202020204" pitchFamily="34" charset="0"/>
            </a:endParaRPr>
          </a:p>
        </p:txBody>
      </p:sp>
      <p:sp>
        <p:nvSpPr>
          <p:cNvPr id="14343" name="AutoShape 12" descr="data:image/jpeg;base64,/9j/4AAQSkZJRgABAQAAAQABAAD/2wCEAAkGBxMTEhUTExMWFhUXGR4aGRcYFx0aIBodHR8aHxsYHh0hICohGiElHRgaJTEhJSkrLi4uGx81ODMtNygtLisBCgoKDg0OGxAQGy0mICUtLS0tLisvLS01LS0tLS0tLS0tLystLS0tLS0tLS0tLS0tLy0tLS0tLS0tLS0tLS0tLf/AABEIALcBFAMBIgACEQEDEQH/xAAcAAADAAMBAQEAAAAAAAAAAAAEBQYAAwcCAQj/xABBEAACAQIEAwYDBwMDAgUFAAABAhEDIQAEEjEFQVEGEyJhcYEykaEUQlKxwdHwI2LhB3LxFYIkM0NTkhdjosLS/8QAGgEAAwEBAQEAAAAAAAAAAAAAAQIDAAQFBv/EACoRAAICAgICAQMEAgMAAAAAAAABAhEDIRIxQVETBCJhMnGBsdHxFELB/9oADAMBAAIRAxEAPwDnlZFqCEMN0Nvlywjr5Z0JkHD7O5GrTWEEebXPtyGEwzJAUVJMGDztaMckG/AmvBtyHD69de6RfDLVOQuqEm/+0GB1xT9ieC6+9qEhUpU2qOf7UEgf9zED0DY+0aLUDKOCSCPCLQ6wRJ5wxG1saMwHSnIbShIDybHciRPrGOeeR5FQV2CNXdyWcwTzP7dMfalL7q77knlP6nGzKVBr1aVa0KrDdibWHIQT7Ya1eEBVIFVXBE6k8Ws8wbArG0c+Vt5TnxqyjVKyb4RS05mnDAAMCSTAgGSfkDhzx7jFV2aWenTgMigkSpHhJjed/L2xcdn+xIzGUIeineK+oG6sRB8Eg+h6dfJB2m4cKYFMrABgGL23WfL9sTf1aclp78/sTqnZEVG7wDxEgXi8ewwUrlQ5JOoRpGm1rGb28IHIzgbM5c02lQdPPywzCiogIPiHxDqB+w/lsdjacbXRZ7VooeGrSOXV2U1hpL6KTFWpmwPekpBEgRBPPE/n0VKx7st3bHwlhB22MTcbY6D/AKa8QylShUyFVO7NXZ9XxmbC4sRYgc79cAdsOxTZeVEuB41YKRMXI9bYmmoNS8PX+xY6YqCo6qHYBV+8xIA5am8l3iLxgjtcmSJQ5KqG0rDCGExuRq31bj3wnyZDNpYSrbg++A+NKiKQtu7IjqLT78vnhsiS1XY2ReSx7M8Ay+bonvamhqUOoB0lt5/TacCVSaLhwI0t8RvqAiCPS3nB8sa+C5dcxTWoO7ZQp1Kz6DTNjrnp8Q2OwgHH3jdVEpBRU1oPFLWIEC3KT4Tyn9YSWlB+f8ipaoXcXzxq3ba2wHLYjzgke+Na5ZKlILpIAv5E9Ceu++PHBdQp1ArDSwIIOkeGRtNyfCPhw87P5o91mqQgipTsn3i0GGAi4nptIPXEdYten/6LFJM08TLvl+5QAywaOYCgmzHYeI+tsSGd+zsgKFu8DQ6lbQTaGm/yF8W/B6/c0VeqiultSxspImBtNgRPMDEvxLhdMVKhpv8A02ctTsfhm2rpbHZKbU6fXj8+x8noaI9N8iqrTpUjTJdnZjrrAavCk2Xc2/t9MTHaClXpt/Wp92YGkwBIgaWsTMgi+G75FKsJJEJuPEHYSbgRpBt1jz2wtr5IVSdReo4gTrJMAC3iJ9IwcVJ2xOLYFR4iKaJMOTJuJ+eCeFUQ3iiVM73i+2M/6IomNUiIDfW0beeCcpnwhCaRpjl164ab0/j7DF8WNHpgqATEEm9425Y1ZWgjOO8fSsSWCFjPIaRc+22CMjmG7zxjw2jSQRzmeR5Wwq4jmUYgpZTz69TA/THKozcqkF72FcYoFVVAplRJ5XaD+WFBV9B1FYknUeWw39tsH0VqFR3dZWH31PL2NzbHqlwlmMnxxciVEj+0G3zx02oujJpgVAVXVFAZ0WdIJsCxljG9zyFvPDbL513XTVVGKwoDkhIHIBTp6yfW+NBp1NRZZVJsrMCel9O/ywLVyjow1BhMGGUgm/LCykpPxoLaN+cyUklSpBMlVsBPIBuQ8jgvs7wh6tV4rrQamhNwWkXBFtrHecOKHZ+roQjTOkSGb4fImOQ5Hp0w64X2ErVKXcUXCqTOYrESanPSosAtzAJHvJxPlKSpeddAVSJL/r1OlUFKmv8A4dQRq+8zW1VTyMwLHkMO6fD8vmULlVOszrUQxP8ABcRj1nuxOTp5g0ga1UDctVSJiSBoQFiNuQ9cTtTtM+W10KdGgoDwPCxsOoJ3Mbz7YjlwNyrE3yXZqXkc1Oy+X/G4/wC4fqMZhEe2lb/2sv8AJv8A+8Zhfh+r9m+0813DXO/z/PC/N5cEXtg/hHEqbVSlWfEN4jQ3rN18/TDrOcHkErtAg9Z6Y9CNkCJpZ56IABlJ+E/yRij4HxSgz06jVCj0zKq2xcRpbpAkxOJ7iHCnRiCOeAHyp6YaeOM1V0/aCnRedtc+lfOVHpg6AFUHTAJAAYgDkzTcCCJ64J4Y5pmm5sVgx1iLYhuF5aozgBmjnBOw3xT8Mq96S7AjSdKgsYKgWOn0+uOL6uF+eh+VnQczx9u7C0gwd0BCJzc7qRvp5z5XxB5/MVAxp1H1leQbUFMmVnY33jGntFxR6VSkyuAxBkgkMPwxGw/m2AcnnSEhwWMllO+ryJ6z+eOfB9NxhyXkVbChSLQoWdW8iwHnhdTptTqXNuR9OWHHC82xSNENOkKbFnOwE7Y1cZrGpUnNgUICqqogAkWLaQTM2k8z0x04pSjJplIyUSl7B8Ep5vNBtWlUHeFR+IEeH0m9vTzxf9q6uZekNTimaWp2am1jFl/uE6tjjjOT4g+Uq60ew2dCQGXqDznHTexfHHzhNCqAUqKWZzZzpmBOzGdMW2GLSVx4x8jySo5ZmaT06pDGCI22PMH0xnHEXQtTSWF1MGLkWOxx0H/UbsemXy9OqHJq6o2tpjf2t6ziEyyB1KPOxHp54pHlxXNb8jL7o0aeGcQOUcCoodI8ShwQQwkeITtM25264Y8by9CqVrUKo0OQCpnwEC/WPTCHieWRCdZW99K+psOQi3nfDfKZikvdqE/pm7RIgR947kkwMTlS2l35J7QxyWRpgkSzoEYgLpViALXcgG5BteJgYDy8q6hdQbUNOkwVJNiG5X5kwMGPSD+KmAQOQ5eWBqlE4lxT2I5fgJ4QzaHp28SnSZkg8sJKSsTcEkwGNoFuvKAMMuE1dFQlpEDex+kfqMEVHp0UaIqvUKtpYECmoklG2LMZEkW3xWcrjaL8rVgC5eRH3TBNyC3r0HljXXenT2X/AOIv88UGT7OZ2tLU8s+kjUNgIYAgAsRyYeeJTiNE03ZCCCCR7g3HSxxBKUpXLQk5BCcQplQGbUecgAn25RhXVQBiQIBuP4cfGg8sE5yk6IqPzl1BYEryIIF1JgGDyg4tGNPsWP3aPeWzQUrrqBZv1IHWPYYBquIKgqwUkhgImfLAj0paThnwdKfeoKo/pkw29geftisqoV90BZakSennMYvKHBO44eucqqGmuoChwVFODqDkfCHNo5SOsYpcnwyjSULTpqI8pJ99zgtsp4SugabSpFrbEjyxzvNyfWgKZz7sTmKbVaoA0wJUXIEnxQTtEqOpBxY6FYixaOcW9f8AOD6WWVGJCqrRBIUAx+Gw2kDHzMqSDJPtb/GJzlu0K/YM+bVIAgxyH77YDrcSqknQwSd4YyZ5EjfHqtw8mADM8iJ+vLGmllGU+ICOsW+eJPJJ6Es9ZGiZ1MRABJIMbXv9Mczz2aBd2a7lmJsCbnrzx0rtNmDlsmzgDU8UxK/inVz/AAyfUDHJkDu2lKZ+V/XHX9PjaXJlF0FmoDfTHyx9wYgooArNLRexMH8PtjMV+V+mOffscMzrNoEkRczIHWwN/PG7JdoHQ6BLIL35N0Fr+mNLVSwYhoUkyWEkxEARG4G9sfKeW0r3huxtGkGFt4vU3Fhy88JaTtgrwNMxmgyyY/n7nAT92ZmJAkibx+8A4Gp1BDzaR4epPL9ceuHZenoqO7ESAFBNyZAMzvsxt1GGTbTZlE85KpSqNDo9NY/9O5byPK+HlTL0FVdJZEJ20yRBsZvp9j64UKIsBbBmdylZcuHKwmsqwPxA6VIkbhSGsecY5ppykqdfyCmaG4dThqlRiF5E2Lel8B0Ki6tOn+mpuR0PvExsMbcxkWCUmqmKT6tFxyMHna/XHllkqkQmwgcuvmYxSOu3YVdjbIcEd0FdaammxKkn7scjzUzHi2nnhdnFqI4OoPSJNjpIDH4gRty98WmTNdqGWpUKlNizOIS1RVB1MO9kok84AItc489u+CUKPc/Z+8ZqiwymHkiLao872MHBxtytvr+ikopklWp0+6AcQWJIKwQhvFhMT0MY9cKzgA0sLHeOR5MP5tODKWQVwxdgjfgCGPlzPmfpjb2hy+VUIcvTNJgv9Ql/AT0AIkHzn2w0Ukho6VMr17QrWyq5fM05VVgVQQ7En73i2tHU2xzhMyVcja8XwTwrjPdMsqrpN1cEgddiJ6xPLG3j3dWejq7s2l4n1Yjc8zFhtfciFxk7ffQYqmas0y2fuxUYggKZIuLGJFwTOB89WClEBPhgbbm1+gE4J4bmS2xE8x1HTywZncgoIYCdQBJnY9I6fPCZHUuhcmmBvk2p93UJ+OSCGE2MXAuBfnvBwRlK51Qxn8I3HnfffpjXUpto0+cgnl5emAc1mDTVQyhluLSCPfDQTlGmJyTVMcVaM7b4Iyed7vMkGiKy16XdaIUEsbDST8J1BSDhZR4pVFFQGUhWPiKBiQ0QCxnaIHTCypxFmYFr6TIYeEiIggjY2BnrgrQF9qOi5ztjm1yrUZTRpVBoXSQuxiPl+2EHA8/lFqd3m0ZqTKZ0gSpjwstwQfT5HCPJZ9kJRGIVhNwD7T12xt7qpXqIEEnZvhB35AkTPTyxBKfP73foFmzhPCPtNV6dNwgVHfU07KJ8RExboDfGtuz2cAY6T4hGnWpLQQQYB2tzjDLstxgZOuzd2KmkGnVQmZVjDX2MEC4tjoGbzQzJLimEvGlSOQEchi0XX7+g3Wzk9HIVEE1cu4UbmJ94Ex64FpgQp0kFmMLebbW3x02tUAJWJsQflJGEOXoUaS61KsTIBZwbAnwiPOQcb5UuzLI3s1Z/7YlNHXM1kAFmVoK8paACZ6md8G1cqapXOVKjpUKKRUWzAixYk/FqEG4g6jhbmu0x1CmqA223xtqcUIE1CKaSDqIszARpAJ8UAAWECI5Yi+VaFVssuGcYSqdDgoTYMY0sfzX8sfeKcSy1BzTq1QrrZlCu0bbwI2bEZVzyRqWqr+dv5OAOKcTpPIzFWHcb6WJEdSJA26YyXirAkn2ivrdrsii+Go9Uz8KoQRImTq0jytgYf6gZeTGXqkSbkr84nEXk8jl3JC1XYf26WveOU/TA+dyZpmNxybkf50xZKF0akV3HuP5PO0e5LPl2VtaM6alsCNJ0SwBk8sQNRSpPim8SJgjqNjB88bYnGMuKJm0CinjMEinjMG2Y8VuJqFAC6o9h/nlgc8ZqdFjpH+cOcvwVI+GepN/cYx+Bcgv0wV8foWxNQz2ogEQB064ochkhNJ6t8vILabmBc8tmiJ2EyYE4Afg5H3f0/wCMN+H1jl6bBwTpkr7/AHfnzxPM2lcEUjL2aa/aaqtatCoAzGARIXnC9I2x0HIZfh9ahRq1KmmmaU15qyVYmFFiSCWDRbYDrjkTUNRmYv0tflGMOUMSI/KML8OLutgUiyp8J7zLN3I1HWwVSLuBtAiSYt7YU5xHqQpYlkRAo0kgmF1jaBFyZ6RjTwjjddEWj3rikpZlUHYtvB3APTzPXBv2lSCqeFpnfbpvtyxFY3jk73u/2GjHyC5xMwxJr1tQ206pJ2gQLDYfLG1qjHS1Q95A0iWMKoFgDawJmxg3xpKE3YHxTDRpHKYtex+ox4akCLwoOw3gepxZypUUqhjC6WlSJMiGmB02v62wvOUdl0tKrvttfqd/1w34dk0VKbiQwF/ESG3hoOx226Ye5LL1Dlqq1UZUcgpVC+JmH3Y+8vP3xxzzLG9C3slOJ5ClTCim+twAWgSADO5FsD5WHR6Z5/DPI/5w7znBqtFEqsQVeQIAkxBJPTcYDz3BHUCvTUmmw1GNlgkTAPlPpjpx5FIpCTemLOBs2vSTpi8eYIAH1xQsv8BwjQgzVUAuI1egnaNztfn7YoOFkVVsNNpkmx/nTFZ23ZPJGT2ae76Eedx+WPdXh61FKEQxFrbnlhhmOC1RB0NcBhaxB2IjlGDOHcFr1RCU3OkTYQB+k+WFSZJIisxnKuWy9agCNFTSCCOaElb8ovifVpB98W3GqFLNBNbNTqgvMKCoAKgeGxMjztBtfE8eGGkfxDDqSoLNVIgU1JB1TItboQbz12wQ+XVgjlwqloIglkiJba4vaDNsecu7AGVDA9R0nY8sVvBuzuWzdKrVWuaFKgVLiouowRc+E/iBAG+2Ju+Wg0KcxpSo1bL03ejT0azpCQGKiDc7lbHrGHYzNShWfT3v2d0WsgqXOlwptFjBJHtieeqlNnRCatEnnKFlGx8jzgzhxxLtXmny9QPVim1Pu0QooOkiIBAkWESDhIJXVb9hoT8T7Ss6tTVdKtMmfFHS1hPPANOuwVClt1jfo3/7HC+impZO/wCf+cOcjTcUHKjSacMxYiVmFGnmWP0vHXDyjXSNFNH0MuXU1dAasxgArKofPq17Ly3OE+ZepUY1HJZjuxPyHkOg2w4Gdc0Fy/eQhOrTEAm4DE/igkTzAvMDCjQzCCAAB736nngwSX7mktH3I9oKmXV0p1YWoPEsBgTETcGDBiRgShnSWJtqb7zbqReQfUYJo8NoPRqSStdWBW9mXYrEb7mfLANADTpVLn78k/TYbHF1GG2uwJs30ahqVu8ChbeIxva/zw3TiEwtYyhMeLceh3xPoxkKdgOtp5/lj0tQszA3Ava1umFnjUv4BY3zL0UqMoLyLRpm43jbCteKqHIK+Hkdz+0b43tUK6alRQYi0QxFgCfbr098fMxlAQKighCJiLj35+oxkorTC0bGzwHJvYxjMCDiSrbu9UbE4+YPxfgUuqWWnlY8yP8AOCOH8Nc1NNJiBzMwAPMTGJbgudrUmVSw0c0JViB1A5euOmcFy6mmKkS97gxG0foffEpOtIRpoX5zhBJnWTbkR9RgdOzgZgaj6lvAgAzyn0xR1tJHikHlY39AbnAdR4HOek/yMTcmvItk1V4DFUF4FJRMiJcj7sbgdSJwfmxrGkgkfhP7YV9oqtV9QVxT0gzJgEdZiR4r+m+FmcTLMEqVc2geFFRaalyYAGpW2JNgQYiJ8sQngnlkpOVeiyWino8My1SmUFBUMybQ2+4O8Hb35WxvTs5l4B0TEjxMx85jY+mItePim2qk+kL8Ik1D76rEm8wAPIY81+12ZeNNSAOYVZP0i846I4slbYtNeS04n2bSoLAKwEAg29CNojp0wn4h2PWnTWqGqVGpsGcSBqW2qAQdtxM4XZftTmban1QZuAD8wPoZGKXhfailWHdue6crEsQAWuLHYT54NSiG5eyY4TxY0p1LrUxawPlHQeXnhlxntLmWK6a1SnzXxnULbj/GJvuzMaWmLSYC+fmeWPIyxB1GSed5wvwR5c12UtFz2V4hl6z93mx3zGB49RIafune4BtynkJxYdoqX2OizMmXp0yNNGnDMQ0iJjxM0WAW07nnjmHCONVKGYStSCalEQ4kEQZ1He3KL7Ya0O1ztm1r5wGuotEDwg86a7KQb+cXPPBhCCVPv+h4yryJeLcMrZcrWeiaKVmJRSfEOkixuB7RGPAzmgqyKNLA6kFpHMgdeeK7t5xTKV6ASlmCxUh1DBoHhP8AT+HeGi+xxAUTUSDYtym8e3mMXixvkSOk1uAoKOUzlGs5pVSiPqGvu2NiZJnTqBEE2JxXNxPP5Ke/pivRW/ep73IHiXzJBHnjiK5vNVQtDvGp0wS2kFgsmJaOdwMNsrmM/SSqPtDVKdVGWorMW1alIJ8WxEyCMU+RIm5p6H3aTIZTMuK+Tq06dQGatB3IaS0sV3DDxRAwBVy6A2sJtqMx+0YQdnKrLV8YmVI+HzH7HFIaoPvsB/P3xzzkmyUgDPspFPwzpMeUEydtr8sH5Kvlky2aoGkVesQyupJAKnUqaTsszeSb+WPRyZI8CTMRaes3xozuUZQDBHr4Z6wJ6zhU0FNivJ0wlOoKoR2J8AIkCxBJ2neRflhLmMvUdiajyo5iyjyA6+Qw3Y6iaanU+8qJA/3chPzx9p8NqVAWIUBRIWYAHp1PmZxk+IVr9QqouqEGCADueXn/AJxvGeooaismrvI0mWUqRttYrYWI6RG+AyPHGxmCD64M4rlVSorNdQs32mTAw8fyVg+SF1WZMzONlNTE49nMhwGKwIuZ58z5iTgrJIH+A6psI69IwGmRemBnLh4m02kdDvjdxrg60K1OkrGVprrBsVeDK/l88M89wSulI1DSqKtvEyEAjyOFqaSr1H+MAQYJJ2kzNoF9jMct8LyfsKQoqUTJFzB974N4bSRWbUQp2B/zNo6400Kjd4Z+IiJn6+vn64PyfDC8kG/Trijm1o2gTMUGUkMQ0gkMxJ6X8+m5+mDeC0qxQhakiZ0GD5yJ/Q430suoKqzaJgGeRkX6AYoOzfCUzGYqUAwVwG0GkZBKcyNm1Acokmxi2JTyOSpINH1f9IM1WAqjQusatJa4n99/fGYt+Cf6g0svRShmVqd5TGnwrMgWEyRB5EeWMx1wcHFfczUce4jwnRdTUVmBltQZeRieXpY4cdluPGhC1QWWNOsbjePbaf1tj53BZdo5i/tfz88aKvD21BlF1IZy3hUQZknlbkOmOeT+37hLsq6XHssSQ7FGmxdbR5ET15x741cX4zRjRTdWMbr8It1+8Y6WH0xI5/OLXao4en4SIQyGYH/2xBkDcyZwsYEQQZE74SMNJtG4pFZnKo8UeduR9MSWd4crEkeGem3pH7YKy/etty64IOVidRPsMWi66NQNWy1NohRsBHLGynlvDEW9sE0aQ2j98bFpxynBt+QC/wCzaRjU6DDTN0vCThYglgvUgfPC2Y0BypkX8sbvtLA2OPGcYjwrYA/P1wwoZNWqKmpQHZFOpoAHiDENFt1wG6CtgX2otYC/UWxvWpUYixkW2MzefczhrwHs7rhmMeKI3Fuc7e+KGtltMjwm8yD+vPAbM3WiTy3DnPiZdIB+9afY3w/HB0ganDEiYHPBKZXyk/3H6bXxr4hTApmUKxz3H89sbfYtg1PJCmGCwNrc+fKbDHlTAPKed9sJMhWhiwUkp+G09RfcfvigzKAqGpyAwBE7rbY+YOFY0vYgLgVCvIx4hy8zb8sa/wDqdSpV0U1YibBBcgc53FgT5Ya/ZF0ReT5D5zgfJ8P0VqdZQSFdWIEXEgkfLkcBUgKQx7N8NqUqve1tTzJKPWa5i0hTDCeRPKMM+0pfNKiuyotOdKINIE7iwmPKRhyKC1AKiDwtcef7XGBKmWjdb/OMJKczc3Yly3CkoAaXJJEmJUenIH3GCWHhuLkdcGPRJEdDt68vmPrgbuLnTa1wf59cKm/IJO9iPO8MWpzhhtP5YU/ZWQ6WX02/PFp3PlHUTscauNZUCmk7yeUdJxSPpmTIbMUA0jzxs4W9bKulSkxHin0P4o2kcjgjNqUNlsXuS1gDz2xvKX3Pp+2CptKg+TbwPj9egua1K9RKimnUbUdK69QVjOxLRB6A9cacpTGkMQWSQ8fiWSrAH1BX1GPr5QuD4bDn18vP0wwzfFjUpUaZt3SMlgoEEkwAAOp+nqdklcfyPys+druzirU7zL6O6qAVKQVifCSQFk/eEXBOA8uuldJkVBE9DI5edhjK+VqIdS1mRiBNPSGAWQ3iBsCYmN9pxuzdYdyFjY2bmOq7X6zPUYSUm3a/0Z0z7UZXUhxMC1zNvOfpgRi1Fg9JiCRZ1JB+e4OPtCrIOu1rHmfLztgrgeSTMOaWtlYglLCCRvJm1hjSyKKcn4F2LMzm3di7sWY7sTJPqTvjMVmW/wBPa76v6lMQ0AkxqEAyPnHqDj5hlO1aDsKzGZymWRHrOSzAlUCmWg7wPhHmcR3FOM1M7VCDw0pkU/hHyG56Y89ts+r5tqSBYoAUdQFmKnxn/wCRaB0AwrylQowaPhYEGSNjtP0nDRxP9cu/6/YZ+kM6uR3gR6DGn7GwBsf8/ph/lO1+XCkGixPS0W5auf02xqrdtCNLLQpgT4liTHQGLY0VLyJXsVZVnpghgSWuJJt/PpbHta7k3jfbb6zGKSlxDv8ASe6Qd4oYHpNzMcxz9DgTMZATKj9z5/zlhXN+AMA17DSBHTn788EgKF1MwUeZjBlHKzbf+dP1GPdThcqPDMXg3xozaATnEM+hJRTJBuY6dPfADVYEwOoJPO3zxQU+E00dmMqdo/Sf3xu4d2epVCdRhFuIaL4omm9DWhPWpCoodBbp0jf1wM7RB1QR0N8VuYyVFLLVHpY+1sAikoMhV9Yj9MK/yBML4JmgaapcbCIso2nn0w8WmFsTfyxMNVb7oLfKPntig4S71KcussDBN2t1P5b8sByA9nksdgzzy8J/OeWPtPJ64NRtQ6ED/M4JORq7ohG/LfkMaM3/AElLVnRNIm7AdeW59PLGtmR7+x5dfEEGof8AGEfFwqEVNRpkWTSfEeVh+ZiMMqIUqNJBm4bqJtb/ADgCvklQGNz943J+f/GA8hnIXcP7QgHTmEBA3cLpYSbSBAPO4HTDTjefoUQVBM2IAG4IkX9xfCSrTSoKqOSGZRpbRPwsDBvzAN+V7YUZxKzkEhTpVUsfwiJvh4yjL8B0VvYztoO+ajW0rSedB2Ct5k2AIm9r9Zx0U0FInlEz+uPzx9lcEahHri67P9p3p6aVUygB8yDy9R+mKTpdbDVnRhw9egv1/nljRmeEg3FjyP6YATirBoN595npg5uLBE1VCFHMm23riacGLQMMnG48sJ+0uYUMqwIXn5mPD6xFvPB+c7Y0SAKQDs1iWBUL5nmfQfO2JupmGOssFIfcxtvHnHl0wsnWkFIGdk3AUweZwMuZDnu28NQfdncXkjrttj0tBrxI8g23oOY98axkiG1CdQ5kX+d8Ikm7NaoIo2ERtJn5Y2U6ulgwClhsSsweR9fyxt4bkqjMDMjpvPl6Y31eGHU681P6A/rgtOgWJnB1FhN9+dzz364Jr6QgZNTAjxArA5SBfe5kemCRlTHnhj2eyxJbVPc/fHI2PLaw58rYRLdBTEdfh2xU2PLphp2C4eft9MeGArk6jAI0kR9cNM9wU01DI2teumIHKetueF1EOjB0MEfyD5HF/jrtBars622WpHc0wYvDrjMTvD6dWpTSppA1CdwPzM4+47PgxS3RXijgWWfUDUYySTuZ9T88evtR7vQvxE7kxAOOsZk06jTUQDqe7DT9bfXAtThVBv8A0qRjbwLPrtbHn/8ALg3tEeZzTh/CatU6aa6onUwI0gzBltvr6YK4twlsvoDsrF1mFO0GIMweWOk0MkWhVEAcgIA8vXAPbnhVJcuXekWZbK6WKk7FzzUE7R8t8PDPKcutC2I+yrkUkPJWYQdjzI+TDDejV0ktt09D/PriU7MZwgmjaGOpZ5MLW9V/IYqhRMBfPp1t+mJZbUzSdMYZZFJmwkTbG6ra8aljluf3wBljDHlO3qNvpP0w0VJEj3HXGi7MpWB5jKmoPimeuJ7iuRNAqD96TueXX54sUy8iV3PI4k+1mbUV1RnBKJESPCZO5/TBd1owPQbywSEPT5/njKFdAQpgHoPOP3GNnHc0tNCJBPMSJtFvLE030DZpp5tUYO4UqOTTB9Y/LAvFOP1qvh7waeSKNK+hA3HrhRXz3e+EDQOkz7loud9otgjJ5ItcAHkfLz8/8YtTS+4qomutkaiU9TOySbhWMcoMDc+m2FtfIE3vri822tzvJ6YoKedIOhqSrTUdBIPIz64I4tkzUChFbWQCBpJ1SB5G9x74EcslJRGqwDs7n65ikYKoLAgSLgepGKJsuzCWP8/THzs5wvuM1/WMM6aYIKAggEnxgEwwUW3IOKmvwu0jn9cGcbd0SnFpkLWo6SCALHnf13ttgUryIg/MHFTn8hvI9B+3TC6vwrxErzvHr/ziMkCyfzOT1XtjfSy5rbhQ4/2rPIBRYE+WG65Dyw87P8ADGNMmRA2k8r8sPFya4oaMiZPD8wjCHKBdmLFb+Q3+Qwu4xkqygM51dJaY6i/zxccVg6KtcxUpp3TE2EozAwIAB+e+JvtjmGGigwUFT3jaTN2A0LPOEg+rnD44NyL8ExHk/EViQZ/L/nFPlOHN3ZaI8RBHtM4R8GNVvCi+Ij4rEDfeLnYEDnfFb2G4bWrtmEQDSviZmManO0cr3taIw8obQssfFCxqRlVJtsDyG9vTBNCleN/55W+mGNfh7CbbcvPnjxl6GkkEenkDhVEgGcPy8XIjC3j1Y0q9Ooosw7txp3v4T5ESflijytMj9j++Au0NId2zloVFLGdrD98WcfsGQpyM1atTukDLSUszbwotPv0xXcEzlCooy9VQn9yAL/8AK31wo4d2myz01SohQWIamAPW3K3r9ME5sqjs2VZXJOx5/wBjHkbbjynCfTtK6aZRqto6QuTpsv4lIj4iQR84xG1+xc5sqvhoQGneJ+4POQfbDbsbxzvl7vuihQc/IifzxTRjvSjkVg7B8tkaaIqKgCqIFsZgnGYpQTjz0SbxI6i//HvjwiA2i/5435RRHhJBG4xuQiZIAPI/vj5+MV2zkN3CoUkcuU8vL+Wx77SAjLVigWQhPiXUCALgjnb2x4p1L7Gf5fC/tTxA00p0wob7Q3dENqspEM3hOq2obeeOiD1xRSPo4+CVIIMEXBGLzgXH6dYKlXwVetgHPQdD5HckAYlxwkx3aS7Id4MsCCbDoAPzwT2X4L9ozKUWOlTJJjpy8idpPXFclPsdq9Ftlae08r39Yj5DDPLUdXh5/wA2xt4rwpElqZgoB4S06lFtV9yJF7nE32heumXQiFFQ33B2kQfMC8bSMQTrsCgb+PccWiCtMg1trEQN9+p3tjm9ak7MWYlixkkmST1JNycMGSTj5XrGmotMnby5+mHjN9Iaj5l1VRpHxHc4Fqai2mPiPyHU++LvsnlKdQtU7tWYAafDJJba3OFBM7CMb6vZdo76mg1K2kLuSLy0nmDy8jfCPNT2h+GrIzhJKajB0kaSNwfbnH0w2yOcSIK6d/htJ8xtihrcDLKpIhAIUAEE/wB0EkiTJjAz5MKIW0f56YScm3bRGUnYqqtTYrpVp1C/P26H3xScN7UfZ2q6E1KxWPFpKgKFANjvGEewLSJFojefUchf5Yz7PqMj+dPXCc5KSlHsZSro19peKvmn11GboqSSqjoJ+p54reyXHhVp6KjDvFtcjxDrGJGrlCCdQuOX5EYCr0/ETBEmZ2iIP5/kMVxzmpbDd9nVauUD8sCHhXOcR3D+2boq02GqLap320z1i999sVeW7Qf0+8cQPnI3nF+UH2LSCafDwSJWT1wn4x2lGXamuWZGqTqY7qApI02sTIMiZEeeFfaXtg5AFE+A6lLAXO4t0sQesx7yORzAFVWJJOqfU+eKwgu0Xx40ts7RxrhGXYZnM16KuAgYagPurJZSPEskwQDeBjiOa8UnSAZgKDy5RjuH+qWdFLh7RA71lQeh8R//ABU44fw7SK9Mk+EOCSdoEE4tOKRSOyp7OZCr3i0gt+R5FjAkmNhYf84vndjDU0FGqfDXphdMVAASTG4gghuYIwB2EymurRsR4dbcpgfPcg4r+1+Vqd0GoGHVpI/EIuL87D5YTFjaTkzTdOiJrVmpMWqqe6YjxxZDffoDb39cEJRRvEpDDnBnBXaSn33D6zrcGnIEQRBBPPlBxzv7ZUC+EkNA8U3vcfLAlildx6JOCezoK1UFpHzxJ9r6xZ9DAVKJAlZ3O8z1Fo/5wvpZ6o40n4oJnrAJiPbFTwzKrXoUg99VMiehWb/MYScMklS1QFBklw9KJ0qq1OkSIA9d/pi0yucWkCh3uguB4jsDfcreOfvidyeTCNrN1AZhb4tIJ0jpt9MG5nOINTaJMJU2AkmADzgrI9/rL6bFzuUl5GijrnCkpaFemqqHANvO8fXBhY/wYg+E9sqVCj3bq5KPogAQQ0lSSSI5/LHr/wColOVCUH8Tmn4nFiI8j1649RNUbiy41/3D5Y+4VZPi5qIr92BI2n/GMxuSNxZzXhrbDly8vLzGCuIsaZnkcL8pMgn3/fDfi9MtRtfHhRjcGcZu4XlzUIPLr+nn5DDFuG5ckuaKlnXSXYSY2i+0jkOsYF4dmWo0KS+Am5IcwQLtA3kwTt0wdXzFQ61hBsKYAufMyLSOUbc8PFJR2XgkkL+JcI15inXUBBSUFQgjVH4m+6BqMD1649twMfaDXQKC9OGIgXBB1epHPyGFr5yrUJ7+rTVRMBGANr2m0wPaOeCMlxQTElkUSHU96WkTLBQLRaI/bGi97GsdZjKEpeJYXAubggx7wcSvH+CV825YMq0aY0UwxIsPiIAn70iTvAw6rcSLsEKsE+IsRAC2jwnbng3KUlp6vE5Jnc2vsB0FreWH4p68BJDK9hADNasqgG+kbxuJMQY8sVeQ4HlSqhaVIqplSyho5MZNybC+N1alTszAvBESbDe8W9fbA+f4gaqMtAqW3EkgTyBIEScBRijRViPO9qcvlK9ZadGX2JUKoLW1ee+/nHTAWQ7cK9QJVpCnTJ+INq0kkeIgrcDyxNdpuGVaVTXUUA1LnQSVB5qCb7g74V0FJO2JS0Gzq+azY2W9yNR8iQY9xvhNmqYNyPfDt3ZMlSW2tApZSLk7EetyeePCoGEn8sVScu2QlHZJ18mZFtv1/kfLB3BMqDIgSLj06YcPlQZHl/P55YFVe6qQdv5++AsfF2BaNPF8sO7JHxDn+mJ7MZepWyqJEGlra0ywaCZHOAs298U+T1VX/wDtggEnmT90dcbuC0gayAgFDU0wR4Te46GxuMdWDFHJbfrRSpKvycqFAyOh2/LFRxwEZXK0wd0kjymw+f5Ys+1/ZvL6HZE7tkGpdAsWM2Ki0HTuIi/piaqcL1Ug1zC29B/z9cSy4nDRpKmSPdnTpMxMj18+uF1cGnV0ncEXB9P5BxaUcgI8UAQTJsIG+I7tQNTl1ECfD5qIHzj64P0s5SdPorjbaKbt92pbN1UpKwNKlTQADYuUBcnqQfD5Qepwh4VltTqIkeX5YEyNI6yOf+MU3ZfLeI1N9M6fM+UY6pMvFHVf9Ocqv9WqL7LP1P5Lis4mvg9CMLuxuT7vKrO7kuY89voBhrnlmm3pi8FUUQm7kSGd4f8A0nRV8JVxH+4N+pxyuikop/tH0Mfpjtek7WjnjkGToiNM/Czr8jP64NDLoVMCFEbzH6fri67IvOXpH8LlfmQf1xFsnxC9mB+oOKzsi39Gov4Xn5yP0xmjBH/S2EKSI1PI/tYAA/ORHmcAnhTaFlr90VMA3M6ljrsMPuJmmrOWYghkqESbclgdLiRhc4pAgc1qsvMw1Tc35ROAFCrOcPBVvGBKoZ5DRYvvt54EzNCmNbF4iqtaJFp2U3+8dj5jDP8ApEKAlir0xbkLkb3mR6YWvnEIMU/io6oMX7swKZtcDSb+eAE6R2erjuY6Ej9f1x8xO8G4j/RRhPiAa/mB+2MwuzGjI5aVBXcbeY6YaVGVQFMkkgKBBJJ5QSItzmMJMnxBAyKlRWOiYgzcah4d/wCdSMH1WrmatIoKh8AVyoWPLcg84PIDrjy7pUc0MN9irNGtSqa3UvpDO1MHULkxIPwKLgSCDB541rks8+qqWpSt+7LmRN9JIGk7zE7xhqrilSAzbgswuI1MHMwsxAIBjecRPbhtKGpl6T09BCmXM6XssjrI39OuHj9zpHRGCiuVjenksvmqH/iqopVWuwRgCNwo20n3BPnhlwWuuQyn9WtTktNMuCDpFl8I57++OOZTMVXYmGYmAFG/h/IQDyOKtMwMvTCuorVHAaWXUQd1CAGwn5364pkwtab/AIF5eS54r2jpVAKlZmNNT4GpKWA1iLiNUgn7pjbDPOZ+lSVJrgJUChFUeITbfUCOV+V8cc4ZwjMMS1UtToKwdi4Ok32A+d9sV/aPu61Dvkq02RLqoBi8ASfIHpuIwJR4VFDQXNt+hw3aUKaVIKTSJIZ2Km8x8VwefM4YZoU0oGpTq6Bq1agpXWbgCAIURAEAbTzxI9nc3liV+0EhPhVjcaiLsLHYSNok4pKHBEGlUrFaAE6SkyZgeInY/hg9fQcTNKOzdTL1qDhoqLEkVKkECP8AzNR+GDJvy5csLMj2fViGptrGrxd011G4YaoYmI98NF4RRek9KoNNJWkqrkM+8d4QBZYBj+3A2Y4XlKeXcI9TVcg/+WarAGwcpe9tQHTAljsWclJ6GeV4PWo6leozUjsrRIIaQQByIsTvh1T4f3imnrCOF1AAg2MxN7TGJDh1TMmmv2alTSmbt31QuTAhWYwbW2HObRGLPs+w2q1PGsTbSASB4VG8b7wfIY0aT2TdOQLk+EVUnURyMmRziBzbB1bgdOoNVUkECwiCZH89Iw11ajrq+Ar/AOWP1828sa6skhqgIYq2kD0EAdZEzjqjjjVFfjiKszkQmm33RpAiJmSZ6AQZ5ycM6YUIo8MqZAP+74/Jj0wPnVHdKx+PTAXy6DyETPOcFinNNjAYwWEnePvnoRyHl8jVSpFf+qNPF8wq1NBYCRMdVDBX9vEvzwgzNHLgPFcCzEgq0KFbSQLciR1w87R0aZaXVidD3UE+GUZhbnIWPfCLN5agFcNQdrVgQAxkEK7gGd2tpPWcXnjjPshSa2Q3bWtoZaC7ABybXJkfSDiVzz6tOqeRM9BEn64q/wDULh/d10qKIWvTD/8AeDDiPu7qY6k4jXQhiGBghh8xb8sc0IqOkWS4pIoK/DrLEaxv18jhxw3LMsCN4I85/wA/rhfwlgW8c6oEelgR9NvXFPw7hpWpRQkkkoOXM+IH57+uGGWjptXMPSVURAwVVH0j9MFZaqz0zqABuIGMzlFCZZiv/eVn5G+PWSRACEM3k+LV9ZOOtHMJaoPKfbHNa2VIzNdByrPA/wBxMD8sdTZSLY53xgaM/WnqjfNV/WcB6HRN5qjDnzUH5SMUPZamQanR1kexE/nhdx5FV5ht2FiB0PTDLs5XBCEbeJbn+391wLCOOJ5MuSQJDUhfzBFvXw4Ar5B4faZpsLj4gACPWZw93WmZi7LFvEeQvzuSPfC54IjvSZpss6gJIks3qu3yxqALWyJBkEQKpYf7Tv8Alt5YUrwoq1OSIHeKbH4XsPqdv2OHOaq0yGmoYZFazH4VPxC25MyPLzwm4pmaSlnLfDUSqYLG7CFjqt1kevlgGD+CU9NFUJBKyPqT+uMwHkqophgGVQXY+I73uR5SPocfcagWCcKzU0u8VFp02EhgAu9i5AkmZiPMWEYBGcd8yugEvrVVOogc58J2G9sZjMeU0ubGkb+1Ocq0qb1DUDioUVZXYgztEbpub7YkRm61RtVT+osWuAfCZknci+3ljMZimBLjYk34H400adKuFhnUtTUCSKdpJNp1E/DNo84xqrdqcpROt6bV6rKCrOqwgP3QIHM73gWnGYzFMMFN0wp6Zvqceq1cuGeoyp3YOhCRaLi0bxO/lflN8PzdOm4V1PdB5hTBG9+YHKwx8xmDGKpr8gnqqH1ShlO9SpdFqKpK6S2kEMQRsTCj59cMePcbFNguWql1HMLpAYGApDfiJ+IC04zGYTinJWFyajo38W7UZlGUmq1NHViulUb4eQJEg3G9vTG3JcXy1TUaqVapVmq6qjCDYWgC4AGx88ZjMCtEwXK8crd6QEQhHHdgDSCrDwjqNhuLEHF/2bzUh2riNz4b6Qt4PNiJN8ZjMGkpIaI1puSCa1mQTT8hsGMfeuAcG6z4Wq2fSYC7CQAAPU7z+WPmMx1xLyAcy3gGo+PQYtPP4PS4M9cNAgNKANQZfTWY+mn64zGYC/Uwv9KBuMVLCDfSWFuij5EFgR6YL/6ZSNPUwYyAeQ5dBj5jMVIsi/8AUTJB8iH0hTRIcBTbSfCRsPxA+2OS1luOf8tjMZjjg+y76RU8MQFNRXnaDy/n54q+A1D39EMAIqKQdzvBnGYzFF2bwdQrNAnHmjVkA8jtjMZjq8nMLqoJJjqb9DiZ4xwAvVOYclV0AEiDcW/bGYzAYyF1Xs/TrnSHf8UmB5dDjZl+zi0NIUO5EkEMsXnrGMxmAYPp8Hq1KYBhStTUJvy2sY5DnjQvZSoCDq2ZzEDZot8XljMZhgAtTsY9v6myFIgXmTO9onAGd7DFwwZzDIqGIHwkEHbe0YzGYUYB4t2C759TVGEAKAGAAA5fCfX3xmMxmC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n-US" sz="1800">
              <a:latin typeface="Arial" panose="020B0604020202020204" pitchFamily="34" charset="0"/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914400" y="333375"/>
            <a:ext cx="7772400" cy="719138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spc="-1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Árboles caducifolios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042988" y="908050"/>
            <a:ext cx="7489825" cy="5616575"/>
            <a:chOff x="1042988" y="908050"/>
            <a:chExt cx="7489825" cy="5616575"/>
          </a:xfrm>
        </p:grpSpPr>
        <p:pic>
          <p:nvPicPr>
            <p:cNvPr id="28686" name="Picture 14" descr="https://lh6.googleusercontent.com/-3HDBcmru6TU/Tf48miSlP_I/AAAAAAAAC0c/avI4gwwL6fQ/s800/Jardin%252520botanico%25252001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988" y="908050"/>
              <a:ext cx="7489825" cy="5616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1 Título"/>
            <p:cNvSpPr txBox="1">
              <a:spLocks/>
            </p:cNvSpPr>
            <p:nvPr/>
          </p:nvSpPr>
          <p:spPr>
            <a:xfrm>
              <a:off x="1258888" y="1052513"/>
              <a:ext cx="1800225" cy="720725"/>
            </a:xfrm>
            <a:prstGeom prst="rect">
              <a:avLst/>
            </a:prstGeom>
          </p:spPr>
          <p:txBody>
            <a:bodyPr/>
            <a:lstStyle/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es-ES" sz="1400" b="1" i="1" spc="-100" dirty="0">
                  <a:solidFill>
                    <a:schemeClr val="bg1"/>
                  </a:solidFill>
                  <a:ea typeface="+mj-ea"/>
                </a:rPr>
                <a:t>Tilia </a:t>
              </a:r>
              <a:r>
                <a:rPr lang="es-ES" sz="1400" b="1" i="1" spc="-100" dirty="0" err="1">
                  <a:solidFill>
                    <a:schemeClr val="bg1"/>
                  </a:solidFill>
                  <a:ea typeface="+mj-ea"/>
                </a:rPr>
                <a:t>platyphylios</a:t>
              </a:r>
              <a:endParaRPr lang="es-ES" sz="1400" b="1" i="1" spc="-100" dirty="0">
                <a:solidFill>
                  <a:schemeClr val="bg1"/>
                </a:solidFill>
                <a:ea typeface="+mj-ea"/>
              </a:endParaRPr>
            </a:p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es-ES" sz="1400" b="1" spc="-100" dirty="0">
                  <a:solidFill>
                    <a:schemeClr val="bg1"/>
                  </a:solidFill>
                  <a:ea typeface="+mj-ea"/>
                </a:rPr>
                <a:t>”Tilo”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212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6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00619" y="947650"/>
            <a:ext cx="7894493" cy="5577841"/>
          </a:xfrm>
          <a:prstGeom prst="rect">
            <a:avLst/>
          </a:prstGeom>
          <a:ln/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28650" y="237866"/>
            <a:ext cx="3037263" cy="432896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Densidad arbórea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9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1209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 de situación de árboles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45" y="877974"/>
            <a:ext cx="8163716" cy="5772208"/>
          </a:xfrm>
        </p:spPr>
      </p:pic>
    </p:spTree>
    <p:extLst>
      <p:ext uri="{BB962C8B-B14F-4D97-AF65-F5344CB8AC3E}">
        <p14:creationId xmlns:p14="http://schemas.microsoft.com/office/powerpoint/2010/main" val="206406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746" y="782377"/>
            <a:ext cx="5116666" cy="287937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8" y="66502"/>
            <a:ext cx="3789137" cy="673330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99" y="3740727"/>
            <a:ext cx="1921609" cy="305908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811" y="3740726"/>
            <a:ext cx="1720733" cy="3057749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811699" y="66502"/>
            <a:ext cx="4154286" cy="657339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Situación y problemas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4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/>
          </p:nvPr>
        </p:nvGraphicFramePr>
        <p:xfrm>
          <a:off x="1221971" y="556954"/>
          <a:ext cx="5827221" cy="5374856"/>
        </p:xfrm>
        <a:graphic>
          <a:graphicData uri="http://schemas.openxmlformats.org/drawingml/2006/table">
            <a:tbl>
              <a:tblPr/>
              <a:tblGrid>
                <a:gridCol w="1099669">
                  <a:extLst>
                    <a:ext uri="{9D8B030D-6E8A-4147-A177-3AD203B41FA5}">
                      <a16:colId xmlns:a16="http://schemas.microsoft.com/office/drawing/2014/main" val="1064853245"/>
                    </a:ext>
                  </a:extLst>
                </a:gridCol>
                <a:gridCol w="1449099">
                  <a:extLst>
                    <a:ext uri="{9D8B030D-6E8A-4147-A177-3AD203B41FA5}">
                      <a16:colId xmlns:a16="http://schemas.microsoft.com/office/drawing/2014/main" val="538825490"/>
                    </a:ext>
                  </a:extLst>
                </a:gridCol>
                <a:gridCol w="1108832">
                  <a:extLst>
                    <a:ext uri="{9D8B030D-6E8A-4147-A177-3AD203B41FA5}">
                      <a16:colId xmlns:a16="http://schemas.microsoft.com/office/drawing/2014/main" val="1253250357"/>
                    </a:ext>
                  </a:extLst>
                </a:gridCol>
                <a:gridCol w="936347">
                  <a:extLst>
                    <a:ext uri="{9D8B030D-6E8A-4147-A177-3AD203B41FA5}">
                      <a16:colId xmlns:a16="http://schemas.microsoft.com/office/drawing/2014/main" val="879300077"/>
                    </a:ext>
                  </a:extLst>
                </a:gridCol>
                <a:gridCol w="1233274">
                  <a:extLst>
                    <a:ext uri="{9D8B030D-6E8A-4147-A177-3AD203B41FA5}">
                      <a16:colId xmlns:a16="http://schemas.microsoft.com/office/drawing/2014/main" val="4238833704"/>
                    </a:ext>
                  </a:extLst>
                </a:gridCol>
              </a:tblGrid>
              <a:tr h="27880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Dimensión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Indicadores</a:t>
                      </a: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Peso </a:t>
                      </a:r>
                      <a:r>
                        <a:rPr lang="en-US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parcial</a:t>
                      </a: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Indice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Peso total (%)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Indice</a:t>
                      </a: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619089"/>
                  </a:ext>
                </a:extLst>
              </a:tr>
              <a:tr h="264864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Biogeográfica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 arbórea y distribución de árboles (Ida)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Especies presentes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Problemas detectados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Ipd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Accesibilidad a los espacios verdes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Iaev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s-E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E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(0,8)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191260"/>
                  </a:ext>
                </a:extLst>
              </a:tr>
              <a:tr h="89615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Espacial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Disponibilidad de espacio (ancho de aceras) (Ide)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Grado de cobertura permeable de aceras (Icp)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(0,1)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(0,1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147780"/>
                  </a:ext>
                </a:extLst>
              </a:tr>
              <a:tr h="527737">
                <a:tc gridSpan="2">
                  <a:txBody>
                    <a:bodyPr/>
                    <a:lstStyle/>
                    <a:p>
                      <a:pPr fontAlgn="t"/>
                      <a:r>
                        <a:rPr lang="en-US" sz="1200" dirty="0">
                          <a:effectLst/>
                        </a:rPr>
                        <a:t/>
                      </a:r>
                      <a:br>
                        <a:rPr lang="en-US" sz="1200" dirty="0">
                          <a:effectLst/>
                        </a:rPr>
                      </a:br>
                      <a:endParaRPr lang="en-US" sz="1200" dirty="0">
                        <a:effectLst/>
                      </a:endParaRPr>
                    </a:p>
                  </a:txBody>
                  <a:tcPr marL="44808" marR="44808" marT="29872" marB="29872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808" marR="44808" marT="29872" marB="2987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765303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08288" y="1806575"/>
            <a:ext cx="91204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628650" y="124058"/>
            <a:ext cx="7886700" cy="432896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Obtención de índices de confort biofísico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321377" y="6053803"/>
            <a:ext cx="6924848" cy="432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ICbf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Ida +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Ipd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Iaev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Ide +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]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según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Velázquez, Guillermo, 2008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/>
              <a:t/>
            </a:r>
            <a:br>
              <a:rPr lang="en-US" sz="1200" dirty="0"/>
            </a:b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32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/>
          </p:nvPr>
        </p:nvGraphicFramePr>
        <p:xfrm>
          <a:off x="4614266" y="1692622"/>
          <a:ext cx="4355168" cy="1950720"/>
        </p:xfrm>
        <a:graphic>
          <a:graphicData uri="http://schemas.openxmlformats.org/drawingml/2006/table">
            <a:tbl>
              <a:tblPr/>
              <a:tblGrid>
                <a:gridCol w="414934">
                  <a:extLst>
                    <a:ext uri="{9D8B030D-6E8A-4147-A177-3AD203B41FA5}">
                      <a16:colId xmlns:a16="http://schemas.microsoft.com/office/drawing/2014/main" val="2204291470"/>
                    </a:ext>
                  </a:extLst>
                </a:gridCol>
                <a:gridCol w="622826">
                  <a:extLst>
                    <a:ext uri="{9D8B030D-6E8A-4147-A177-3AD203B41FA5}">
                      <a16:colId xmlns:a16="http://schemas.microsoft.com/office/drawing/2014/main" val="1238194406"/>
                    </a:ext>
                  </a:extLst>
                </a:gridCol>
                <a:gridCol w="510752">
                  <a:extLst>
                    <a:ext uri="{9D8B030D-6E8A-4147-A177-3AD203B41FA5}">
                      <a16:colId xmlns:a16="http://schemas.microsoft.com/office/drawing/2014/main" val="2741624138"/>
                    </a:ext>
                  </a:extLst>
                </a:gridCol>
                <a:gridCol w="595051">
                  <a:extLst>
                    <a:ext uri="{9D8B030D-6E8A-4147-A177-3AD203B41FA5}">
                      <a16:colId xmlns:a16="http://schemas.microsoft.com/office/drawing/2014/main" val="541301135"/>
                    </a:ext>
                  </a:extLst>
                </a:gridCol>
                <a:gridCol w="602118">
                  <a:extLst>
                    <a:ext uri="{9D8B030D-6E8A-4147-A177-3AD203B41FA5}">
                      <a16:colId xmlns:a16="http://schemas.microsoft.com/office/drawing/2014/main" val="568843663"/>
                    </a:ext>
                  </a:extLst>
                </a:gridCol>
                <a:gridCol w="593875">
                  <a:extLst>
                    <a:ext uri="{9D8B030D-6E8A-4147-A177-3AD203B41FA5}">
                      <a16:colId xmlns:a16="http://schemas.microsoft.com/office/drawing/2014/main" val="3804727028"/>
                    </a:ext>
                  </a:extLst>
                </a:gridCol>
                <a:gridCol w="550840">
                  <a:extLst>
                    <a:ext uri="{9D8B030D-6E8A-4147-A177-3AD203B41FA5}">
                      <a16:colId xmlns:a16="http://schemas.microsoft.com/office/drawing/2014/main" val="2767434047"/>
                    </a:ext>
                  </a:extLst>
                </a:gridCol>
                <a:gridCol w="464772">
                  <a:extLst>
                    <a:ext uri="{9D8B030D-6E8A-4147-A177-3AD203B41FA5}">
                      <a16:colId xmlns:a16="http://schemas.microsoft.com/office/drawing/2014/main" val="3095341398"/>
                    </a:ext>
                  </a:extLst>
                </a:gridCol>
              </a:tblGrid>
              <a:tr h="2089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8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Mz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D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árboles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80D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D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Especies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Problemas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E0E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E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0E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Accesibilidad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20E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0E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Espacio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disponible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Cobertura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653692"/>
                  </a:ext>
                </a:extLst>
              </a:tr>
              <a:tr h="966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Distribución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detectados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EV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636019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326462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374241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507781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19089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341589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017092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9748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985626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12031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96873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173147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867085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226541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/>
          </p:nvPr>
        </p:nvGraphicFramePr>
        <p:xfrm>
          <a:off x="108064" y="163080"/>
          <a:ext cx="4352051" cy="6461760"/>
        </p:xfrm>
        <a:graphic>
          <a:graphicData uri="http://schemas.openxmlformats.org/drawingml/2006/table">
            <a:tbl>
              <a:tblPr/>
              <a:tblGrid>
                <a:gridCol w="411817">
                  <a:extLst>
                    <a:ext uri="{9D8B030D-6E8A-4147-A177-3AD203B41FA5}">
                      <a16:colId xmlns:a16="http://schemas.microsoft.com/office/drawing/2014/main" val="2304789922"/>
                    </a:ext>
                  </a:extLst>
                </a:gridCol>
                <a:gridCol w="622826">
                  <a:extLst>
                    <a:ext uri="{9D8B030D-6E8A-4147-A177-3AD203B41FA5}">
                      <a16:colId xmlns:a16="http://schemas.microsoft.com/office/drawing/2014/main" val="4037704646"/>
                    </a:ext>
                  </a:extLst>
                </a:gridCol>
                <a:gridCol w="510752">
                  <a:extLst>
                    <a:ext uri="{9D8B030D-6E8A-4147-A177-3AD203B41FA5}">
                      <a16:colId xmlns:a16="http://schemas.microsoft.com/office/drawing/2014/main" val="1624447065"/>
                    </a:ext>
                  </a:extLst>
                </a:gridCol>
                <a:gridCol w="595051">
                  <a:extLst>
                    <a:ext uri="{9D8B030D-6E8A-4147-A177-3AD203B41FA5}">
                      <a16:colId xmlns:a16="http://schemas.microsoft.com/office/drawing/2014/main" val="1625123424"/>
                    </a:ext>
                  </a:extLst>
                </a:gridCol>
                <a:gridCol w="602118">
                  <a:extLst>
                    <a:ext uri="{9D8B030D-6E8A-4147-A177-3AD203B41FA5}">
                      <a16:colId xmlns:a16="http://schemas.microsoft.com/office/drawing/2014/main" val="48083145"/>
                    </a:ext>
                  </a:extLst>
                </a:gridCol>
                <a:gridCol w="593875">
                  <a:extLst>
                    <a:ext uri="{9D8B030D-6E8A-4147-A177-3AD203B41FA5}">
                      <a16:colId xmlns:a16="http://schemas.microsoft.com/office/drawing/2014/main" val="78636176"/>
                    </a:ext>
                  </a:extLst>
                </a:gridCol>
                <a:gridCol w="550840">
                  <a:extLst>
                    <a:ext uri="{9D8B030D-6E8A-4147-A177-3AD203B41FA5}">
                      <a16:colId xmlns:a16="http://schemas.microsoft.com/office/drawing/2014/main" val="250596016"/>
                    </a:ext>
                  </a:extLst>
                </a:gridCol>
                <a:gridCol w="464772">
                  <a:extLst>
                    <a:ext uri="{9D8B030D-6E8A-4147-A177-3AD203B41FA5}">
                      <a16:colId xmlns:a16="http://schemas.microsoft.com/office/drawing/2014/main" val="2134580323"/>
                    </a:ext>
                  </a:extLst>
                </a:gridCol>
              </a:tblGrid>
              <a:tr h="2089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8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Mz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D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Cantidad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árboles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80D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D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Especies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Problemas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E0E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E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0E2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Accesibilidad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20E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0EB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Espacio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disponible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Cobertura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03319"/>
                  </a:ext>
                </a:extLst>
              </a:tr>
              <a:tr h="966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Distribución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detectados</a:t>
                      </a:r>
                      <a:endParaRPr lang="en-US" sz="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EV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410090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693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047838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355591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391989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320264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245154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80538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023468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27666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616494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55858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849283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85769"/>
                  </a:ext>
                </a:extLst>
              </a:tr>
              <a:tr h="966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368307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168928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695021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54642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93659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959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094257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065788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94058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74573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47602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77403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94390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77867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15856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281929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111745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87809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32685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517176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12216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306728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0,39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00265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347416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091486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816943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471137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732661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699359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324138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438201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233588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509023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854296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132154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254060"/>
                  </a:ext>
                </a:extLst>
              </a:tr>
              <a:tr h="1014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13" marR="951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0,51</a:t>
                      </a:r>
                    </a:p>
                  </a:txBody>
                  <a:tcPr marL="9513" marR="9513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765226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66" y="4018161"/>
            <a:ext cx="4355168" cy="2141291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5318489" y="4894591"/>
            <a:ext cx="27603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s-E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480953" y="4950308"/>
            <a:ext cx="25367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692135" y="4994938"/>
            <a:ext cx="25367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5893521" y="5036305"/>
            <a:ext cx="25367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5405574" y="4684494"/>
            <a:ext cx="27603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es-E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568038" y="4740211"/>
            <a:ext cx="25367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5779220" y="4784841"/>
            <a:ext cx="25367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5980606" y="4826208"/>
            <a:ext cx="25367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5244465" y="5104680"/>
            <a:ext cx="27603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s-E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5380803" y="5160397"/>
            <a:ext cx="346488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5580015" y="5195229"/>
            <a:ext cx="340763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772722" y="5241418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5987171" y="5295846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6067724" y="5098814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6125420" y="4895250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6198355" y="4680803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6278908" y="4483771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6336604" y="4280207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6400829" y="4096237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6185295" y="5340476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Rectángulo 33"/>
          <p:cNvSpPr/>
          <p:nvPr/>
        </p:nvSpPr>
        <p:spPr>
          <a:xfrm>
            <a:off x="6249518" y="5143444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25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6307214" y="4939880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6380149" y="4725433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6460702" y="4528401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Rectángulo 37"/>
          <p:cNvSpPr/>
          <p:nvPr/>
        </p:nvSpPr>
        <p:spPr>
          <a:xfrm>
            <a:off x="6518398" y="4324837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Rectángulo 38"/>
          <p:cNvSpPr/>
          <p:nvPr/>
        </p:nvSpPr>
        <p:spPr>
          <a:xfrm>
            <a:off x="6582623" y="4140867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6380153" y="5398168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27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6444376" y="5201136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28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6502072" y="4997572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6575007" y="4783125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6655560" y="4586093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6713256" y="4382529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6767729" y="4197419"/>
            <a:ext cx="355969" cy="2154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Pza</a:t>
            </a:r>
            <a:endParaRPr lang="es-ES" sz="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6605487" y="5442798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39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6645765" y="5249036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38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9" name="Rectángulo 48"/>
          <p:cNvSpPr/>
          <p:nvPr/>
        </p:nvSpPr>
        <p:spPr>
          <a:xfrm>
            <a:off x="6703461" y="5045472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37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6776396" y="4831025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36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6841332" y="4630661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35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2" name="Rectángulo 51"/>
          <p:cNvSpPr/>
          <p:nvPr/>
        </p:nvSpPr>
        <p:spPr>
          <a:xfrm>
            <a:off x="6895134" y="4431338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34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6948936" y="4246243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33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Rectángulo 53"/>
          <p:cNvSpPr/>
          <p:nvPr/>
        </p:nvSpPr>
        <p:spPr>
          <a:xfrm>
            <a:off x="6803611" y="5500495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40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6843889" y="5306733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41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6901585" y="5103169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42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Rectángulo 56"/>
          <p:cNvSpPr/>
          <p:nvPr/>
        </p:nvSpPr>
        <p:spPr>
          <a:xfrm>
            <a:off x="6974520" y="4888722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43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8" name="Rectángulo 57"/>
          <p:cNvSpPr/>
          <p:nvPr/>
        </p:nvSpPr>
        <p:spPr>
          <a:xfrm>
            <a:off x="7039456" y="4688358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r>
              <a:rPr lang="es-ES" sz="1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7068636" y="4488810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45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7118545" y="4307406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46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7063781" y="5316525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53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7104059" y="5122763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52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3" name="Rectángulo 62"/>
          <p:cNvSpPr/>
          <p:nvPr/>
        </p:nvSpPr>
        <p:spPr>
          <a:xfrm>
            <a:off x="7161755" y="4919199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4" name="Rectángulo 63"/>
          <p:cNvSpPr/>
          <p:nvPr/>
        </p:nvSpPr>
        <p:spPr>
          <a:xfrm>
            <a:off x="7192780" y="4727433"/>
            <a:ext cx="355969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</a:t>
            </a:r>
            <a:endParaRPr lang="es-ES" sz="1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5" name="Rectángulo 64"/>
          <p:cNvSpPr/>
          <p:nvPr/>
        </p:nvSpPr>
        <p:spPr>
          <a:xfrm>
            <a:off x="7223376" y="4622115"/>
            <a:ext cx="355969" cy="2154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49</a:t>
            </a:r>
            <a:endParaRPr lang="es-ES" sz="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6" name="Rectángulo 65"/>
          <p:cNvSpPr/>
          <p:nvPr/>
        </p:nvSpPr>
        <p:spPr>
          <a:xfrm>
            <a:off x="7247161" y="4523644"/>
            <a:ext cx="355969" cy="2154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48</a:t>
            </a:r>
            <a:endParaRPr lang="es-ES" sz="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7" name="Rectángulo 66"/>
          <p:cNvSpPr/>
          <p:nvPr/>
        </p:nvSpPr>
        <p:spPr>
          <a:xfrm>
            <a:off x="7277480" y="4355304"/>
            <a:ext cx="355969" cy="2308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9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47</a:t>
            </a:r>
            <a:endParaRPr lang="es-ES" sz="9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8" name="Rectángulo 67"/>
          <p:cNvSpPr/>
          <p:nvPr/>
        </p:nvSpPr>
        <p:spPr>
          <a:xfrm>
            <a:off x="7016975" y="5534241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54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Rectángulo 68"/>
          <p:cNvSpPr/>
          <p:nvPr/>
        </p:nvSpPr>
        <p:spPr>
          <a:xfrm>
            <a:off x="7224893" y="5582134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55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" name="Rectángulo 69"/>
          <p:cNvSpPr/>
          <p:nvPr/>
        </p:nvSpPr>
        <p:spPr>
          <a:xfrm>
            <a:off x="7272787" y="5378571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56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1" name="Rectángulo 70"/>
          <p:cNvSpPr/>
          <p:nvPr/>
        </p:nvSpPr>
        <p:spPr>
          <a:xfrm>
            <a:off x="7307620" y="5168476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57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2" name="Rectángulo 71"/>
          <p:cNvSpPr/>
          <p:nvPr/>
        </p:nvSpPr>
        <p:spPr>
          <a:xfrm>
            <a:off x="7342453" y="4987772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58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3" name="Rectángulo 72"/>
          <p:cNvSpPr/>
          <p:nvPr/>
        </p:nvSpPr>
        <p:spPr>
          <a:xfrm>
            <a:off x="7377287" y="4787472"/>
            <a:ext cx="355969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59</a:t>
            </a:r>
            <a:endParaRPr lang="es-E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4" name="Rectángulo 73"/>
          <p:cNvSpPr/>
          <p:nvPr/>
        </p:nvSpPr>
        <p:spPr>
          <a:xfrm>
            <a:off x="7439002" y="4655534"/>
            <a:ext cx="355969" cy="2154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</a:t>
            </a:r>
            <a:endParaRPr lang="es-ES" sz="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5" name="Rectángulo 74"/>
          <p:cNvSpPr/>
          <p:nvPr/>
        </p:nvSpPr>
        <p:spPr>
          <a:xfrm>
            <a:off x="7351461" y="4554047"/>
            <a:ext cx="355969" cy="1846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61</a:t>
            </a:r>
            <a:endParaRPr lang="es-ES" sz="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6" name="Rectángulo 75"/>
          <p:cNvSpPr/>
          <p:nvPr/>
        </p:nvSpPr>
        <p:spPr>
          <a:xfrm>
            <a:off x="7392825" y="4405998"/>
            <a:ext cx="355969" cy="1846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62</a:t>
            </a:r>
            <a:endParaRPr lang="es-ES" sz="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7" name="Rectángulo 76"/>
          <p:cNvSpPr/>
          <p:nvPr/>
        </p:nvSpPr>
        <p:spPr>
          <a:xfrm>
            <a:off x="7367498" y="5665046"/>
            <a:ext cx="355969" cy="1846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63</a:t>
            </a:r>
            <a:endParaRPr lang="es-ES" sz="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8" name="Título 1"/>
          <p:cNvSpPr>
            <a:spLocks noGrp="1"/>
          </p:cNvSpPr>
          <p:nvPr>
            <p:ph type="title"/>
          </p:nvPr>
        </p:nvSpPr>
        <p:spPr>
          <a:xfrm>
            <a:off x="4714707" y="433287"/>
            <a:ext cx="4154286" cy="657339"/>
          </a:xfrm>
        </p:spPr>
        <p:txBody>
          <a:bodyPr>
            <a:norm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 de confort biofísico</a:t>
            </a:r>
            <a:b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(por manzanas)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3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513" y="0"/>
            <a:ext cx="7886700" cy="93318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Índices de confort biofísicos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5" y="839586"/>
            <a:ext cx="8055034" cy="5693903"/>
          </a:xfrm>
        </p:spPr>
      </p:pic>
    </p:spTree>
    <p:extLst>
      <p:ext uri="{BB962C8B-B14F-4D97-AF65-F5344CB8AC3E}">
        <p14:creationId xmlns:p14="http://schemas.microsoft.com/office/powerpoint/2010/main" val="337163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90343"/>
          </a:xfrm>
        </p:spPr>
        <p:txBody>
          <a:bodyPr>
            <a:norm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espacios verdes (EVP)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471354"/>
            <a:ext cx="7886700" cy="4763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Sugerencia de OMS     9 m² de espacio arbolado por hab.		1 EVP c/300 metros     </a:t>
            </a:r>
          </a:p>
          <a:p>
            <a:pPr marL="0" indent="0">
              <a:buNone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Aspecto considerado para estimar sostenibilidad y calidad de vida poblacional</a:t>
            </a:r>
          </a:p>
          <a:p>
            <a:pPr marL="0" indent="0">
              <a:buNone/>
            </a:pPr>
            <a:endParaRPr lang="es-E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Funciones</a:t>
            </a:r>
          </a:p>
          <a:p>
            <a:pPr>
              <a:buFontTx/>
              <a:buChar char="-"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Oxigenación. Pulmones verdes</a:t>
            </a:r>
          </a:p>
          <a:p>
            <a:pPr>
              <a:buFontTx/>
              <a:buChar char="-"/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Ocio, recreación, socialización</a:t>
            </a:r>
          </a:p>
          <a:p>
            <a:pPr marL="0" indent="0">
              <a:buNone/>
            </a:pPr>
            <a:endParaRPr lang="es-E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Web: Fundación Bunge y </a:t>
            </a:r>
            <a:r>
              <a:rPr lang="es-E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Borg</a:t>
            </a:r>
            <a:r>
              <a:rPr lang="es-E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Visualizador de EVP en ciudades argentinas</a:t>
            </a:r>
            <a:endParaRPr 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www.fundacionbyb.org/atlas-espacios-verdes-argentina?gclid=Cj0KCQjwiIOmBhDjARIsAP6YhSUDMM-ZUgE3A6sTen61m9ommDYHoQq83CfTWhqfGuSkUDAVw2gCIJEaAl-jEALw_wcB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endParaRPr lang="es-E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E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Atlas de Espacios Verdes en Argentina (estudio de 6 casos)</a:t>
            </a: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https://www.fundacionbyb.org/_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files/ugd/2aae47_280c17f551aa4c4c964af66678c8abce.pdf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endParaRPr lang="es-E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E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</a:t>
            </a:r>
            <a:r>
              <a:rPr lang="es-E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metros cuadrados de EVP por habitantes en ciudades argentinas</a:t>
            </a:r>
            <a:endParaRPr 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github.com/bitsandbricks/atlas_espacios_verdes/blob/master/data/processed/metricas/m2_espacio_verde_por_habitante_localidades.csv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172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82" y="73820"/>
            <a:ext cx="4598778" cy="295201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82" y="3160769"/>
            <a:ext cx="4598778" cy="305493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224" y="73819"/>
            <a:ext cx="4176497" cy="29520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962" y="3160767"/>
            <a:ext cx="4155405" cy="305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90" y="173935"/>
            <a:ext cx="4511955" cy="298490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0" y="3293774"/>
            <a:ext cx="4560269" cy="30155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854" y="216998"/>
            <a:ext cx="4333656" cy="294184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0854" y="3306966"/>
            <a:ext cx="4333656" cy="289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5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732"/>
            <a:ext cx="4708805" cy="312480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5" y="3343656"/>
            <a:ext cx="4663439" cy="311849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004" y="145732"/>
            <a:ext cx="4413777" cy="31248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004" y="3349684"/>
            <a:ext cx="4425150" cy="311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altLang="en-US" smtClean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914400" y="333375"/>
            <a:ext cx="7772400" cy="719138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spc="-1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Árboles caducifolios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01625" y="981075"/>
            <a:ext cx="8496300" cy="5664200"/>
            <a:chOff x="301625" y="981075"/>
            <a:chExt cx="8496300" cy="5664200"/>
          </a:xfrm>
        </p:grpSpPr>
        <p:pic>
          <p:nvPicPr>
            <p:cNvPr id="34818" name="Picture 2" descr="http://files.el-gigante-egoista.webnode.es/200000402-180da19350/madrid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25" y="981075"/>
              <a:ext cx="8496300" cy="566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upo 2"/>
            <p:cNvGrpSpPr/>
            <p:nvPr/>
          </p:nvGrpSpPr>
          <p:grpSpPr>
            <a:xfrm>
              <a:off x="512590" y="5911273"/>
              <a:ext cx="8118820" cy="719138"/>
              <a:chOff x="512590" y="5911273"/>
              <a:chExt cx="8118820" cy="719138"/>
            </a:xfrm>
          </p:grpSpPr>
          <p:sp>
            <p:nvSpPr>
              <p:cNvPr id="6" name="1 Título"/>
              <p:cNvSpPr txBox="1">
                <a:spLocks/>
              </p:cNvSpPr>
              <p:nvPr/>
            </p:nvSpPr>
            <p:spPr>
              <a:xfrm>
                <a:off x="512590" y="5911273"/>
                <a:ext cx="1800225" cy="719138"/>
              </a:xfrm>
              <a:prstGeom prst="rect">
                <a:avLst/>
              </a:prstGeom>
            </p:spPr>
            <p:txBody>
              <a:bodyPr/>
              <a:lstStyle/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i="1" spc="-100" dirty="0" err="1">
                    <a:solidFill>
                      <a:schemeClr val="bg1"/>
                    </a:solidFill>
                    <a:ea typeface="+mj-ea"/>
                  </a:rPr>
                  <a:t>Platanus</a:t>
                </a:r>
                <a:r>
                  <a:rPr lang="es-ES" sz="1400" b="1" i="1" spc="-100" dirty="0">
                    <a:solidFill>
                      <a:schemeClr val="bg1"/>
                    </a:solidFill>
                    <a:ea typeface="+mj-ea"/>
                  </a:rPr>
                  <a:t> hispánica</a:t>
                </a:r>
              </a:p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spc="-100" dirty="0">
                    <a:solidFill>
                      <a:schemeClr val="bg1"/>
                    </a:solidFill>
                    <a:ea typeface="+mj-ea"/>
                  </a:rPr>
                  <a:t>”Plátano”</a:t>
                </a:r>
              </a:p>
            </p:txBody>
          </p:sp>
          <p:sp>
            <p:nvSpPr>
              <p:cNvPr id="2" name="Rectángulo 1"/>
              <p:cNvSpPr/>
              <p:nvPr/>
            </p:nvSpPr>
            <p:spPr>
              <a:xfrm>
                <a:off x="4059410" y="6055398"/>
                <a:ext cx="4572000" cy="43088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100" dirty="0">
                    <a:solidFill>
                      <a:schemeClr val="bg1">
                        <a:lumMod val="85000"/>
                      </a:schemeClr>
                    </a:solidFill>
                  </a:rPr>
                  <a:t>https://elgatoporlasramas.blogspot.com/2014/11/platanos-de-sombra-de-san-antonio-de-la.html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583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>
          <a:xfrm>
            <a:off x="4500563" y="428625"/>
            <a:ext cx="4186237" cy="642938"/>
          </a:xfrm>
        </p:spPr>
        <p:txBody>
          <a:bodyPr/>
          <a:lstStyle/>
          <a:p>
            <a:r>
              <a:rPr lang="es-E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Accesibilidad</a:t>
            </a:r>
          </a:p>
        </p:txBody>
      </p:sp>
      <p:pic>
        <p:nvPicPr>
          <p:cNvPr id="13315" name="Imagen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66675"/>
            <a:ext cx="4217987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n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508375"/>
            <a:ext cx="4148137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n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3498850"/>
            <a:ext cx="4149725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ángulo 1"/>
          <p:cNvSpPr>
            <a:spLocks noChangeArrowheads="1"/>
          </p:cNvSpPr>
          <p:nvPr/>
        </p:nvSpPr>
        <p:spPr bwMode="auto">
          <a:xfrm>
            <a:off x="4714875" y="1357313"/>
            <a:ext cx="39481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AR" altLang="es-AR" i="1"/>
              <a:t>E.V.P. relevados y área de proximidad de 300 metros lineales. </a:t>
            </a:r>
            <a:r>
              <a:rPr lang="es-AR" altLang="es-AR" sz="1200" i="1"/>
              <a:t>Fuente: Relevamiento de EVP  (2019) e INDEC (2010)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 bwMode="auto">
          <a:xfrm>
            <a:off x="2500313" y="214313"/>
            <a:ext cx="18573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400" dirty="0">
                <a:latin typeface="Arial" charset="0"/>
                <a:ea typeface="+mj-ea"/>
                <a:cs typeface="Arial" charset="0"/>
              </a:rPr>
              <a:t>Rafaela</a:t>
            </a: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2786063" y="3500438"/>
            <a:ext cx="18573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400" dirty="0">
                <a:latin typeface="Arial" charset="0"/>
                <a:ea typeface="+mj-ea"/>
                <a:cs typeface="Arial" charset="0"/>
              </a:rPr>
              <a:t>Reconquista</a:t>
            </a:r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7000875" y="3571875"/>
            <a:ext cx="185737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s-ES" sz="1400" dirty="0">
                <a:latin typeface="Arial" charset="0"/>
                <a:ea typeface="+mj-ea"/>
                <a:cs typeface="Arial" charset="0"/>
              </a:rPr>
              <a:t>Venado </a:t>
            </a:r>
          </a:p>
          <a:p>
            <a:pPr algn="ctr" eaLnBrk="0" hangingPunct="0">
              <a:defRPr/>
            </a:pPr>
            <a:r>
              <a:rPr lang="es-ES" sz="1400" dirty="0">
                <a:latin typeface="Arial" charset="0"/>
                <a:ea typeface="+mj-ea"/>
                <a:cs typeface="Arial" charset="0"/>
              </a:rPr>
              <a:t>Tuerto</a:t>
            </a:r>
          </a:p>
        </p:txBody>
      </p:sp>
    </p:spTree>
    <p:extLst>
      <p:ext uri="{BB962C8B-B14F-4D97-AF65-F5344CB8AC3E}">
        <p14:creationId xmlns:p14="http://schemas.microsoft.com/office/powerpoint/2010/main" val="329216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47899" y="1457325"/>
            <a:ext cx="7772400" cy="412051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definitiva</a:t>
            </a:r>
            <a:r>
              <a:rPr lang="es-ES" altLang="en-US" sz="1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 destacan las funciones del arbolado en las urbes.</a:t>
            </a:r>
          </a:p>
          <a:p>
            <a:pPr eaLnBrk="1" hangingPunct="1">
              <a:buFontTx/>
              <a:buChar char="-"/>
            </a:pPr>
            <a:endParaRPr lang="es-E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 vincula el arbolado urbano con la calidad de vida de su población.</a:t>
            </a:r>
          </a:p>
          <a:p>
            <a:pPr marL="0" indent="0" eaLnBrk="1" hangingPunct="1">
              <a:buNone/>
            </a:pPr>
            <a:endParaRPr lang="es-E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 arbolado urbano debe ser de interés geográfico. </a:t>
            </a: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s-E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 acentúa la </a:t>
            </a: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necesidad de educar a las generaciones futuras en este tópico.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 valores principales del arbolado urbano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Ambiental: (ruidos, polvo, contaminantes, atemperador de calor, etc..)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Paisajística: embellecimiento del entorno visual.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Económico: beneficios/ahorro de dinero para el Estado.</a:t>
            </a:r>
          </a:p>
          <a:p>
            <a:pPr eaLnBrk="1" hangingPunct="1">
              <a:buFontTx/>
              <a:buChar char="-"/>
            </a:pPr>
            <a:r>
              <a:rPr lang="es-E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Psicológico: genera entornos más calmos y sosegado. Disminuye el estrés.</a:t>
            </a:r>
          </a:p>
          <a:p>
            <a:pPr marL="0" indent="0" eaLnBrk="1" hangingPunct="1">
              <a:buNone/>
            </a:pPr>
            <a:endParaRPr lang="es-E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s-E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s-E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6842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Consideraciones finales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9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93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pacho rosado - características y cuidados - Succulent Aven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505" y="4149724"/>
            <a:ext cx="3944634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o 15"/>
          <p:cNvGrpSpPr/>
          <p:nvPr/>
        </p:nvGrpSpPr>
        <p:grpSpPr>
          <a:xfrm>
            <a:off x="332949" y="1059774"/>
            <a:ext cx="8432190" cy="5728375"/>
            <a:chOff x="332949" y="1059774"/>
            <a:chExt cx="8432190" cy="5728375"/>
          </a:xfrm>
        </p:grpSpPr>
        <p:pic>
          <p:nvPicPr>
            <p:cNvPr id="1026" name="Picture 2" descr="Pata de Vaca (Bauhinia forficata) - Pró Saúde Viv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7375" y="1082209"/>
              <a:ext cx="3967764" cy="274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upo 2"/>
            <p:cNvGrpSpPr/>
            <p:nvPr/>
          </p:nvGrpSpPr>
          <p:grpSpPr>
            <a:xfrm>
              <a:off x="332949" y="1059774"/>
              <a:ext cx="4328502" cy="2768766"/>
              <a:chOff x="332949" y="1293018"/>
              <a:chExt cx="4328502" cy="2768766"/>
            </a:xfrm>
          </p:grpSpPr>
          <p:pic>
            <p:nvPicPr>
              <p:cNvPr id="2054" name="Picture 6" descr="Arbolado urbano: ¿qué árboles conviene plantar en la vereda?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949" y="1315453"/>
                <a:ext cx="4328502" cy="27463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1 Título"/>
              <p:cNvSpPr txBox="1">
                <a:spLocks/>
              </p:cNvSpPr>
              <p:nvPr/>
            </p:nvSpPr>
            <p:spPr>
              <a:xfrm>
                <a:off x="3005689" y="1293018"/>
                <a:ext cx="1486798" cy="719138"/>
              </a:xfrm>
              <a:prstGeom prst="rect">
                <a:avLst/>
              </a:prstGeom>
            </p:spPr>
            <p:txBody>
              <a:bodyPr/>
              <a:lstStyle/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i="1" u="sng" spc="-100" dirty="0" err="1" smtClean="0">
                    <a:ea typeface="+mj-ea"/>
                  </a:rPr>
                  <a:t>Tecoma</a:t>
                </a:r>
                <a:r>
                  <a:rPr lang="es-ES" sz="1400" b="1" i="1" u="sng" spc="-100" dirty="0" smtClean="0">
                    <a:ea typeface="+mj-ea"/>
                  </a:rPr>
                  <a:t> </a:t>
                </a:r>
                <a:r>
                  <a:rPr lang="es-ES" sz="1400" b="1" i="1" u="sng" spc="-100" dirty="0" err="1" smtClean="0">
                    <a:ea typeface="+mj-ea"/>
                  </a:rPr>
                  <a:t>stans</a:t>
                </a:r>
                <a:endParaRPr lang="es-ES" sz="1400" b="1" i="1" spc="-100" dirty="0">
                  <a:ea typeface="+mj-ea"/>
                </a:endParaRPr>
              </a:p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spc="-100" dirty="0" smtClean="0">
                    <a:ea typeface="+mj-ea"/>
                  </a:rPr>
                  <a:t>“Guarán amarillo”</a:t>
                </a:r>
                <a:endParaRPr lang="es-ES" sz="1400" b="1" spc="-100" dirty="0">
                  <a:ea typeface="+mj-ea"/>
                </a:endParaRPr>
              </a:p>
            </p:txBody>
          </p:sp>
          <p:sp>
            <p:nvSpPr>
              <p:cNvPr id="2" name="Rectángulo 1"/>
              <p:cNvSpPr/>
              <p:nvPr/>
            </p:nvSpPr>
            <p:spPr>
              <a:xfrm>
                <a:off x="1710001" y="3800174"/>
                <a:ext cx="2326278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https://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plantnpot.com/products/tecoma-stans</a:t>
                </a:r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332949" y="4149724"/>
              <a:ext cx="4464426" cy="2638425"/>
              <a:chOff x="332949" y="4149724"/>
              <a:chExt cx="4464426" cy="2638425"/>
            </a:xfrm>
          </p:grpSpPr>
          <p:pic>
            <p:nvPicPr>
              <p:cNvPr id="2050" name="Picture 2" descr="Un abrazo para salvar al jacarandá - Diario Hoy En la noticia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949" y="4149724"/>
                <a:ext cx="4328502" cy="26384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1 Título"/>
              <p:cNvSpPr txBox="1">
                <a:spLocks/>
              </p:cNvSpPr>
              <p:nvPr/>
            </p:nvSpPr>
            <p:spPr>
              <a:xfrm>
                <a:off x="338200" y="4149724"/>
                <a:ext cx="2159000" cy="719138"/>
              </a:xfrm>
              <a:prstGeom prst="rect">
                <a:avLst/>
              </a:prstGeom>
            </p:spPr>
            <p:txBody>
              <a:bodyPr/>
              <a:lstStyle/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i="1" u="sng" spc="-100" dirty="0" smtClean="0">
                    <a:solidFill>
                      <a:schemeClr val="bg1"/>
                    </a:solidFill>
                    <a:ea typeface="+mj-ea"/>
                  </a:rPr>
                  <a:t>Jacaranda </a:t>
                </a:r>
                <a:r>
                  <a:rPr lang="es-ES" sz="1400" b="1" i="1" u="sng" spc="-100" dirty="0" err="1" smtClean="0">
                    <a:solidFill>
                      <a:schemeClr val="bg1"/>
                    </a:solidFill>
                    <a:ea typeface="+mj-ea"/>
                  </a:rPr>
                  <a:t>mimosifolia</a:t>
                </a:r>
                <a:endParaRPr lang="es-ES" sz="1400" b="1" i="1" spc="-100" dirty="0">
                  <a:solidFill>
                    <a:schemeClr val="bg1"/>
                  </a:solidFill>
                  <a:ea typeface="+mj-ea"/>
                </a:endParaRPr>
              </a:p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spc="-100" dirty="0" smtClean="0">
                    <a:solidFill>
                      <a:schemeClr val="bg1"/>
                    </a:solidFill>
                    <a:ea typeface="+mj-ea"/>
                  </a:rPr>
                  <a:t>“Jacarandá”</a:t>
                </a:r>
                <a:endParaRPr lang="es-ES" sz="1400" b="1" spc="-100" dirty="0">
                  <a:ea typeface="+mj-ea"/>
                </a:endParaRPr>
              </a:p>
            </p:txBody>
          </p:sp>
          <p:sp>
            <p:nvSpPr>
              <p:cNvPr id="11" name="Rectángulo 10"/>
              <p:cNvSpPr/>
              <p:nvPr/>
            </p:nvSpPr>
            <p:spPr>
              <a:xfrm>
                <a:off x="332949" y="6449595"/>
                <a:ext cx="446442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https://www.unl.edu.ar/noticias/news/view/relevan_el_arbolado_p%C3%BAblico_urbano_de_santa_fe_capital</a:t>
                </a:r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4797375" y="4149724"/>
              <a:ext cx="3794175" cy="2633634"/>
              <a:chOff x="4797375" y="4149724"/>
              <a:chExt cx="3794175" cy="2633634"/>
            </a:xfrm>
          </p:grpSpPr>
          <p:sp>
            <p:nvSpPr>
              <p:cNvPr id="5" name="1 Título"/>
              <p:cNvSpPr txBox="1">
                <a:spLocks/>
              </p:cNvSpPr>
              <p:nvPr/>
            </p:nvSpPr>
            <p:spPr>
              <a:xfrm>
                <a:off x="4805914" y="4149724"/>
                <a:ext cx="2159000" cy="719138"/>
              </a:xfrm>
              <a:prstGeom prst="rect">
                <a:avLst/>
              </a:prstGeom>
            </p:spPr>
            <p:txBody>
              <a:bodyPr/>
              <a:lstStyle/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i="1" u="sng" spc="-100" dirty="0" err="1" smtClean="0">
                    <a:solidFill>
                      <a:schemeClr val="bg1"/>
                    </a:solidFill>
                    <a:ea typeface="+mj-ea"/>
                  </a:rPr>
                  <a:t>Handroanthus</a:t>
                </a:r>
                <a:r>
                  <a:rPr lang="es-ES" sz="1400" b="1" i="1" u="sng" spc="-100" dirty="0" smtClean="0">
                    <a:solidFill>
                      <a:schemeClr val="bg1"/>
                    </a:solidFill>
                    <a:ea typeface="+mj-ea"/>
                  </a:rPr>
                  <a:t> </a:t>
                </a:r>
                <a:r>
                  <a:rPr lang="es-ES" sz="1400" b="1" i="1" u="sng" spc="-100" dirty="0" err="1" smtClean="0">
                    <a:solidFill>
                      <a:schemeClr val="bg1"/>
                    </a:solidFill>
                    <a:ea typeface="+mj-ea"/>
                  </a:rPr>
                  <a:t>impetiginosus</a:t>
                </a:r>
                <a:endParaRPr lang="es-ES" sz="1400" b="1" i="1" spc="-100" dirty="0">
                  <a:solidFill>
                    <a:schemeClr val="bg1"/>
                  </a:solidFill>
                  <a:ea typeface="+mj-ea"/>
                </a:endParaRPr>
              </a:p>
              <a:p>
                <a:pPr eaLnBrk="1" fontAlgn="auto" hangingPunct="1">
                  <a:spcAft>
                    <a:spcPts val="0"/>
                  </a:spcAft>
                  <a:defRPr/>
                </a:pPr>
                <a:r>
                  <a:rPr lang="es-ES" sz="1400" b="1" spc="-100" dirty="0" smtClean="0">
                    <a:solidFill>
                      <a:schemeClr val="bg1"/>
                    </a:solidFill>
                    <a:ea typeface="+mj-ea"/>
                  </a:rPr>
                  <a:t>“Lapacho rosado”</a:t>
                </a:r>
                <a:endParaRPr lang="es-ES" sz="1400" b="1" spc="-100" dirty="0">
                  <a:ea typeface="+mj-ea"/>
                </a:endParaRPr>
              </a:p>
            </p:txBody>
          </p:sp>
          <p:sp>
            <p:nvSpPr>
              <p:cNvPr id="14" name="Rectángulo 13"/>
              <p:cNvSpPr/>
              <p:nvPr/>
            </p:nvSpPr>
            <p:spPr>
              <a:xfrm>
                <a:off x="4797375" y="6567914"/>
                <a:ext cx="3794175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https://succulentavenue.com/arbol-lapacho-rosado-caracteristicas-cuidados/</a:t>
                </a:r>
              </a:p>
            </p:txBody>
          </p:sp>
        </p:grpSp>
      </p:grp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2872407" y="314325"/>
            <a:ext cx="3578087" cy="7191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Árboles caducifolios</a:t>
            </a:r>
            <a:endParaRPr lang="es-E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805914" y="1227514"/>
            <a:ext cx="4401592" cy="2552122"/>
            <a:chOff x="4805914" y="1227514"/>
            <a:chExt cx="4401592" cy="2552122"/>
          </a:xfrm>
        </p:grpSpPr>
        <p:sp>
          <p:nvSpPr>
            <p:cNvPr id="10" name="1 Título"/>
            <p:cNvSpPr txBox="1">
              <a:spLocks/>
            </p:cNvSpPr>
            <p:nvPr/>
          </p:nvSpPr>
          <p:spPr>
            <a:xfrm>
              <a:off x="4805914" y="1227514"/>
              <a:ext cx="2159000" cy="719138"/>
            </a:xfrm>
            <a:prstGeom prst="rect">
              <a:avLst/>
            </a:prstGeom>
          </p:spPr>
          <p:txBody>
            <a:bodyPr/>
            <a:lstStyle/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es-ES" sz="1400" b="1" i="1" u="sng" spc="-100" dirty="0" err="1" smtClean="0">
                  <a:ea typeface="+mj-ea"/>
                </a:rPr>
                <a:t>Bauhinia</a:t>
              </a:r>
              <a:r>
                <a:rPr lang="es-ES" sz="1400" b="1" i="1" u="sng" spc="-100" dirty="0" smtClean="0">
                  <a:ea typeface="+mj-ea"/>
                </a:rPr>
                <a:t> </a:t>
              </a:r>
              <a:r>
                <a:rPr lang="es-ES" sz="1400" b="1" i="1" u="sng" spc="-100" dirty="0" err="1" smtClean="0">
                  <a:ea typeface="+mj-ea"/>
                </a:rPr>
                <a:t>sp</a:t>
              </a:r>
              <a:r>
                <a:rPr lang="es-ES" sz="1400" b="1" i="1" u="sng" spc="-100" dirty="0" smtClean="0">
                  <a:ea typeface="+mj-ea"/>
                </a:rPr>
                <a:t>.</a:t>
              </a:r>
              <a:endParaRPr lang="es-ES" sz="1400" b="1" i="1" spc="-100" dirty="0">
                <a:ea typeface="+mj-ea"/>
              </a:endParaRPr>
            </a:p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es-ES" sz="1400" b="1" spc="-100" dirty="0" smtClean="0">
                  <a:ea typeface="+mj-ea"/>
                </a:rPr>
                <a:t>“Pezuña de vaca”</a:t>
              </a:r>
              <a:endParaRPr lang="es-ES" sz="1400" b="1" spc="-100" dirty="0">
                <a:ea typeface="+mj-ea"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413331" y="3564192"/>
              <a:ext cx="3794175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https://prosaudeviva.weebly.com/pata-de-vaca-bauhinia-forficata.html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248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6325" y="342190"/>
            <a:ext cx="3426246" cy="76039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Arboles urbanos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437" y="34620"/>
            <a:ext cx="4493006" cy="3017052"/>
          </a:xfrm>
        </p:spPr>
      </p:pic>
      <p:pic>
        <p:nvPicPr>
          <p:cNvPr id="1026" name="Picture 2" descr="Álamo - Tenho Se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23" y="1372895"/>
            <a:ext cx="3369978" cy="449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800" y="3194892"/>
            <a:ext cx="4538950" cy="340421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24569" y="5522246"/>
            <a:ext cx="23407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https://www.arbolesurbanos.com.ar/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287437" y="618325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</a:rPr>
              <a:t>https://ciudadano.news/nota/2019-6-20-7-51-43-con-temperatura-en-ascenso-se-despide-el-otono-en-mendoza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676660" y="265156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>
                <a:solidFill>
                  <a:srgbClr val="FFFF00"/>
                </a:solidFill>
              </a:rPr>
              <a:t>arboladourbanomendoza.blogspot.com/2012/06/olmos-frondosos-y-tratamientos.html</a:t>
            </a:r>
            <a:endParaRPr lang="en-US" sz="1000" dirty="0">
              <a:solidFill>
                <a:srgbClr val="FFFF00"/>
              </a:solidFill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606325" y="1372895"/>
            <a:ext cx="2159000" cy="719138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i="1" u="sng" spc="-100" dirty="0" err="1" smtClean="0">
                <a:solidFill>
                  <a:schemeClr val="bg1"/>
                </a:solidFill>
                <a:ea typeface="+mj-ea"/>
              </a:rPr>
              <a:t>Populus</a:t>
            </a:r>
            <a:r>
              <a:rPr lang="es-ES" sz="1400" b="1" i="1" u="sng" spc="-100" dirty="0" smtClean="0">
                <a:solidFill>
                  <a:schemeClr val="bg1"/>
                </a:solidFill>
                <a:ea typeface="+mj-ea"/>
              </a:rPr>
              <a:t> </a:t>
            </a:r>
            <a:r>
              <a:rPr lang="es-ES" sz="1400" b="1" i="1" u="sng" spc="-100" dirty="0" err="1" smtClean="0">
                <a:solidFill>
                  <a:schemeClr val="bg1"/>
                </a:solidFill>
                <a:ea typeface="+mj-ea"/>
              </a:rPr>
              <a:t>nigra</a:t>
            </a:r>
            <a:r>
              <a:rPr lang="es-ES" sz="1400" b="1" i="1" spc="-100" dirty="0" smtClean="0">
                <a:solidFill>
                  <a:schemeClr val="bg1"/>
                </a:solidFill>
                <a:ea typeface="+mj-ea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spc="-100" dirty="0" smtClean="0">
                <a:solidFill>
                  <a:schemeClr val="bg1"/>
                </a:solidFill>
                <a:ea typeface="+mj-ea"/>
              </a:rPr>
              <a:t>“Álamo negro”</a:t>
            </a:r>
            <a:endParaRPr lang="es-ES" sz="1400" b="1" spc="-100" dirty="0">
              <a:ea typeface="+mj-ea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883160" y="0"/>
            <a:ext cx="2159000" cy="719138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i="1" u="sng" spc="-100" dirty="0" err="1">
                <a:ea typeface="+mj-ea"/>
              </a:rPr>
              <a:t>U</a:t>
            </a:r>
            <a:r>
              <a:rPr lang="es-ES" sz="1400" b="1" i="1" u="sng" spc="-100" dirty="0" err="1" smtClean="0">
                <a:ea typeface="+mj-ea"/>
              </a:rPr>
              <a:t>lmus</a:t>
            </a:r>
            <a:r>
              <a:rPr lang="es-ES" sz="1400" b="1" i="1" u="sng" spc="-100" dirty="0" smtClean="0">
                <a:ea typeface="+mj-ea"/>
              </a:rPr>
              <a:t> </a:t>
            </a:r>
            <a:r>
              <a:rPr lang="es-ES" sz="1400" b="1" i="1" u="sng" spc="-100" dirty="0" err="1" smtClean="0">
                <a:ea typeface="+mj-ea"/>
              </a:rPr>
              <a:t>minor</a:t>
            </a:r>
            <a:endParaRPr lang="es-ES" sz="1400" b="1" i="1" spc="-100" dirty="0" smtClean="0">
              <a:ea typeface="+mj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1400" b="1" spc="-100" dirty="0" smtClean="0">
                <a:ea typeface="+mj-ea"/>
              </a:rPr>
              <a:t>“Olmo”</a:t>
            </a:r>
            <a:endParaRPr lang="es-ES" sz="1400" b="1" spc="-10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1001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</TotalTime>
  <Words>5338</Words>
  <Application>Microsoft Office PowerPoint</Application>
  <PresentationFormat>Presentación en pantalla (4:3)</PresentationFormat>
  <Paragraphs>3134</Paragraphs>
  <Slides>72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72</vt:i4>
      </vt:variant>
    </vt:vector>
  </HeadingPairs>
  <TitlesOfParts>
    <vt:vector size="79" baseType="lpstr">
      <vt:lpstr>Arial</vt:lpstr>
      <vt:lpstr>Calibri</vt:lpstr>
      <vt:lpstr>Calibri Light</vt:lpstr>
      <vt:lpstr>Edwardian Script ITC</vt:lpstr>
      <vt:lpstr>Trebuchet MS</vt:lpstr>
      <vt:lpstr>Wingdings</vt:lpstr>
      <vt:lpstr>Tema de Office</vt:lpstr>
      <vt:lpstr>Universidad Nacional del Litoral  Facultad de Humanidades y Ciencias  Cátedra: Biogeografía 2026</vt:lpstr>
      <vt:lpstr>Justificación</vt:lpstr>
      <vt:lpstr>El arbolado urbano</vt:lpstr>
      <vt:lpstr>Funciones del arbolado urbano</vt:lpstr>
      <vt:lpstr>Árboles caducifolios</vt:lpstr>
      <vt:lpstr>Presentación de PowerPoint</vt:lpstr>
      <vt:lpstr>Presentación de PowerPoint</vt:lpstr>
      <vt:lpstr>Árboles caducifolios</vt:lpstr>
      <vt:lpstr>Arboles urbanos</vt:lpstr>
      <vt:lpstr>Arboles urbanos</vt:lpstr>
      <vt:lpstr>Árboles no aconsejados para veredas</vt:lpstr>
      <vt:lpstr>Cortinas vegetales en edificaciones de altura</vt:lpstr>
      <vt:lpstr>Presentación de PowerPoint</vt:lpstr>
      <vt:lpstr>Presentación de PowerPoint</vt:lpstr>
      <vt:lpstr>Funciones del arbolado urbano</vt:lpstr>
      <vt:lpstr>Cortinas vegetales en zonas fabriles</vt:lpstr>
      <vt:lpstr>Funciones del arbolado urbano</vt:lpstr>
      <vt:lpstr>Funciones del arbolado urbano</vt:lpstr>
      <vt:lpstr>Funciones del arbolado urbano</vt:lpstr>
      <vt:lpstr>Funciones del arbolado urbano</vt:lpstr>
      <vt:lpstr>Importancia del arbolado urbano</vt:lpstr>
      <vt:lpstr>Problemas </vt:lpstr>
      <vt:lpstr>Problemas </vt:lpstr>
      <vt:lpstr>Problemas </vt:lpstr>
      <vt:lpstr>Problemas </vt:lpstr>
      <vt:lpstr>Problemas </vt:lpstr>
      <vt:lpstr>7.- Carácter alergénico de especies</vt:lpstr>
      <vt:lpstr>Datos a considerar</vt:lpstr>
      <vt:lpstr>Relevamiento del arbolado público</vt:lpstr>
      <vt:lpstr>Datos a considerar</vt:lpstr>
      <vt:lpstr>Datos a considerar</vt:lpstr>
      <vt:lpstr>a.- Altura de fuste   e.- distancia al árbol anterior b.- Ancho de copa c.- Circunferencia de fuste d.- distancia al cordón</vt:lpstr>
      <vt:lpstr>Presentación de PowerPoint</vt:lpstr>
      <vt:lpstr>Tabulación de información recabada in situ</vt:lpstr>
      <vt:lpstr>Obtención de cartografías temáticas y atributos </vt:lpstr>
      <vt:lpstr>Ejemplos cartográficos de relevamientos realizados en Estación Matilde (Santa Fe)</vt:lpstr>
      <vt:lpstr>Análisis - Matrices DAFO</vt:lpstr>
      <vt:lpstr>Matrices DAFO</vt:lpstr>
      <vt:lpstr>Presentación de PowerPoint</vt:lpstr>
      <vt:lpstr>Vecinal Guadalupe Este</vt:lpstr>
      <vt:lpstr>Especies arbóreas en Guadalupe Este</vt:lpstr>
      <vt:lpstr>Densidad arbórea</vt:lpstr>
      <vt:lpstr>Vecinal Guadalupe Este</vt:lpstr>
      <vt:lpstr>Presentación de PowerPoint</vt:lpstr>
      <vt:lpstr>Vecinal Barranquitas Sur</vt:lpstr>
      <vt:lpstr>Especies arbóreas en Barranquitas Sur</vt:lpstr>
      <vt:lpstr>Densidad arbórea</vt:lpstr>
      <vt:lpstr>Vecinal Barranquitas Sur</vt:lpstr>
      <vt:lpstr>Vecinal San Gerónimo</vt:lpstr>
      <vt:lpstr>Especies arbóreas en Vecinal San Gerónimo</vt:lpstr>
      <vt:lpstr>Densidad arbórea</vt:lpstr>
      <vt:lpstr>Vecinal San Gerónimo</vt:lpstr>
      <vt:lpstr>Vecinal Centro</vt:lpstr>
      <vt:lpstr>Especies arbóreas en Vecinal Centro</vt:lpstr>
      <vt:lpstr>Densidad arbórea</vt:lpstr>
      <vt:lpstr>Vecinal Centro</vt:lpstr>
      <vt:lpstr>Datos más actuales  (Relevamientos agosto-diciembre 2025)</vt:lpstr>
      <vt:lpstr>Resultados</vt:lpstr>
      <vt:lpstr>Distribución</vt:lpstr>
      <vt:lpstr>Densidad arbórea</vt:lpstr>
      <vt:lpstr>Estado de situación de árboles</vt:lpstr>
      <vt:lpstr>Situación y problemas</vt:lpstr>
      <vt:lpstr>Obtención de índices de confort biofísico</vt:lpstr>
      <vt:lpstr>Índice de confort biofísico (por manzanas)</vt:lpstr>
      <vt:lpstr>Índices de confort biofísicos</vt:lpstr>
      <vt:lpstr>Los espacios verdes (EVP)</vt:lpstr>
      <vt:lpstr>Presentación de PowerPoint</vt:lpstr>
      <vt:lpstr>Presentación de PowerPoint</vt:lpstr>
      <vt:lpstr>Presentación de PowerPoint</vt:lpstr>
      <vt:lpstr>Accesibilidad</vt:lpstr>
      <vt:lpstr>Consideraciones finales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Nacional del Litoral  Facultad de Humanidades y Ciencias  Cátedra: Biogeografía 2026</dc:title>
  <dc:creator>I-MAG</dc:creator>
  <cp:lastModifiedBy>I-MAG</cp:lastModifiedBy>
  <cp:revision>22</cp:revision>
  <dcterms:created xsi:type="dcterms:W3CDTF">2026-06-04T18:41:16Z</dcterms:created>
  <dcterms:modified xsi:type="dcterms:W3CDTF">2026-06-08T21:07:17Z</dcterms:modified>
</cp:coreProperties>
</file>