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75" r:id="rId3"/>
    <p:sldId id="276" r:id="rId4"/>
    <p:sldId id="257" r:id="rId5"/>
    <p:sldId id="258" r:id="rId6"/>
    <p:sldId id="259" r:id="rId7"/>
    <p:sldId id="260" r:id="rId8"/>
    <p:sldId id="261" r:id="rId9"/>
    <p:sldId id="272" r:id="rId10"/>
    <p:sldId id="273" r:id="rId11"/>
    <p:sldId id="263" r:id="rId12"/>
    <p:sldId id="264" r:id="rId13"/>
    <p:sldId id="265" r:id="rId14"/>
    <p:sldId id="266" r:id="rId15"/>
    <p:sldId id="262" r:id="rId16"/>
    <p:sldId id="267" r:id="rId17"/>
    <p:sldId id="268" r:id="rId18"/>
    <p:sldId id="269" r:id="rId19"/>
    <p:sldId id="270" r:id="rId20"/>
    <p:sldId id="271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0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B828C-7CB1-41EC-BC1F-CFBF26CA251A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7C74B-3692-4B60-9734-DD331CD58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195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174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5F443C6-5E70-4C20-ACF9-B64334E23266}" type="slidenum">
              <a:rPr lang="en-US" altLang="en-US" sz="1200" smtClean="0"/>
              <a:pPr/>
              <a:t>17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735083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0F790-C5BF-491E-82FD-98A2938DEAB3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4AA2-1078-4D3D-A226-9B5DBDA7C9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796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0F790-C5BF-491E-82FD-98A2938DEAB3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4AA2-1078-4D3D-A226-9B5DBDA7C9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04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0F790-C5BF-491E-82FD-98A2938DEAB3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4AA2-1078-4D3D-A226-9B5DBDA7C9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8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0F790-C5BF-491E-82FD-98A2938DEAB3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4AA2-1078-4D3D-A226-9B5DBDA7C9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010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0F790-C5BF-491E-82FD-98A2938DEAB3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4AA2-1078-4D3D-A226-9B5DBDA7C9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08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0F790-C5BF-491E-82FD-98A2938DEAB3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4AA2-1078-4D3D-A226-9B5DBDA7C9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3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0F790-C5BF-491E-82FD-98A2938DEAB3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4AA2-1078-4D3D-A226-9B5DBDA7C9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677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0F790-C5BF-491E-82FD-98A2938DEAB3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4AA2-1078-4D3D-A226-9B5DBDA7C9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158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0F790-C5BF-491E-82FD-98A2938DEAB3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4AA2-1078-4D3D-A226-9B5DBDA7C9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80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0F790-C5BF-491E-82FD-98A2938DEAB3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4AA2-1078-4D3D-A226-9B5DBDA7C9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86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0F790-C5BF-491E-82FD-98A2938DEAB3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4AA2-1078-4D3D-A226-9B5DBDA7C9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38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0F790-C5BF-491E-82FD-98A2938DEAB3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E4AA2-1078-4D3D-A226-9B5DBDA7C9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44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miliarium.com/Proyectos/EstudiosHidrogeologicos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717917"/>
            <a:ext cx="7772400" cy="1239352"/>
          </a:xfrm>
        </p:spPr>
        <p:txBody>
          <a:bodyPr>
            <a:normAutofit/>
          </a:bodyPr>
          <a:lstStyle/>
          <a:p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 NACIONAL DEL LITORAL</a:t>
            </a:r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Facultad de Humanidades y Ciencias</a:t>
            </a:r>
            <a:b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Cátedra: </a:t>
            </a:r>
            <a:r>
              <a:rPr lang="es-ES" sz="1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Biogeografía</a:t>
            </a:r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38960" y="2901899"/>
            <a:ext cx="6858000" cy="2463590"/>
          </a:xfrm>
        </p:spPr>
        <p:txBody>
          <a:bodyPr/>
          <a:lstStyle/>
          <a:p>
            <a:pPr>
              <a:defRPr/>
            </a:pPr>
            <a:r>
              <a:rPr lang="es-ES" b="1" dirty="0" smtClean="0">
                <a:solidFill>
                  <a:srgbClr val="FFFF00"/>
                </a:solidFill>
              </a:rPr>
              <a:t>Unidad 3-bis</a:t>
            </a:r>
          </a:p>
          <a:p>
            <a:pPr>
              <a:defRPr/>
            </a:pPr>
            <a:r>
              <a:rPr lang="es-ES" dirty="0" err="1" smtClean="0">
                <a:solidFill>
                  <a:schemeClr val="bg1"/>
                </a:solidFill>
              </a:rPr>
              <a:t>Indices</a:t>
            </a:r>
            <a:r>
              <a:rPr lang="es-ES" dirty="0" smtClean="0">
                <a:solidFill>
                  <a:schemeClr val="bg1"/>
                </a:solidFill>
              </a:rPr>
              <a:t> climáticos</a:t>
            </a:r>
          </a:p>
          <a:p>
            <a:pPr>
              <a:defRPr/>
            </a:pPr>
            <a:r>
              <a:rPr lang="es-ES" dirty="0" smtClean="0">
                <a:solidFill>
                  <a:schemeClr val="bg1"/>
                </a:solidFill>
              </a:rPr>
              <a:t>Clasificación </a:t>
            </a:r>
            <a:r>
              <a:rPr lang="es-ES" dirty="0">
                <a:solidFill>
                  <a:schemeClr val="bg1"/>
                </a:solidFill>
              </a:rPr>
              <a:t>Climática de Ch. </a:t>
            </a:r>
            <a:r>
              <a:rPr lang="es-ES" dirty="0" err="1">
                <a:solidFill>
                  <a:schemeClr val="bg1"/>
                </a:solidFill>
              </a:rPr>
              <a:t>Thornthwaite</a:t>
            </a:r>
            <a:endParaRPr lang="es-ES" dirty="0">
              <a:solidFill>
                <a:schemeClr val="bg1"/>
              </a:solidFill>
            </a:endParaRPr>
          </a:p>
          <a:p>
            <a:pPr>
              <a:defRPr/>
            </a:pPr>
            <a:endParaRPr lang="es-ES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s-ES" dirty="0">
                <a:solidFill>
                  <a:schemeClr val="bg1"/>
                </a:solidFill>
              </a:rPr>
              <a:t>Clasificación Bioclimática de </a:t>
            </a:r>
            <a:r>
              <a:rPr lang="es-ES" dirty="0" err="1">
                <a:solidFill>
                  <a:schemeClr val="bg1"/>
                </a:solidFill>
              </a:rPr>
              <a:t>Gaussen</a:t>
            </a:r>
            <a:r>
              <a:rPr lang="es-ES" dirty="0">
                <a:solidFill>
                  <a:schemeClr val="bg1"/>
                </a:solidFill>
              </a:rPr>
              <a:t>-Walter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20496"/>
            <a:ext cx="1604002" cy="150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1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603250"/>
          </a:xfrm>
        </p:spPr>
        <p:txBody>
          <a:bodyPr/>
          <a:lstStyle/>
          <a:p>
            <a:pPr eaLnBrk="1" hangingPunct="1">
              <a:defRPr/>
            </a:pPr>
            <a:r>
              <a:rPr lang="es-E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Evapotranspiración Real (ETR)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125538"/>
            <a:ext cx="7543800" cy="52562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1600" dirty="0" smtClean="0"/>
              <a:t>¿</a:t>
            </a:r>
            <a:r>
              <a:rPr lang="es-ES" sz="1600" dirty="0" smtClean="0">
                <a:solidFill>
                  <a:schemeClr val="bg1"/>
                </a:solidFill>
              </a:rPr>
              <a:t>Cómo se calcula?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1600" dirty="0" smtClean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1600" dirty="0" smtClean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1600" dirty="0" smtClean="0">
                <a:solidFill>
                  <a:schemeClr val="bg1"/>
                </a:solidFill>
              </a:rPr>
              <a:t>Debe observarse si T es mayor a ETP, o si ETP es mayor a T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1600" dirty="0" smtClean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1600" b="1" dirty="0" smtClean="0">
                <a:solidFill>
                  <a:srgbClr val="FFFF00"/>
                </a:solidFill>
              </a:rPr>
              <a:t>Si T es mayor a ETP		ETR = ETP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1600" b="1" dirty="0" smtClean="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1600" b="1" dirty="0" smtClean="0">
                <a:solidFill>
                  <a:srgbClr val="FFFF00"/>
                </a:solidFill>
              </a:rPr>
              <a:t>Si T es menor a ETP		ETR = P + AR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1600" dirty="0" smtClean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1600" dirty="0" smtClean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1600" dirty="0" smtClean="0">
                <a:solidFill>
                  <a:schemeClr val="bg1"/>
                </a:solidFill>
              </a:rPr>
              <a:t>Exceso:    Solo si se pasa de 100 mm de R. El excedente de 100 se asigna a </a:t>
            </a:r>
            <a:r>
              <a:rPr lang="es-ES" sz="1600" dirty="0" err="1" smtClean="0">
                <a:solidFill>
                  <a:schemeClr val="bg1"/>
                </a:solidFill>
              </a:rPr>
              <a:t>Exc</a:t>
            </a:r>
            <a:r>
              <a:rPr lang="es-ES" sz="1600" dirty="0" smtClean="0">
                <a:solidFill>
                  <a:schemeClr val="bg1"/>
                </a:solidFill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1600" dirty="0" smtClean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1600" dirty="0" smtClean="0">
                <a:solidFill>
                  <a:schemeClr val="bg1"/>
                </a:solidFill>
              </a:rPr>
              <a:t>Déficit:	Solo si se obtiene un valor de R por debajo de 0.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1600" dirty="0" smtClean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3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1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198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1"/>
          <p:cNvSpPr>
            <a:spLocks noGrp="1"/>
          </p:cNvSpPr>
          <p:nvPr>
            <p:ph type="title"/>
          </p:nvPr>
        </p:nvSpPr>
        <p:spPr>
          <a:xfrm>
            <a:off x="671513" y="260350"/>
            <a:ext cx="7772400" cy="515938"/>
          </a:xfrm>
        </p:spPr>
        <p:txBody>
          <a:bodyPr/>
          <a:lstStyle/>
          <a:p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Determinación del tipo de clima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696913" y="908050"/>
            <a:ext cx="7772400" cy="1800225"/>
          </a:xfrm>
        </p:spPr>
        <p:txBody>
          <a:bodyPr/>
          <a:lstStyle/>
          <a:p>
            <a:pPr marL="609600" indent="-609600" eaLnBrk="1" hangingPunct="1">
              <a:buFontTx/>
              <a:buAutoNum type="alphaLcParenR"/>
            </a:pPr>
            <a:r>
              <a:rPr lang="es-ES" altLang="en-US" sz="2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Indice de Humedad            Ih = (100 x Exc. agua) / ETP</a:t>
            </a:r>
          </a:p>
          <a:p>
            <a:pPr marL="609600" indent="-609600" eaLnBrk="1" hangingPunct="1">
              <a:buFontTx/>
              <a:buAutoNum type="alphaLcParenR"/>
            </a:pPr>
            <a:endParaRPr lang="es-ES" altLang="en-US" sz="2000" b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hangingPunct="1">
              <a:buFontTx/>
              <a:buAutoNum type="alphaLcParenR"/>
            </a:pPr>
            <a:r>
              <a:rPr lang="es-ES" altLang="en-US" sz="2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Indice de Aridez		  Ia = (100 x Df agua) / ETP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r>
              <a:rPr lang="es-ES" altLang="en-US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(tabla de página </a:t>
            </a:r>
            <a:r>
              <a:rPr lang="es-ES" altLang="en-US" sz="200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es-ES" altLang="en-US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es-ES" altLang="en-US" sz="2000" b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oup 46"/>
          <p:cNvGraphicFramePr>
            <a:graphicFrameLocks/>
          </p:cNvGraphicFramePr>
          <p:nvPr/>
        </p:nvGraphicFramePr>
        <p:xfrm>
          <a:off x="468313" y="2678113"/>
          <a:ext cx="8229600" cy="3292476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3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Climas Húmedos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Indice</a:t>
                      </a: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de Aridez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Nula o pequeña deficiencia de agua (r)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0 a 16,7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Deficiencia moderada de agua en verano (s)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16,7 a 33,3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Deficiencia moderada de agua en invierno (w)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16,7 a 33,3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Gran deficiencia de agua en verano (s2)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Más de 33,33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Gran deficiencia de agua en invierno (W2)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Más de 33,33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Climas secos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Indice</a:t>
                      </a: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de Humedad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Nulo o pequeño exceso de agua (d)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0 a 10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Exceso moderado de agua en invierno (s)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 a 20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Exceso moderado de agua en verano (w)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 a 20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Gran Exceso de agua en invierno (s2)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Más de 20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Gran exceso de agua en verano (w2)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Más de 20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99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58813"/>
          </a:xfrm>
        </p:spPr>
        <p:txBody>
          <a:bodyPr/>
          <a:lstStyle/>
          <a:p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Cálculo de la ecuación del índice hídrico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7" name="Marcador de contenido 2"/>
          <p:cNvSpPr>
            <a:spLocks noGrp="1"/>
          </p:cNvSpPr>
          <p:nvPr>
            <p:ph idx="1"/>
          </p:nvPr>
        </p:nvSpPr>
        <p:spPr>
          <a:xfrm>
            <a:off x="685800" y="1341438"/>
            <a:ext cx="7772400" cy="18716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Según Thornthwaite, su cálculo se obtiene sustrayendo 6 décimos del índice de aridez al índice de humedad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20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2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Ec.I.hi.= </a:t>
            </a:r>
            <a:r>
              <a:rPr lang="es-ES" altLang="en-US" sz="2000" b="1" u="sng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(100 x Exc agua) – (60 x Df agua)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2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    		 ETP</a:t>
            </a:r>
          </a:p>
        </p:txBody>
      </p:sp>
      <p:graphicFrame>
        <p:nvGraphicFramePr>
          <p:cNvPr id="4" name="Group 52"/>
          <p:cNvGraphicFramePr>
            <a:graphicFrameLocks/>
          </p:cNvGraphicFramePr>
          <p:nvPr/>
        </p:nvGraphicFramePr>
        <p:xfrm>
          <a:off x="468313" y="3429000"/>
          <a:ext cx="8229600" cy="274320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9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TIPO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Descripción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Condiciones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Árido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-60 a -40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Semiárido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-40 a -20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C1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Seco subhúmedo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-20 a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C2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Subhúmedo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0 a 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B1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Húmedo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20 a 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B2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40 a 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B3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60 a 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B4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80 a 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Perhúmedo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100 y superiores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65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87375"/>
          </a:xfrm>
        </p:spPr>
        <p:txBody>
          <a:bodyPr/>
          <a:lstStyle/>
          <a:p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Eficiencia de la temperatura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Marcador de contenido 2"/>
          <p:cNvSpPr>
            <a:spLocks noGrp="1"/>
          </p:cNvSpPr>
          <p:nvPr>
            <p:ph idx="1"/>
          </p:nvPr>
        </p:nvSpPr>
        <p:spPr>
          <a:xfrm>
            <a:off x="838200" y="1341438"/>
            <a:ext cx="7772400" cy="7270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toma como parámetro el total de ETP anual (como medida de la eficiencia térmica) Tabla de pp. 26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20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Group 51"/>
          <p:cNvGraphicFramePr>
            <a:graphicFrameLocks/>
          </p:cNvGraphicFramePr>
          <p:nvPr/>
        </p:nvGraphicFramePr>
        <p:xfrm>
          <a:off x="952500" y="2349500"/>
          <a:ext cx="7543800" cy="3633792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Tipo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Descripción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Condición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E´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Helado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menos de 142 mm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D´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Tundra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285-142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C´1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Microtermal</a:t>
                      </a: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427 a 285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C´2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570 a 427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B´1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Mesotermal</a:t>
                      </a: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712 a 570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B´2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855 a 712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B´3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997  A 855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B´4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1140 a 997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A´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Megatermal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Más de 1140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48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290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Determinación de la eficiencia estival de la temperatura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5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n-US" sz="20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" altLang="en-US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alt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logra sumando las ETP de los meses de verano (diciembre, enero y febrero en nuestro hemisferio) multiplicando por 100 y dividiendo por el total de ETP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s-ES" altLang="en-US" sz="1400" smtClean="0"/>
              <a:t>	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s-ES" altLang="en-US" sz="14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ETP Verano = (ETPd + E</a:t>
            </a:r>
            <a:r>
              <a:rPr lang="es-ES" altLang="en-US" sz="16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TPe + ETPf) x 100/ ETP</a:t>
            </a:r>
          </a:p>
        </p:txBody>
      </p:sp>
    </p:spTree>
    <p:extLst>
      <p:ext uri="{BB962C8B-B14F-4D97-AF65-F5344CB8AC3E}">
        <p14:creationId xmlns:p14="http://schemas.microsoft.com/office/powerpoint/2010/main" val="327025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ítulo 1"/>
          <p:cNvSpPr>
            <a:spLocks noGrp="1"/>
          </p:cNvSpPr>
          <p:nvPr>
            <p:ph type="title"/>
          </p:nvPr>
        </p:nvSpPr>
        <p:spPr>
          <a:xfrm>
            <a:off x="655638" y="260350"/>
            <a:ext cx="7772400" cy="720725"/>
          </a:xfrm>
        </p:spPr>
        <p:txBody>
          <a:bodyPr/>
          <a:lstStyle/>
          <a:p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 de software ISBH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80" name="Picture 9" descr="957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1395413"/>
            <a:ext cx="8842375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88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</p:nvPr>
        </p:nvGraphicFramePr>
        <p:xfrm>
          <a:off x="654050" y="2636838"/>
          <a:ext cx="7772400" cy="4003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9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Clase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Condiciones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9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 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Tmf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&gt; 0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9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Cálido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Tmf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&gt; 15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9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Templado-Cálido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es-ES" sz="14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Tmf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242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Templado </a:t>
                      </a:r>
                      <a:r>
                        <a:rPr lang="es-ES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mesotermal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es-ES" sz="14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Tmf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u="none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9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 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Tmf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9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Templado-frío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&gt; </a:t>
                      </a:r>
                      <a:r>
                        <a:rPr lang="es-ES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Tmf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-5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242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frío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 &gt; </a:t>
                      </a:r>
                      <a:r>
                        <a:rPr lang="es-ES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Tmf</a:t>
                      </a:r>
                      <a:endParaRPr lang="en-US" sz="14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9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GRUPO 3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&gt; Tm12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9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Glacial: todos los meses con Tm negativa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&gt; Tm12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7" marB="45727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9733" name="Título 1"/>
          <p:cNvSpPr>
            <a:spLocks noGrp="1"/>
          </p:cNvSpPr>
          <p:nvPr>
            <p:ph type="title"/>
          </p:nvPr>
        </p:nvSpPr>
        <p:spPr>
          <a:xfrm>
            <a:off x="685800" y="249238"/>
            <a:ext cx="7342188" cy="587375"/>
          </a:xfrm>
        </p:spPr>
        <p:txBody>
          <a:bodyPr/>
          <a:lstStyle/>
          <a:p>
            <a:pPr algn="just"/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Clasificación Bioclimática s/ONU-UNESCO/FAO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654050" y="833438"/>
            <a:ext cx="73421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es-ES" sz="1400" b="1" kern="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acuerdo a las temperaturas</a:t>
            </a:r>
            <a:endParaRPr lang="en-US" sz="1400" b="1" kern="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 bwMode="auto">
          <a:xfrm>
            <a:off x="717550" y="2276475"/>
            <a:ext cx="73421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Considerando las temperaturas del mes más frío</a:t>
            </a:r>
            <a:endParaRPr lang="en-US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 bwMode="auto">
          <a:xfrm>
            <a:off x="685800" y="1196975"/>
            <a:ext cx="73421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Según temperaturas promedios  se define como:</a:t>
            </a:r>
          </a:p>
          <a:p>
            <a:pPr algn="just">
              <a:defRPr/>
            </a:pPr>
            <a:endParaRPr lang="es-ES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 cálido            </a:t>
            </a:r>
            <a:r>
              <a:rPr lang="es-ES" sz="1400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Tmedia</a:t>
            </a: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mensual  es superior a 20°C</a:t>
            </a:r>
          </a:p>
          <a:p>
            <a:pPr algn="just">
              <a:defRPr/>
            </a:pP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 templado       T media mensual varía entre 0 y 20°c</a:t>
            </a:r>
          </a:p>
          <a:p>
            <a:pPr algn="just">
              <a:defRPr/>
            </a:pP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 frío                 T media mensual es inferior a 0°c </a:t>
            </a:r>
            <a:endParaRPr lang="en-US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0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</p:nvPr>
        </p:nvGraphicFramePr>
        <p:xfrm>
          <a:off x="539750" y="1025525"/>
          <a:ext cx="7918449" cy="2363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2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589"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AXÉRICO</a:t>
                      </a:r>
                    </a:p>
                  </a:txBody>
                  <a:tcPr marT="45699" marB="45699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Ningún</a:t>
                      </a:r>
                      <a:r>
                        <a:rPr lang="es-ES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mes seco</a:t>
                      </a:r>
                      <a:endParaRPr lang="en-US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9" marB="45699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89">
                <a:tc rowSpan="3">
                  <a:txBody>
                    <a:bodyPr/>
                    <a:lstStyle/>
                    <a:p>
                      <a:pPr algn="ctr"/>
                      <a:endParaRPr lang="es-ES" sz="14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4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XÉRICO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9" marB="4569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Árido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9" marB="4569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Período seco mayor a 9 meses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9" marB="45699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18"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Mediterráneo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9" marB="4569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Período seco 1 a 8 meses coincidiendo con estación cálida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9" marB="45699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18">
                <a:tc v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Tropical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9" marB="45699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Período seco 1 a 8 meses coincidiendo con estación fría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9" marB="45699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6374"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BIXÉRICO</a:t>
                      </a:r>
                    </a:p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9" marB="45699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Período seco 1 a 8 meses sumando 2 períodos de sequía 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99" marB="45699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0744" name="Título 1"/>
          <p:cNvSpPr>
            <a:spLocks noGrp="1"/>
          </p:cNvSpPr>
          <p:nvPr>
            <p:ph type="title"/>
          </p:nvPr>
        </p:nvSpPr>
        <p:spPr>
          <a:xfrm>
            <a:off x="865188" y="134938"/>
            <a:ext cx="7342187" cy="587375"/>
          </a:xfrm>
        </p:spPr>
        <p:txBody>
          <a:bodyPr/>
          <a:lstStyle/>
          <a:p>
            <a:pPr algn="just"/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Clasificación Bioclimática s/UNESCO/FAO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684213" y="617538"/>
            <a:ext cx="73421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es-ES" sz="1400" b="1" kern="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acuerdo a la aridez	</a:t>
            </a:r>
            <a:r>
              <a:rPr lang="es-ES" sz="1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 </a:t>
            </a:r>
            <a:r>
              <a:rPr lang="es-ES" sz="14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Xerotérmico</a:t>
            </a:r>
            <a:r>
              <a:rPr lang="es-ES" sz="1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4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Gaussen</a:t>
            </a:r>
            <a:r>
              <a:rPr lang="es-ES" sz="1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2T = P</a:t>
            </a:r>
            <a:endParaRPr lang="en-US" sz="1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6" name="Picture 2" descr="Regiones ecológicas 03: Bioclimas – ECOLY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940175"/>
            <a:ext cx="3708400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7" name="Picture 4" descr="Archivo:Diagrama ombrotérmico de oviedo.png - Wikipedia, la enciclopedia  lib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50" y="3940175"/>
            <a:ext cx="3446463" cy="28717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1"/>
          <p:cNvSpPr txBox="1">
            <a:spLocks/>
          </p:cNvSpPr>
          <p:nvPr/>
        </p:nvSpPr>
        <p:spPr bwMode="auto">
          <a:xfrm>
            <a:off x="71438" y="3448050"/>
            <a:ext cx="90725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es-ES" sz="1400" b="1" kern="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Cálculo </a:t>
            </a:r>
            <a:r>
              <a:rPr lang="es-ES" sz="1400" b="1" kern="0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Xmensual</a:t>
            </a:r>
            <a:r>
              <a:rPr lang="es-ES" sz="1400" b="1" kern="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s-ES" sz="1400" b="1" kern="0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</a:t>
            </a:r>
            <a:r>
              <a:rPr lang="es-ES" sz="1400" b="1" kern="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{N-(P + b)} x f       </a:t>
            </a: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 nº días del mes  </a:t>
            </a: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P=nº </a:t>
            </a: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días de lluvia  b=Nº niebla y rocío</a:t>
            </a:r>
          </a:p>
          <a:p>
            <a:pPr algn="just">
              <a:defRPr/>
            </a:pP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= factor que depende de la humedad relativa (tabulado  TABLA 7)</a:t>
            </a:r>
            <a:endParaRPr lang="en-US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56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ítulo 1"/>
          <p:cNvSpPr>
            <a:spLocks noGrp="1"/>
          </p:cNvSpPr>
          <p:nvPr>
            <p:ph type="title"/>
          </p:nvPr>
        </p:nvSpPr>
        <p:spPr>
          <a:xfrm>
            <a:off x="685800" y="165100"/>
            <a:ext cx="7772400" cy="455613"/>
          </a:xfrm>
        </p:spPr>
        <p:txBody>
          <a:bodyPr/>
          <a:lstStyle/>
          <a:p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Subdivisión por aridez dentro del grupo 1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685800" y="646113"/>
          <a:ext cx="7772400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8180"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Subdivisión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Condiciones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180">
                <a:tc rowSpan="5">
                  <a:txBody>
                    <a:bodyPr/>
                    <a:lstStyle/>
                    <a:p>
                      <a:pPr algn="ctr"/>
                      <a:endParaRPr lang="es-ES" sz="10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0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ES" sz="10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AXÉRICO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Cálido Ecuatorial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</a:t>
                      </a:r>
                      <a:r>
                        <a:rPr lang="es-ES" sz="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Cálido Subecuatorial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</a:t>
                      </a:r>
                      <a:r>
                        <a:rPr lang="es-ES" sz="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Templado Cálido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</a:t>
                      </a:r>
                      <a:r>
                        <a:rPr lang="es-ES" sz="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Templado medio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</a:t>
                      </a:r>
                      <a:r>
                        <a:rPr lang="es-ES" sz="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Templado de transición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Tm1&lt;</a:t>
                      </a:r>
                      <a:r>
                        <a:rPr lang="es-ES" sz="10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180">
                <a:tc rowSpan="14">
                  <a:txBody>
                    <a:bodyPr/>
                    <a:lstStyle/>
                    <a:p>
                      <a:pPr algn="ctr"/>
                      <a:endParaRPr lang="es-ES" sz="10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0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0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0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0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0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0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0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000" b="1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ES" sz="10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XÉRICO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 meses con Pi &lt; 2 </a:t>
                      </a:r>
                      <a:r>
                        <a:rPr lang="es-ES" sz="10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consecutivos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Desértico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&gt; 300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Subdesértico acentuado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250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Subdesértico atenuado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200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Xeromediterráneo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150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Termomediterráneo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acentuado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125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Termomediterráneo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atenuado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100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Mesomediterráneo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acentuado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75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Mesomediterráneo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atenuado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40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Submediterráneo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0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Tropical acentuado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150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Tropical medio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100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Tropical atenuado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40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Tropical de transición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1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8180">
                <a:tc rowSpan="5">
                  <a:txBody>
                    <a:bodyPr/>
                    <a:lstStyle/>
                    <a:p>
                      <a:pPr algn="ctr"/>
                      <a:endParaRPr lang="es-E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E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ES" sz="10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BIXÉRICO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 meses con Pi &lt; 2 </a:t>
                      </a:r>
                      <a:r>
                        <a:rPr lang="es-ES" sz="10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tm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 consecutivos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Bixérico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acentuado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150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Subdesértico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100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Frío de estepa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40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38180">
                <a:tc vMerge="1"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Subaxérico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frío</a:t>
                      </a:r>
                      <a:endParaRPr lang="en-US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</a:t>
                      </a:r>
                      <a:r>
                        <a:rPr lang="es-ES" sz="10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&gt; 1</a:t>
                      </a:r>
                      <a:endParaRPr lang="en-US" sz="10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163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2909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845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5" marB="45685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Condiciones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5" marB="45685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845"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Desértico frío</a:t>
                      </a:r>
                      <a:endParaRPr lang="en-US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5" marB="4568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</a:t>
                      </a:r>
                      <a:r>
                        <a:rPr lang="es-ES" sz="1400" b="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Mbs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b="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</a:t>
                      </a:r>
                      <a:endParaRPr lang="en-US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5" marB="45685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89"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Subdesértico</a:t>
                      </a:r>
                      <a:endParaRPr lang="en-US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5" marB="4568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es-ES" sz="1400" b="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Mbs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b="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</a:t>
                      </a:r>
                      <a:endParaRPr lang="en-US" sz="1400" b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5" marB="45685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089"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Frío de estepa</a:t>
                      </a:r>
                      <a:endParaRPr lang="en-US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5" marB="4568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es-ES" sz="1400" b="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Mbs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b="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</a:t>
                      </a:r>
                      <a:endParaRPr lang="en-US" sz="1400" b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5" marB="45685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089"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Subaxérico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frío</a:t>
                      </a:r>
                      <a:endParaRPr lang="en-US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5" marB="4568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es-ES" sz="1400" b="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Mbs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b="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  <a:endParaRPr lang="en-US" sz="1400" b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5" marB="45685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932"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Axérico</a:t>
                      </a:r>
                      <a:endParaRPr lang="en-US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5" marB="4568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s-ES" sz="1400" b="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Mbs</a:t>
                      </a:r>
                      <a:endParaRPr lang="en-US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685" marB="45685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3817" name="Título 1"/>
          <p:cNvSpPr>
            <a:spLocks noGrp="1"/>
          </p:cNvSpPr>
          <p:nvPr>
            <p:ph type="title"/>
          </p:nvPr>
        </p:nvSpPr>
        <p:spPr>
          <a:xfrm>
            <a:off x="685800" y="165100"/>
            <a:ext cx="7772400" cy="455613"/>
          </a:xfrm>
        </p:spPr>
        <p:txBody>
          <a:bodyPr/>
          <a:lstStyle/>
          <a:p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Subdivisión por aridez dentro del grupo 2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4546600" y="4911725"/>
            <a:ext cx="41021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s-ES" sz="12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Donde </a:t>
            </a:r>
            <a:r>
              <a:rPr lang="es-ES" sz="1200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Mbs</a:t>
            </a:r>
            <a:r>
              <a:rPr lang="es-ES" sz="12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los meses biológicamente secos</a:t>
            </a:r>
            <a:endParaRPr lang="en-US" sz="12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6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ítulo 1"/>
          <p:cNvSpPr>
            <a:spLocks noGrp="1"/>
          </p:cNvSpPr>
          <p:nvPr>
            <p:ph type="title"/>
          </p:nvPr>
        </p:nvSpPr>
        <p:spPr>
          <a:xfrm>
            <a:off x="685800" y="249238"/>
            <a:ext cx="7772400" cy="587375"/>
          </a:xfrm>
        </p:spPr>
        <p:txBody>
          <a:bodyPr/>
          <a:lstStyle/>
          <a:p>
            <a:pPr algn="just"/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Aplicación del índice de pluviosidad de Lang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211" name="Marcador de contenido 2"/>
          <p:cNvSpPr>
            <a:spLocks noGrp="1"/>
          </p:cNvSpPr>
          <p:nvPr>
            <p:ph idx="1"/>
          </p:nvPr>
        </p:nvSpPr>
        <p:spPr>
          <a:xfrm>
            <a:off x="685800" y="944563"/>
            <a:ext cx="8207375" cy="5724525"/>
          </a:xfrm>
        </p:spPr>
        <p:txBody>
          <a:bodyPr>
            <a:normAutofit fontScale="85000" lnSpcReduction="20000"/>
          </a:bodyPr>
          <a:lstStyle/>
          <a:p>
            <a:pPr marL="0" indent="0">
              <a:buFontTx/>
              <a:buNone/>
            </a:pPr>
            <a:r>
              <a:rPr lang="es-ES" alt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un estimador de la eficiencia de las precipitaciones en relación con las temperaturas</a:t>
            </a:r>
          </a:p>
          <a:p>
            <a:pPr marL="0" indent="0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r>
              <a:rPr lang="es-ES" alt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lang = P/T</a:t>
            </a:r>
          </a:p>
          <a:p>
            <a:pPr marL="0" indent="0" algn="ctr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r>
              <a:rPr lang="es-ES" alt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Otros índices</a:t>
            </a:r>
          </a:p>
          <a:p>
            <a:pPr marL="0" indent="0" algn="just">
              <a:buFontTx/>
              <a:buNone/>
            </a:pPr>
            <a:r>
              <a:rPr lang="es-ES" alt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Gasparín    IG = P / (50 . T)    Mide Valores de humedad del suelo</a:t>
            </a:r>
          </a:p>
          <a:p>
            <a:pPr marL="0" indent="0" algn="just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r>
              <a:rPr lang="es-ES" alt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Giacobbe   Ig = (100 x Pv) / Mxmesc . Exc (Excursión térmica)  Pv es precip. Total en verano</a:t>
            </a:r>
          </a:p>
          <a:p>
            <a:pPr marL="0" indent="0" algn="just">
              <a:buFontTx/>
              <a:buNone/>
            </a:pPr>
            <a:r>
              <a:rPr lang="es-ES" alt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           Mxmesc = Temp. Mes más cálido</a:t>
            </a:r>
          </a:p>
          <a:p>
            <a:pPr marL="0" indent="0" algn="just">
              <a:buFontTx/>
              <a:buNone/>
            </a:pPr>
            <a:r>
              <a:rPr lang="es-ES" alt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Coeficiente pluviométrico de Emberger</a:t>
            </a:r>
          </a:p>
          <a:p>
            <a:pPr marL="0" indent="0" algn="just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r>
              <a:rPr lang="es-ES" alt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Q = (100 . P)/(Mi2-mi2) (Según Rivas Martínez,2005)   Mi: Tmáx. mes +Cálido  mi=Tmín. Mes + frío</a:t>
            </a:r>
          </a:p>
          <a:p>
            <a:pPr marL="0" indent="0" algn="ctr">
              <a:buFontTx/>
              <a:buNone/>
            </a:pPr>
            <a:endParaRPr lang="es-ES" altLang="en-US" sz="14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en-U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211638" y="1700213"/>
            <a:ext cx="1152525" cy="43338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2484438" y="2276475"/>
          <a:ext cx="4319587" cy="2098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195">
                  <a:extLst>
                    <a:ext uri="{9D8B030D-6E8A-4147-A177-3AD203B41FA5}">
                      <a16:colId xmlns:a16="http://schemas.microsoft.com/office/drawing/2014/main" val="1729444918"/>
                    </a:ext>
                  </a:extLst>
                </a:gridCol>
                <a:gridCol w="1043598">
                  <a:extLst>
                    <a:ext uri="{9D8B030D-6E8A-4147-A177-3AD203B41FA5}">
                      <a16:colId xmlns:a16="http://schemas.microsoft.com/office/drawing/2014/main" val="92338892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2071518226"/>
                    </a:ext>
                  </a:extLst>
                </a:gridCol>
                <a:gridCol w="1079897">
                  <a:extLst>
                    <a:ext uri="{9D8B030D-6E8A-4147-A177-3AD203B41FA5}">
                      <a16:colId xmlns:a16="http://schemas.microsoft.com/office/drawing/2014/main" val="3031475577"/>
                    </a:ext>
                  </a:extLst>
                </a:gridCol>
              </a:tblGrid>
              <a:tr h="443873"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s-ES" sz="12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Clima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es-ES" sz="12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Clima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731406"/>
                  </a:ext>
                </a:extLst>
              </a:tr>
              <a:tr h="343735"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0 - 20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Desiertos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20 -</a:t>
                      </a:r>
                      <a:r>
                        <a:rPr lang="es-ES" sz="12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40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Áreas áridas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745491"/>
                  </a:ext>
                </a:extLst>
              </a:tr>
              <a:tr h="457349">
                <a:tc>
                  <a:txBody>
                    <a:bodyPr/>
                    <a:lstStyle/>
                    <a:p>
                      <a:pPr algn="ctr"/>
                      <a:r>
                        <a:rPr lang="es-ES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40 - 60</a:t>
                      </a:r>
                      <a:endParaRPr lang="en-US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Estepas y sabanas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60 - 100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Templado/</a:t>
                      </a:r>
                    </a:p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cálido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1408635"/>
                  </a:ext>
                </a:extLst>
              </a:tr>
              <a:tr h="457349">
                <a:tc>
                  <a:txBody>
                    <a:bodyPr/>
                    <a:lstStyle/>
                    <a:p>
                      <a:pPr algn="ctr"/>
                      <a:r>
                        <a:rPr lang="es-ES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100 - 160</a:t>
                      </a:r>
                      <a:endParaRPr lang="en-US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Templado Húmedo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2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160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Húmedo</a:t>
                      </a:r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593704"/>
                  </a:ext>
                </a:extLst>
              </a:tr>
              <a:tr h="396369">
                <a:tc gridSpan="4">
                  <a:txBody>
                    <a:bodyPr/>
                    <a:lstStyle/>
                    <a:p>
                      <a:pPr algn="ctr"/>
                      <a:r>
                        <a:rPr lang="es-ES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Tabla de correspondencia</a:t>
                      </a:r>
                      <a:r>
                        <a:rPr lang="es-ES" sz="10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entre el índice de </a:t>
                      </a:r>
                      <a:r>
                        <a:rPr lang="es-ES" sz="1000" b="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</a:t>
                      </a:r>
                      <a:r>
                        <a:rPr lang="es-ES" sz="10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 el clima</a:t>
                      </a:r>
                    </a:p>
                    <a:p>
                      <a:pPr algn="ctr"/>
                      <a:r>
                        <a:rPr lang="es-ES" sz="10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Fuente: Rivas Martínez, (2005)</a:t>
                      </a:r>
                      <a:endParaRPr lang="en-US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1" marR="91421" marT="45735" marB="45735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788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128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2890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81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 de clima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Condiciones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81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 invierno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s-ES" sz="9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s-ES" sz="14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11°c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81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Cálido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es-ES" sz="140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</a:t>
                      </a:r>
                      <a:r>
                        <a:rPr lang="es-ES" sz="9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81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Suave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&gt; t</a:t>
                      </a:r>
                      <a:r>
                        <a:rPr lang="es-ES" sz="9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217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Moderado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&gt; t</a:t>
                      </a:r>
                      <a:r>
                        <a:rPr lang="es-ES" sz="9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</a:t>
                      </a:r>
                      <a:endParaRPr lang="en-US" sz="14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217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Frío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&gt; t</a:t>
                      </a:r>
                      <a:r>
                        <a:rPr lang="es-ES" sz="9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u="sng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-5</a:t>
                      </a:r>
                      <a:endParaRPr lang="en-US" sz="14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81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Muy Frío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 &gt; t</a:t>
                      </a:r>
                      <a:r>
                        <a:rPr lang="es-ES" sz="9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9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4844" name="Título 1"/>
          <p:cNvSpPr>
            <a:spLocks noGrp="1"/>
          </p:cNvSpPr>
          <p:nvPr>
            <p:ph type="title"/>
          </p:nvPr>
        </p:nvSpPr>
        <p:spPr>
          <a:xfrm>
            <a:off x="685800" y="249238"/>
            <a:ext cx="7342188" cy="587375"/>
          </a:xfrm>
        </p:spPr>
        <p:txBody>
          <a:bodyPr/>
          <a:lstStyle/>
          <a:p>
            <a:pPr algn="just"/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Clasificación Bioclimática s/UNESCO/FAO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685800" y="1535113"/>
            <a:ext cx="73421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Grupos de climas según la </a:t>
            </a:r>
            <a:r>
              <a:rPr lang="es-ES" sz="1400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T°</a:t>
            </a: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media mínima del mes más frío (UNESCO/FAO)</a:t>
            </a:r>
            <a:endParaRPr lang="en-US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 bwMode="auto">
          <a:xfrm>
            <a:off x="685800" y="4908550"/>
            <a:ext cx="73421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s-ES" sz="9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el promedio de temperatura mínima del mes más frío  </a:t>
            </a:r>
            <a:endParaRPr lang="en-US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19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36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</p:nvPr>
        </p:nvGraphicFramePr>
        <p:xfrm>
          <a:off x="2546350" y="1263650"/>
          <a:ext cx="6202363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109">
                  <a:extLst>
                    <a:ext uri="{9D8B030D-6E8A-4147-A177-3AD203B41FA5}">
                      <a16:colId xmlns:a16="http://schemas.microsoft.com/office/drawing/2014/main" val="2404845545"/>
                    </a:ext>
                  </a:extLst>
                </a:gridCol>
                <a:gridCol w="3538254">
                  <a:extLst>
                    <a:ext uri="{9D8B030D-6E8A-4147-A177-3AD203B41FA5}">
                      <a16:colId xmlns:a16="http://schemas.microsoft.com/office/drawing/2014/main" val="2034427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Índice de </a:t>
                      </a:r>
                      <a:r>
                        <a:rPr lang="es-E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</a:t>
                      </a:r>
                      <a:r>
                        <a:rPr lang="es-E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Martonne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Zona climática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306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– 4,99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Desiertos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704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– 9,99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Semidesiertos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532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– 19,99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Estepas y países secos mediterráneos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353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– 29,99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Regiones templadas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793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– 39,99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Regiones sub húmedas de prados y bosques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9141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o más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Zonas húmedas a muy húmedas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21876"/>
                  </a:ext>
                </a:extLst>
              </a:tr>
            </a:tbl>
          </a:graphicData>
        </a:graphic>
      </p:graphicFrame>
      <p:sp>
        <p:nvSpPr>
          <p:cNvPr id="95260" name="Título 1"/>
          <p:cNvSpPr>
            <a:spLocks noGrp="1"/>
          </p:cNvSpPr>
          <p:nvPr>
            <p:ph type="title"/>
          </p:nvPr>
        </p:nvSpPr>
        <p:spPr>
          <a:xfrm>
            <a:off x="685800" y="249238"/>
            <a:ext cx="6189663" cy="587375"/>
          </a:xfrm>
        </p:spPr>
        <p:txBody>
          <a:bodyPr/>
          <a:lstStyle/>
          <a:p>
            <a:pPr algn="just"/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Aplicación del índice de aridez de De Martonne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684213" y="781050"/>
            <a:ext cx="7710487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trata de un índice que muestra el grado de aridez o sequía de un lugar determinado</a:t>
            </a:r>
            <a:endParaRPr lang="en-US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755650" y="1412875"/>
            <a:ext cx="1655763" cy="863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Título 1"/>
          <p:cNvSpPr txBox="1">
            <a:spLocks/>
          </p:cNvSpPr>
          <p:nvPr/>
        </p:nvSpPr>
        <p:spPr bwMode="auto">
          <a:xfrm>
            <a:off x="900113" y="1243013"/>
            <a:ext cx="1871662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es-ES" sz="1400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P/ (T + 10)</a:t>
            </a:r>
            <a:endParaRPr lang="en-US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 bwMode="auto">
          <a:xfrm>
            <a:off x="755650" y="4221163"/>
            <a:ext cx="7710488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es-ES" sz="1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Otros índices</a:t>
            </a:r>
          </a:p>
          <a:p>
            <a:pPr algn="just">
              <a:defRPr/>
            </a:pPr>
            <a:endParaRPr lang="es-ES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 de </a:t>
            </a:r>
            <a:r>
              <a:rPr lang="es-ES" sz="1400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Meigs</a:t>
            </a: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s-ES" sz="14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s-ES" sz="1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s-ES" sz="14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</a:t>
            </a:r>
            <a:r>
              <a:rPr lang="es-ES" sz="1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(0,6 . </a:t>
            </a:r>
            <a:r>
              <a:rPr lang="es-ES" sz="14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s-ES" sz="1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donde </a:t>
            </a:r>
            <a:r>
              <a:rPr lang="es-ES" sz="1400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</a:t>
            </a: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100. </a:t>
            </a:r>
            <a:r>
              <a:rPr lang="el-G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</a:t>
            </a:r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/ETP)    </a:t>
            </a:r>
            <a:r>
              <a:rPr lang="es-E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s-ES" sz="14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100. </a:t>
            </a:r>
            <a:r>
              <a:rPr lang="el-G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Df</a:t>
            </a:r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/ETP)</a:t>
            </a:r>
          </a:p>
          <a:p>
            <a:pPr algn="just">
              <a:defRPr/>
            </a:pPr>
            <a:endParaRPr lang="es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 de </a:t>
            </a:r>
            <a:r>
              <a:rPr lang="es-E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Dantin</a:t>
            </a:r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Revenga  </a:t>
            </a:r>
            <a:r>
              <a:rPr lang="es-E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1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</a:t>
            </a:r>
            <a:r>
              <a:rPr lang="es-E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 100T / P</a:t>
            </a:r>
            <a:endParaRPr lang="en-US" sz="1400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14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260350"/>
            <a:ext cx="6384925" cy="1425575"/>
          </a:xfrm>
        </p:spPr>
        <p:txBody>
          <a:bodyPr/>
          <a:lstStyle/>
          <a:p>
            <a:pPr eaLnBrk="1" hangingPunct="1"/>
            <a:r>
              <a:rPr lang="es-ES" altLang="en-US" sz="280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Clasificación  de Ch. Thornthwaite</a:t>
            </a:r>
            <a:br>
              <a:rPr lang="es-ES" altLang="en-US" sz="280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altLang="en-US" sz="140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Charles Warren Thornthwaite (Michigan 1899;</a:t>
            </a:r>
            <a:r>
              <a:rPr lang="es-ES" altLang="en-US" sz="280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altLang="en-US" sz="140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Jersey 1963)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968500"/>
            <a:ext cx="7543800" cy="4089400"/>
          </a:xfrm>
        </p:spPr>
        <p:txBody>
          <a:bodyPr>
            <a:normAutofit fontScale="92500" lnSpcReduction="20000"/>
          </a:bodyPr>
          <a:lstStyle/>
          <a:p>
            <a:pPr marL="609600" indent="-609600" eaLnBrk="1" hangingPunct="1">
              <a:buFontTx/>
              <a:buAutoNum type="arabicParenBoth" startAt="1949"/>
            </a:pP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Basada en la Eficacia Térmica	</a:t>
            </a:r>
            <a:r>
              <a:rPr lang="es-ES" alt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HUMEDAD DISPONIBLE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r>
              <a:rPr lang="es-ES" alt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EVAPOTRANSPIRACIÓN POTENCIAL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es-ES" altLang="en-US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r>
              <a:rPr lang="es-ES" altLang="en-US" sz="1400" dirty="0" smtClean="0">
                <a:solidFill>
                  <a:schemeClr val="bg1"/>
                </a:solidFill>
              </a:rPr>
              <a:t>	</a:t>
            </a: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EVAPOTRANSPIRACIÓN POTENCIAL (ETP): Cantidad de agua que se evaporaría del suelo y transpirarían las plantas  con un contenido óptimo de humedad  en el suelo.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es-E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es-ES" altLang="en-US" sz="1400" dirty="0" smtClean="0">
              <a:solidFill>
                <a:schemeClr val="bg1"/>
              </a:solidFill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es-ES" altLang="en-US" sz="1400" dirty="0" smtClean="0">
              <a:solidFill>
                <a:schemeClr val="bg1"/>
              </a:solidFill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r>
              <a:rPr lang="es-ES" altLang="en-US" sz="1400" dirty="0" smtClean="0">
                <a:solidFill>
                  <a:schemeClr val="bg1"/>
                </a:solidFill>
              </a:rPr>
              <a:t>	</a:t>
            </a: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EVAPOTRANSPIRACIÓN REAL (ETR): Cantidad de agua que se evaporan y que transpiran las plantas con el contenido ocasional de humedad.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es-ES" altLang="en-US" sz="1400" dirty="0" smtClean="0">
              <a:solidFill>
                <a:schemeClr val="bg1"/>
              </a:solidFill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es-ES" altLang="en-US" sz="1400" dirty="0" smtClean="0">
              <a:solidFill>
                <a:schemeClr val="bg1"/>
              </a:solidFill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r>
              <a:rPr lang="es-ES" altLang="en-US" sz="1400" dirty="0" smtClean="0">
                <a:solidFill>
                  <a:schemeClr val="bg1"/>
                </a:solidFill>
              </a:rPr>
              <a:t>	</a:t>
            </a: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parte de:		Los datos de una Estación Meteorológica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es-E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Datos:		Temperatura (T) en (</a:t>
            </a:r>
            <a:r>
              <a:rPr lang="es-ES" alt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ºC</a:t>
            </a: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Precipitaciones (P) en (mm)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1609148" y="5624996"/>
            <a:ext cx="15113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954088" y="2708275"/>
            <a:ext cx="7058025" cy="7075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936231" y="3752274"/>
            <a:ext cx="7075881" cy="89529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2040948" y="5112616"/>
            <a:ext cx="10795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9464" name="Picture 9" descr="http://uon.sdsu.edu/thornthwaite_sepia_2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14300"/>
            <a:ext cx="1509712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676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500"/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500"/>
                                        <p:tgtEl>
                                          <p:spTgt spid="40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500"/>
                                        <p:tgtEl>
                                          <p:spTgt spid="40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build="p" autoUpdateAnimBg="0" advAuto="0"/>
      <p:bldP spid="4101" grpId="0" animBg="1" autoUpdateAnimBg="0"/>
      <p:bldP spid="410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40200" y="908050"/>
            <a:ext cx="4608513" cy="2889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alt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Evapotranspirómetro</a:t>
            </a:r>
            <a:r>
              <a:rPr lang="es-ES" alt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alt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altLang="en-U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http://www.miliarium.com/Proyectos/EstudiosHidrogeologicos</a:t>
            </a:r>
            <a:r>
              <a:rPr lang="es-ES" alt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67175" y="1412875"/>
            <a:ext cx="4681538" cy="5184775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053" name="Picture 5" descr="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260350"/>
            <a:ext cx="3743325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284538"/>
            <a:ext cx="3711575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Metodo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268413"/>
            <a:ext cx="3313112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lisimetr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3463"/>
            <a:ext cx="4029075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033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766763"/>
          </a:xfrm>
        </p:spPr>
        <p:txBody>
          <a:bodyPr/>
          <a:lstStyle/>
          <a:p>
            <a:r>
              <a:rPr lang="es-ES" alt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Evapotranspirómetro</a:t>
            </a:r>
            <a:endParaRPr lang="es-ES" altLang="en-US" sz="24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 bwMode="auto">
          <a:xfrm>
            <a:off x="5219700" y="1628775"/>
            <a:ext cx="3744913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s-ES" sz="18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es-ES" sz="1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A: SUELO</a:t>
            </a:r>
          </a:p>
          <a:p>
            <a:pPr>
              <a:defRPr/>
            </a:pPr>
            <a:r>
              <a:rPr lang="es-ES" sz="1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B: BALANZA</a:t>
            </a:r>
          </a:p>
          <a:p>
            <a:pPr>
              <a:defRPr/>
            </a:pPr>
            <a:r>
              <a:rPr lang="es-ES" sz="1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C: TUBERÍA PARA EXCESO H2O</a:t>
            </a:r>
          </a:p>
          <a:p>
            <a:pPr>
              <a:defRPr/>
            </a:pPr>
            <a:r>
              <a:rPr lang="es-ES" sz="1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D: TUBERÍA AGUA ESCORRENTÍA</a:t>
            </a:r>
          </a:p>
          <a:p>
            <a:pPr>
              <a:defRPr/>
            </a:pPr>
            <a:endParaRPr lang="es-ES" sz="18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1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P1 = pluviómetro</a:t>
            </a:r>
          </a:p>
          <a:p>
            <a:pPr>
              <a:defRPr/>
            </a:pPr>
            <a:r>
              <a:rPr lang="es-ES" sz="1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P2 = riego</a:t>
            </a:r>
          </a:p>
          <a:p>
            <a:pPr>
              <a:defRPr/>
            </a:pPr>
            <a:r>
              <a:rPr lang="es-ES" sz="18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Exc</a:t>
            </a:r>
            <a:r>
              <a:rPr lang="es-ES" sz="1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= excedente</a:t>
            </a:r>
          </a:p>
          <a:p>
            <a:pPr>
              <a:defRPr/>
            </a:pPr>
            <a:endParaRPr lang="es-ES" sz="18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1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CC= (P1+ P2) – </a:t>
            </a:r>
            <a:r>
              <a:rPr lang="es-ES" sz="18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Exc</a:t>
            </a:r>
            <a:r>
              <a:rPr lang="es-ES" sz="1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endParaRPr lang="es-ES" sz="18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1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H2O en el suelo al día siguiente</a:t>
            </a:r>
          </a:p>
          <a:p>
            <a:pPr>
              <a:defRPr/>
            </a:pPr>
            <a:endParaRPr lang="es-ES" sz="18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defRPr/>
            </a:pPr>
            <a:endParaRPr lang="es-ES" sz="18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defRPr/>
            </a:pPr>
            <a:endParaRPr lang="es-ES" sz="18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150" name="Picture 6" descr="https://upload.wikimedia.org/wikipedia/commons/3/35/Lysimeter_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73238"/>
            <a:ext cx="4838700" cy="32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6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contenido 2"/>
          <p:cNvSpPr>
            <a:spLocks noGrp="1"/>
          </p:cNvSpPr>
          <p:nvPr>
            <p:ph idx="1"/>
          </p:nvPr>
        </p:nvSpPr>
        <p:spPr>
          <a:xfrm>
            <a:off x="685800" y="981075"/>
            <a:ext cx="8062913" cy="51149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s-ES" alt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necesario calcular el valor de la Evapotranspiración Potencial para lo cual hay varios métodos</a:t>
            </a:r>
          </a:p>
          <a:p>
            <a:pPr marL="0" indent="0">
              <a:buFontTx/>
              <a:buNone/>
            </a:pPr>
            <a:endParaRPr lang="es-E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es-ES" altLang="en-US" sz="1400" i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a.- Por método gráfico: </a:t>
            </a:r>
            <a:r>
              <a:rPr lang="es-ES" altLang="en-US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través de la relación doble logarítmica existente entre la temperatura (y el índice calórico correspondiente), y la evapotranspiración potencial sin ajustar</a:t>
            </a:r>
            <a:endParaRPr lang="en-US" altLang="en-US" sz="140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1" name="Título 1"/>
          <p:cNvSpPr>
            <a:spLocks noGrp="1"/>
          </p:cNvSpPr>
          <p:nvPr>
            <p:ph type="title"/>
          </p:nvPr>
        </p:nvSpPr>
        <p:spPr>
          <a:xfrm>
            <a:off x="685800" y="165100"/>
            <a:ext cx="7772400" cy="455613"/>
          </a:xfrm>
        </p:spPr>
        <p:txBody>
          <a:bodyPr/>
          <a:lstStyle/>
          <a:p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hídrico según método de Ch. Thornthwaite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2" name="Picture 2" descr="Clasificación Climática de Ch. Thornthwaite - ppt descarg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133600"/>
            <a:ext cx="6088063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90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contenido 2"/>
          <p:cNvSpPr>
            <a:spLocks noGrp="1"/>
          </p:cNvSpPr>
          <p:nvPr>
            <p:ph idx="1"/>
          </p:nvPr>
        </p:nvSpPr>
        <p:spPr>
          <a:xfrm>
            <a:off x="539750" y="908050"/>
            <a:ext cx="8424863" cy="5761038"/>
          </a:xfrm>
        </p:spPr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</a:pPr>
            <a:r>
              <a:rPr lang="es-ES" altLang="en-US" sz="14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b.- Mediante uso de polinómica</a:t>
            </a:r>
          </a:p>
          <a:p>
            <a:pPr marL="0" indent="0">
              <a:buFontTx/>
              <a:buNone/>
            </a:pPr>
            <a:endParaRPr lang="es-E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</a:t>
            </a:r>
            <a:r>
              <a:rPr lang="es-ES" altLang="en-US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marL="0" indent="0" algn="ctr">
              <a:buFontTx/>
              <a:buNone/>
            </a:pP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ETP sin corregir = 1,6 x (10 t/</a:t>
            </a:r>
            <a:r>
              <a:rPr lang="es-ES" alt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ctr">
              <a:buFontTx/>
              <a:buNone/>
            </a:pPr>
            <a:endParaRPr lang="es-E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es-E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Donde:  </a:t>
            </a:r>
          </a:p>
          <a:p>
            <a:pPr marL="0" indent="0" algn="just">
              <a:buFontTx/>
              <a:buNone/>
            </a:pPr>
            <a:r>
              <a:rPr lang="es-ES" alt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el índice calórico (o índice térmico) (tabulado – ver tabla 10)</a:t>
            </a:r>
          </a:p>
          <a:p>
            <a:pPr marL="0" indent="0" algn="just">
              <a:buFontTx/>
              <a:buNone/>
            </a:pPr>
            <a:endParaRPr lang="es-E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“a” es un exponente que se calcula con una polinómica la cual es la siguiente:</a:t>
            </a:r>
          </a:p>
          <a:p>
            <a:pPr marL="0" indent="0" algn="just">
              <a:buFontTx/>
              <a:buNone/>
            </a:pPr>
            <a:endParaRPr lang="es-E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s-ES" altLang="en-US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       3	             -5          2	       -2 </a:t>
            </a: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= (6,75.10   x </a:t>
            </a:r>
            <a:r>
              <a:rPr lang="es-ES" alt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) - (7,71.10    x </a:t>
            </a:r>
            <a:r>
              <a:rPr lang="es-ES" alt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) + (1,792.10    x  </a:t>
            </a:r>
            <a:r>
              <a:rPr lang="es-ES" alt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+ 0,49239</a:t>
            </a:r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es-E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es-E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es-E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es-ES" altLang="en-US" sz="14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c.- Recurriendo al índice de Leslie</a:t>
            </a:r>
            <a:r>
              <a:rPr lang="es-ES" altLang="en-US" sz="1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altLang="en-US" sz="1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Holdridge</a:t>
            </a:r>
            <a:endParaRPr lang="es-ES" altLang="en-US" sz="1400" b="1" i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endParaRPr lang="es-E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ETP s/aj		5 veces la temperatura media mensual (</a:t>
            </a:r>
            <a:r>
              <a:rPr lang="es-ES" alt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</a:t>
            </a: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0°c)	Meses con 31 días</a:t>
            </a:r>
          </a:p>
          <a:p>
            <a:pPr marL="0" indent="0" algn="just">
              <a:buFontTx/>
              <a:buNone/>
            </a:pP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4,84 veces la temperatura media mensual (</a:t>
            </a:r>
            <a:r>
              <a:rPr lang="es-ES" alt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</a:t>
            </a: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0°c)	Meses con 30 días</a:t>
            </a:r>
          </a:p>
          <a:p>
            <a:pPr marL="0" indent="0" algn="just">
              <a:buFontTx/>
              <a:buNone/>
            </a:pP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4,56 veces la temperatura media mensual (</a:t>
            </a:r>
            <a:r>
              <a:rPr lang="es-ES" altLang="en-US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</a:t>
            </a:r>
            <a:r>
              <a:rPr lang="es-ES" altLang="en-US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0°c)	Para febrero</a:t>
            </a:r>
          </a:p>
          <a:p>
            <a:pPr marL="0" indent="0" algn="just">
              <a:buFontTx/>
              <a:buNone/>
            </a:pPr>
            <a:endParaRPr lang="es-E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r>
              <a:rPr lang="es-ES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NO OLVIDAR. Los valores obtenidos deben ser ajustados por un factor de corrección: la DRS (tabla 11)</a:t>
            </a:r>
          </a:p>
          <a:p>
            <a:pPr marL="0" indent="0" algn="just">
              <a:buFontTx/>
              <a:buNone/>
            </a:pPr>
            <a:endParaRPr lang="es-ES" alt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endParaRPr lang="es-E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endParaRPr lang="en-US" alt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" name="Título 1"/>
          <p:cNvSpPr>
            <a:spLocks noGrp="1"/>
          </p:cNvSpPr>
          <p:nvPr>
            <p:ph type="title"/>
          </p:nvPr>
        </p:nvSpPr>
        <p:spPr>
          <a:xfrm>
            <a:off x="685800" y="165100"/>
            <a:ext cx="7772400" cy="455613"/>
          </a:xfrm>
        </p:spPr>
        <p:txBody>
          <a:bodyPr/>
          <a:lstStyle/>
          <a:p>
            <a:r>
              <a:rPr lang="es-ES" altLang="en-US" sz="2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hídrico según método de Ch. Thornthwaite</a:t>
            </a:r>
            <a:endParaRPr lang="en-US" altLang="en-US" sz="2000" b="1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276600" y="1484313"/>
            <a:ext cx="3024188" cy="7207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ángulo 5"/>
          <p:cNvSpPr/>
          <p:nvPr/>
        </p:nvSpPr>
        <p:spPr>
          <a:xfrm>
            <a:off x="468313" y="3716339"/>
            <a:ext cx="5705475" cy="5155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4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333375"/>
            <a:ext cx="7543800" cy="3587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HÍDRICO</a:t>
            </a:r>
            <a:r>
              <a:rPr lang="es-ES" sz="2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(Tabla Principal)</a:t>
            </a:r>
          </a:p>
        </p:txBody>
      </p:sp>
      <p:graphicFrame>
        <p:nvGraphicFramePr>
          <p:cNvPr id="26779" name="Group 155"/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2739421823"/>
              </p:ext>
            </p:extLst>
          </p:nvPr>
        </p:nvGraphicFramePr>
        <p:xfrm>
          <a:off x="395288" y="908050"/>
          <a:ext cx="8291512" cy="4032253"/>
        </p:xfrm>
        <a:graphic>
          <a:graphicData uri="http://schemas.openxmlformats.org/drawingml/2006/table">
            <a:tbl>
              <a:tblPr/>
              <a:tblGrid>
                <a:gridCol w="649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7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7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7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89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7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73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89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873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873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873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8896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873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Total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ETP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P-ETP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ETR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Exc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Df</a:t>
                      </a: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s-E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288" y="4941888"/>
            <a:ext cx="75438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" sz="14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/>
            </a:r>
            <a:br>
              <a:rPr lang="es-ES" sz="14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</a:br>
            <a:r>
              <a:rPr lang="es-ES" sz="14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Se </a:t>
            </a:r>
            <a:r>
              <a:rPr lang="es-E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busca la mayor diferencia de P-ETP y se asienta una reserva de 100 mm (provisorio)</a:t>
            </a:r>
            <a:br>
              <a:rPr lang="es-E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</a:br>
            <a:r>
              <a:rPr lang="es-E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/>
            </a:r>
            <a:br>
              <a:rPr lang="es-E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</a:br>
            <a:r>
              <a:rPr lang="es-E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s/</a:t>
            </a:r>
            <a:r>
              <a:rPr lang="es-E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Thonthwaite</a:t>
            </a:r>
            <a:r>
              <a:rPr lang="es-E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, Ch., la reserva de agua alcanza la saturación con una columna de 100 mm de agua </a:t>
            </a:r>
            <a:r>
              <a:rPr lang="es-ES" sz="14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(en general)</a:t>
            </a:r>
          </a:p>
        </p:txBody>
      </p:sp>
    </p:spTree>
    <p:extLst>
      <p:ext uri="{BB962C8B-B14F-4D97-AF65-F5344CB8AC3E}">
        <p14:creationId xmlns:p14="http://schemas.microsoft.com/office/powerpoint/2010/main" val="36706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" grpId="0" autoUpdateAnimBg="0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1299</Words>
  <Application>Microsoft Office PowerPoint</Application>
  <PresentationFormat>Presentación en pantalla (4:3)</PresentationFormat>
  <Paragraphs>411</Paragraphs>
  <Slides>21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Tahoma</vt:lpstr>
      <vt:lpstr>Times New Roman</vt:lpstr>
      <vt:lpstr>Wingdings</vt:lpstr>
      <vt:lpstr>Tema de Office</vt:lpstr>
      <vt:lpstr>UNIVERSIDAD NACIONAL DEL LITORAL Facultad de Humanidades y Ciencias  Cátedra: Biogeografía </vt:lpstr>
      <vt:lpstr>Aplicación del índice de pluviosidad de Lang</vt:lpstr>
      <vt:lpstr>Aplicación del índice de aridez de De Martonne</vt:lpstr>
      <vt:lpstr>Clasificación  de Ch. Thornthwaite Charles Warren Thornthwaite (Michigan 1899; New Jersey 1963)</vt:lpstr>
      <vt:lpstr>Evapotranspirómetro http://www.miliarium.com/Proyectos/EstudiosHidrogeologicos </vt:lpstr>
      <vt:lpstr>Evapotranspirómetro</vt:lpstr>
      <vt:lpstr>Balance hídrico según método de Ch. Thornthwaite</vt:lpstr>
      <vt:lpstr>Balance hídrico según método de Ch. Thornthwaite</vt:lpstr>
      <vt:lpstr>BALANCE HÍDRICO (Tabla Principal)</vt:lpstr>
      <vt:lpstr>Evapotranspiración Real (ETR)</vt:lpstr>
      <vt:lpstr>Determinación del tipo de clima</vt:lpstr>
      <vt:lpstr>Cálculo de la ecuación del índice hídrico</vt:lpstr>
      <vt:lpstr>Eficiencia de la temperatura</vt:lpstr>
      <vt:lpstr>Determinación de la eficiencia estival de la temperatura</vt:lpstr>
      <vt:lpstr>Uso de software ISBH</vt:lpstr>
      <vt:lpstr>Clasificación Bioclimática s/ONU-UNESCO/FAO</vt:lpstr>
      <vt:lpstr>Clasificación Bioclimática s/UNESCO/FAO</vt:lpstr>
      <vt:lpstr>Subdivisión por aridez dentro del grupo 1</vt:lpstr>
      <vt:lpstr>Subdivisión por aridez dentro del grupo 2</vt:lpstr>
      <vt:lpstr>Clasificación Bioclimática s/UNESCO/FAO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I-MAG</dc:creator>
  <cp:lastModifiedBy>I-MAG</cp:lastModifiedBy>
  <cp:revision>6</cp:revision>
  <dcterms:created xsi:type="dcterms:W3CDTF">2026-05-30T12:52:23Z</dcterms:created>
  <dcterms:modified xsi:type="dcterms:W3CDTF">2026-05-30T13:59:30Z</dcterms:modified>
</cp:coreProperties>
</file>