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66" r:id="rId2"/>
    <p:sldId id="346" r:id="rId3"/>
    <p:sldId id="347" r:id="rId4"/>
    <p:sldId id="268" r:id="rId5"/>
    <p:sldId id="269" r:id="rId6"/>
    <p:sldId id="267" r:id="rId7"/>
    <p:sldId id="270" r:id="rId8"/>
    <p:sldId id="271" r:id="rId9"/>
    <p:sldId id="272" r:id="rId10"/>
    <p:sldId id="273" r:id="rId11"/>
    <p:sldId id="274" r:id="rId12"/>
    <p:sldId id="331" r:id="rId13"/>
    <p:sldId id="332" r:id="rId14"/>
    <p:sldId id="349" r:id="rId15"/>
    <p:sldId id="333" r:id="rId16"/>
    <p:sldId id="348" r:id="rId17"/>
    <p:sldId id="276" r:id="rId18"/>
    <p:sldId id="277" r:id="rId19"/>
    <p:sldId id="340" r:id="rId20"/>
    <p:sldId id="279" r:id="rId21"/>
    <p:sldId id="357" r:id="rId22"/>
    <p:sldId id="356" r:id="rId23"/>
    <p:sldId id="350" r:id="rId24"/>
    <p:sldId id="341" r:id="rId25"/>
    <p:sldId id="342" r:id="rId26"/>
    <p:sldId id="278" r:id="rId27"/>
    <p:sldId id="323" r:id="rId28"/>
    <p:sldId id="343" r:id="rId29"/>
    <p:sldId id="359" r:id="rId30"/>
    <p:sldId id="344" r:id="rId31"/>
    <p:sldId id="322" r:id="rId32"/>
    <p:sldId id="280" r:id="rId33"/>
    <p:sldId id="281" r:id="rId34"/>
    <p:sldId id="282" r:id="rId35"/>
    <p:sldId id="283" r:id="rId36"/>
    <p:sldId id="284" r:id="rId37"/>
    <p:sldId id="286" r:id="rId38"/>
    <p:sldId id="287" r:id="rId39"/>
    <p:sldId id="285" r:id="rId40"/>
    <p:sldId id="360" r:id="rId41"/>
    <p:sldId id="361" r:id="rId42"/>
    <p:sldId id="362" r:id="rId43"/>
    <p:sldId id="363" r:id="rId44"/>
    <p:sldId id="364" r:id="rId45"/>
    <p:sldId id="355" r:id="rId46"/>
    <p:sldId id="351" r:id="rId47"/>
    <p:sldId id="288" r:id="rId48"/>
    <p:sldId id="352" r:id="rId49"/>
    <p:sldId id="293" r:id="rId50"/>
    <p:sldId id="358" r:id="rId51"/>
    <p:sldId id="365" r:id="rId52"/>
    <p:sldId id="353" r:id="rId53"/>
    <p:sldId id="327" r:id="rId54"/>
    <p:sldId id="296" r:id="rId55"/>
    <p:sldId id="329" r:id="rId56"/>
    <p:sldId id="326" r:id="rId57"/>
    <p:sldId id="294" r:id="rId58"/>
    <p:sldId id="325" r:id="rId59"/>
    <p:sldId id="291" r:id="rId60"/>
    <p:sldId id="383" r:id="rId61"/>
    <p:sldId id="354" r:id="rId62"/>
    <p:sldId id="302" r:id="rId63"/>
    <p:sldId id="303" r:id="rId64"/>
    <p:sldId id="304" r:id="rId65"/>
    <p:sldId id="305" r:id="rId66"/>
    <p:sldId id="307" r:id="rId67"/>
    <p:sldId id="308" r:id="rId68"/>
    <p:sldId id="310" r:id="rId69"/>
    <p:sldId id="309" r:id="rId70"/>
    <p:sldId id="311" r:id="rId71"/>
    <p:sldId id="301" r:id="rId72"/>
    <p:sldId id="367" r:id="rId73"/>
    <p:sldId id="381" r:id="rId74"/>
    <p:sldId id="371" r:id="rId75"/>
    <p:sldId id="382" r:id="rId76"/>
    <p:sldId id="312" r:id="rId77"/>
    <p:sldId id="372" r:id="rId78"/>
    <p:sldId id="313" r:id="rId79"/>
    <p:sldId id="373" r:id="rId80"/>
    <p:sldId id="314" r:id="rId81"/>
    <p:sldId id="374" r:id="rId82"/>
    <p:sldId id="315" r:id="rId83"/>
    <p:sldId id="316" r:id="rId84"/>
    <p:sldId id="318" r:id="rId85"/>
    <p:sldId id="375" r:id="rId86"/>
    <p:sldId id="319" r:id="rId87"/>
    <p:sldId id="295" r:id="rId88"/>
    <p:sldId id="320" r:id="rId89"/>
    <p:sldId id="378" r:id="rId90"/>
    <p:sldId id="377" r:id="rId91"/>
    <p:sldId id="376" r:id="rId92"/>
    <p:sldId id="368" r:id="rId93"/>
    <p:sldId id="369" r:id="rId94"/>
    <p:sldId id="370" r:id="rId95"/>
    <p:sldId id="380" r:id="rId96"/>
    <p:sldId id="334" r:id="rId97"/>
    <p:sldId id="335" r:id="rId98"/>
    <p:sldId id="336" r:id="rId99"/>
    <p:sldId id="337" r:id="rId100"/>
    <p:sldId id="338" r:id="rId101"/>
    <p:sldId id="339" r:id="rId102"/>
    <p:sldId id="330" r:id="rId103"/>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0" d="100"/>
          <a:sy n="120" d="100"/>
        </p:scale>
        <p:origin x="134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3016404-C304-4128-A5B4-7FBCDBBC9E48}" type="datetimeFigureOut">
              <a:rPr lang="es-ES"/>
              <a:pPr>
                <a:defRPr/>
              </a:pPr>
              <a:t>03/04/2026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3B65685-7DAA-4B35-9C7B-96E7FEC08C8E}" type="slidenum">
              <a:rPr lang="es-ES" altLang="en-US"/>
              <a:pPr>
                <a:defRPr/>
              </a:pPr>
              <a:t>‹Nº›</a:t>
            </a:fld>
            <a:endParaRPr lang="es-E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746A8C-5F54-4D69-9DA6-9A9C994107B8}" type="slidenum">
              <a:rPr lang="en-US" altLang="en-US" smtClean="0"/>
              <a:pPr>
                <a:spcBef>
                  <a:spcPct val="0"/>
                </a:spcBef>
              </a:pPr>
              <a:t>27</a:t>
            </a:fld>
            <a:endParaRPr lang="en-US" alt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2.9a:</a:t>
            </a:r>
            <a:r>
              <a:rPr lang="en-US" altLang="en-US" smtClean="0">
                <a:solidFill>
                  <a:srgbClr val="231F20"/>
                </a:solidFill>
              </a:rPr>
              <a:t> Earth’s magnetic field has lines of force just like those of a bar magnet.</a:t>
            </a:r>
            <a:endParaRPr lang="en-US" altLang="en-US" b="1"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0DC218-6177-4566-839F-76E49490FDA4}" type="slidenum">
              <a:rPr lang="en-US" altLang="en-US" smtClean="0"/>
              <a:pPr>
                <a:spcBef>
                  <a:spcPct val="0"/>
                </a:spcBef>
              </a:pPr>
              <a:t>56</a:t>
            </a:fld>
            <a:endParaRPr lang="en-US" alt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2.11:</a:t>
            </a:r>
            <a:r>
              <a:rPr lang="en-US" altLang="en-US" smtClean="0">
                <a:solidFill>
                  <a:srgbClr val="231F20"/>
                </a:solidFill>
              </a:rPr>
              <a:t> Magnetic reversals recorded in a succession of lava flows are shown diagrammatically by red arrows, and the record of normal polarity events is shown by black arrows.</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E803AF-61A3-439F-9AD3-66AC63CAB3AE}" type="slidenum">
              <a:rPr lang="en-US" altLang="en-US" smtClean="0"/>
              <a:pPr>
                <a:spcBef>
                  <a:spcPct val="0"/>
                </a:spcBef>
              </a:pPr>
              <a:t>58</a:t>
            </a:fld>
            <a:endParaRPr lang="en-US" alt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2.10:</a:t>
            </a:r>
            <a:r>
              <a:rPr lang="en-US" altLang="en-US" smtClean="0">
                <a:solidFill>
                  <a:srgbClr val="231F20"/>
                </a:solidFill>
              </a:rPr>
              <a:t> The apparent paths of polar wandering for North America and Europe. The apparent location of the north magnetic pole is shown for different periods on each continent’s polar wandering path. </a:t>
            </a:r>
            <a:endParaRPr lang="en-US" altLang="en-US" b="1"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6E93E3-E979-4B0B-8093-B5FD36B596D8}" type="slidenum">
              <a:rPr lang="en-US" altLang="en-US" smtClean="0"/>
              <a:pPr>
                <a:spcBef>
                  <a:spcPct val="0"/>
                </a:spcBef>
              </a:pPr>
              <a:t>62</a:t>
            </a:fld>
            <a:endParaRPr lang="en-US" alt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2.27:</a:t>
            </a:r>
            <a:r>
              <a:rPr lang="en-US" altLang="en-US" smtClean="0">
                <a:solidFill>
                  <a:srgbClr val="231F20"/>
                </a:solidFill>
              </a:rPr>
              <a:t> Two models involving thermal convection cells have been proposed to explain plate movement. (b) In the other model, thermal convection cells involve the entire mantle.</a:t>
            </a:r>
            <a:r>
              <a:rPr lang="en-US" altLang="en-US" smtClean="0">
                <a:solidFill>
                  <a:srgbClr val="000000"/>
                </a:solidFill>
              </a:rPr>
              <a:t> </a:t>
            </a: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366CE2-560D-4D50-99CB-DB5AFA1CFCCC}" type="slidenum">
              <a:rPr lang="en-US" altLang="en-US" smtClean="0"/>
              <a:pPr>
                <a:spcBef>
                  <a:spcPct val="0"/>
                </a:spcBef>
              </a:pPr>
              <a:t>66</a:t>
            </a:fld>
            <a:endParaRPr lang="en-US" altLang="en-US"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2.17:</a:t>
            </a:r>
            <a:r>
              <a:rPr lang="en-US" altLang="en-US" smtClean="0">
                <a:solidFill>
                  <a:srgbClr val="231F20"/>
                </a:solidFill>
              </a:rPr>
              <a:t> History of a divergent plate boundary. (a) Rising magma beneath a continent pushes the crust up, producing numerous cracks and fractures.</a:t>
            </a:r>
            <a:endParaRPr lang="en-US" altLang="en-US" b="1"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FDA1D5-B7F9-49A8-BFA6-4D0F1E011B19}" type="slidenum">
              <a:rPr lang="en-US" altLang="en-US" smtClean="0"/>
              <a:pPr>
                <a:spcBef>
                  <a:spcPct val="0"/>
                </a:spcBef>
              </a:pPr>
              <a:t>67</a:t>
            </a:fld>
            <a:endParaRPr lang="en-US" alt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2.17:</a:t>
            </a:r>
            <a:r>
              <a:rPr lang="en-US" altLang="en-US" smtClean="0">
                <a:solidFill>
                  <a:srgbClr val="231F20"/>
                </a:solidFill>
              </a:rPr>
              <a:t> History of a divergent plate boundary. (b) As the crust is stretched and thinned, rift valleys develop and lava flows onto the valley floors.</a:t>
            </a:r>
            <a:endParaRPr lang="en-US" altLang="en-US" b="1" smtClean="0">
              <a:solidFill>
                <a:srgbClr val="000000"/>
              </a:solidFill>
            </a:endParaRPr>
          </a:p>
          <a:p>
            <a:pPr eaLnBrk="1" hangingPunct="1">
              <a:spcBef>
                <a:spcPct val="0"/>
              </a:spcBef>
            </a:pPr>
            <a:endParaRPr lang="en-US" altLang="en-US" b="1"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F7E3EF-C9AA-48C4-8431-AF218AE0CC56}" type="slidenum">
              <a:rPr lang="en-US" altLang="en-US" smtClean="0"/>
              <a:pPr>
                <a:spcBef>
                  <a:spcPct val="0"/>
                </a:spcBef>
              </a:pPr>
              <a:t>68</a:t>
            </a:fld>
            <a:endParaRPr lang="en-US" alt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2.17:</a:t>
            </a:r>
            <a:r>
              <a:rPr lang="en-US" altLang="en-US" smtClean="0">
                <a:solidFill>
                  <a:srgbClr val="231F20"/>
                </a:solidFill>
              </a:rPr>
              <a:t> History of a divergent plate boundary. (c) Continued spreading further separates the continent until a narrow seaway develops.</a:t>
            </a: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3E1DA3-1C16-4B73-B961-FCCB4A2FBE55}" type="slidenum">
              <a:rPr lang="en-US" altLang="en-US" smtClean="0"/>
              <a:pPr>
                <a:spcBef>
                  <a:spcPct val="0"/>
                </a:spcBef>
              </a:pPr>
              <a:t>69</a:t>
            </a:fld>
            <a:endParaRPr lang="en-US" alt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2.17:</a:t>
            </a:r>
            <a:r>
              <a:rPr lang="en-US" altLang="en-US" smtClean="0">
                <a:solidFill>
                  <a:srgbClr val="231F20"/>
                </a:solidFill>
              </a:rPr>
              <a:t> History of a divergent plate boundary. (d) As spreading continues, an oceanic ridge system forms and an ocean basin develops and grows.</a:t>
            </a:r>
            <a:r>
              <a:rPr lang="en-US" altLang="en-US" smtClean="0">
                <a:solidFill>
                  <a:srgbClr val="000000"/>
                </a:solidFill>
              </a:rPr>
              <a:t> </a:t>
            </a: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B79C53-B30B-40B7-9557-160B3CB04492}" type="slidenum">
              <a:rPr lang="en-US" altLang="en-US" smtClean="0"/>
              <a:pPr>
                <a:spcBef>
                  <a:spcPct val="0"/>
                </a:spcBef>
              </a:pPr>
              <a:t>70</a:t>
            </a:fld>
            <a:endParaRPr lang="en-US" alt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2.18:</a:t>
            </a:r>
            <a:r>
              <a:rPr lang="en-US" altLang="en-US" smtClean="0">
                <a:solidFill>
                  <a:srgbClr val="231F20"/>
                </a:solidFill>
              </a:rPr>
              <a:t> (a) The East African Rift Valley is being formed by the separation of eastern Africa from the rest of the continent along a divergent plate boundary. The Red Sea represents a more advanced stage of rifting, in which two continental blocks are separated by a narrow sea. (b) View looking down the Great Rift Valley of Africa. Little Magadi, seen in the background, is one of numerous soda lakes forming in the valley. Because of high evaporation rates and lack of any drainage outlets, these lakes are very saline. The Great Rift Valley is part of the system of rift valleys resulting from stretching of the crust as plates move away from each other in eastern Africa.</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6EBED6-6D52-49D2-8F69-CF00FD1BB15F}" type="slidenum">
              <a:rPr lang="en-US" altLang="en-US" smtClean="0"/>
              <a:pPr>
                <a:spcBef>
                  <a:spcPct val="0"/>
                </a:spcBef>
              </a:pPr>
              <a:t>78</a:t>
            </a:fld>
            <a:endParaRPr lang="en-US" alt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2.20:</a:t>
            </a:r>
            <a:r>
              <a:rPr lang="en-US" altLang="en-US" smtClean="0">
                <a:solidFill>
                  <a:srgbClr val="231F20"/>
                </a:solidFill>
              </a:rPr>
              <a:t> Oceanic–continental plate boundary. (a) When an oceanic plate is subducted beneath a continental plate, an andesitic volcanic mountain range is formed on the continental plate as a result of rising magma. (b) Aerial view of the Andes Mountains in Peru. The Andes are one of the best examples of continuing mountain building at an oceanic–continental plate boundary.</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2EF70D-69B4-4D40-BE5D-492096AEDC44}" type="slidenum">
              <a:rPr lang="en-US" altLang="en-US" smtClean="0"/>
              <a:pPr>
                <a:spcBef>
                  <a:spcPct val="0"/>
                </a:spcBef>
              </a:pPr>
              <a:t>34</a:t>
            </a:fld>
            <a:endParaRPr lang="en-US" alt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2.3:</a:t>
            </a:r>
            <a:r>
              <a:rPr lang="en-US" altLang="en-US" smtClean="0">
                <a:solidFill>
                  <a:srgbClr val="231F20"/>
                </a:solidFill>
              </a:rPr>
              <a:t> The best fit between continents occurs along the continental slope, where erosion would be minimal.</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3996B0-AD1A-4CBE-9B2B-F6F410532585}" type="slidenum">
              <a:rPr lang="en-US" altLang="en-US" smtClean="0"/>
              <a:pPr>
                <a:spcBef>
                  <a:spcPct val="0"/>
                </a:spcBef>
              </a:pPr>
              <a:t>35</a:t>
            </a:fld>
            <a:endParaRPr lang="en-US" altLang="en-U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2.4:</a:t>
            </a:r>
            <a:r>
              <a:rPr lang="en-US" altLang="en-US" smtClean="0">
                <a:solidFill>
                  <a:srgbClr val="231F20"/>
                </a:solidFill>
              </a:rPr>
              <a:t> Marine, nonmarine, and glacial rock sequences of Pennsylvanian to Jurassic age are nearly the same for all Gondwana continents. Such close similarity strongly suggests that they were joined at one time. The range indicated by G is that of the </a:t>
            </a:r>
            <a:r>
              <a:rPr lang="en-US" altLang="en-US" i="1" smtClean="0">
                <a:solidFill>
                  <a:srgbClr val="231F20"/>
                </a:solidFill>
              </a:rPr>
              <a:t>Glossopteris </a:t>
            </a:r>
            <a:r>
              <a:rPr lang="en-US" altLang="en-US" smtClean="0">
                <a:solidFill>
                  <a:srgbClr val="231F20"/>
                </a:solidFill>
              </a:rPr>
              <a:t>flora. </a:t>
            </a:r>
            <a:endParaRPr lang="en-US" altLang="en-US" b="1"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7E47A5-833B-4F0B-9D55-B588212119C9}" type="slidenum">
              <a:rPr lang="en-US" altLang="en-US" smtClean="0"/>
              <a:pPr>
                <a:spcBef>
                  <a:spcPct val="0"/>
                </a:spcBef>
              </a:pPr>
              <a:t>36</a:t>
            </a:fld>
            <a:endParaRPr lang="en-US" alt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2.5:</a:t>
            </a:r>
            <a:r>
              <a:rPr lang="en-US" altLang="en-US" smtClean="0">
                <a:solidFill>
                  <a:srgbClr val="231F20"/>
                </a:solidFill>
              </a:rPr>
              <a:t> When continents are brought together, their mountain ranges form a single continuous range of the same age and style of deformation throughout. Such evidence indicates that the continents were at one time joined and were subsequently separated.</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0AA87A-F018-4293-9922-4ACDDD44A6AE}" type="slidenum">
              <a:rPr lang="en-US" altLang="en-US" smtClean="0"/>
              <a:pPr>
                <a:spcBef>
                  <a:spcPct val="0"/>
                </a:spcBef>
              </a:pPr>
              <a:t>37</a:t>
            </a:fld>
            <a:endParaRPr lang="en-US" alt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2.7:</a:t>
            </a:r>
            <a:r>
              <a:rPr lang="en-US" altLang="en-US" smtClean="0">
                <a:solidFill>
                  <a:srgbClr val="231F20"/>
                </a:solidFill>
              </a:rPr>
              <a:t> Some of the animals and plants whose fossils are found today on the widely separated continents of South America, Africa, India, Australia, and Antarctica. These continents were joined during the Late Paleozoic to form Gondwana, the southern landmass of Pangaea. </a:t>
            </a:r>
            <a:r>
              <a:rPr lang="en-US" altLang="en-US" i="1" smtClean="0">
                <a:solidFill>
                  <a:srgbClr val="231F20"/>
                </a:solidFill>
              </a:rPr>
              <a:t>Glossopteris </a:t>
            </a:r>
            <a:r>
              <a:rPr lang="en-US" altLang="en-US" smtClean="0">
                <a:solidFill>
                  <a:srgbClr val="231F20"/>
                </a:solidFill>
              </a:rPr>
              <a:t>and similar plants are found in Pennsylvanian- and Permian-aged deposits on all five continents. </a:t>
            </a:r>
            <a:r>
              <a:rPr lang="en-US" altLang="en-US" i="1" smtClean="0">
                <a:solidFill>
                  <a:srgbClr val="231F20"/>
                </a:solidFill>
              </a:rPr>
              <a:t>Mesosaurus </a:t>
            </a:r>
            <a:r>
              <a:rPr lang="en-US" altLang="en-US" smtClean="0">
                <a:solidFill>
                  <a:srgbClr val="231F20"/>
                </a:solidFill>
              </a:rPr>
              <a:t>is a freshwater reptile whose fossils are found in Permian-aged rocks in Brazil and South Africa. </a:t>
            </a:r>
            <a:r>
              <a:rPr lang="en-US" altLang="en-US" i="1" smtClean="0">
                <a:solidFill>
                  <a:srgbClr val="231F20"/>
                </a:solidFill>
              </a:rPr>
              <a:t>Cynognathus </a:t>
            </a:r>
            <a:r>
              <a:rPr lang="en-US" altLang="en-US" smtClean="0">
                <a:solidFill>
                  <a:srgbClr val="231F20"/>
                </a:solidFill>
              </a:rPr>
              <a:t>and </a:t>
            </a:r>
            <a:r>
              <a:rPr lang="en-US" altLang="en-US" i="1" smtClean="0">
                <a:solidFill>
                  <a:srgbClr val="231F20"/>
                </a:solidFill>
              </a:rPr>
              <a:t>Lystrosaurus </a:t>
            </a:r>
            <a:r>
              <a:rPr lang="en-US" altLang="en-US" smtClean="0">
                <a:solidFill>
                  <a:srgbClr val="231F20"/>
                </a:solidFill>
              </a:rPr>
              <a:t>are land reptiles that lived during the Early Triassic Period. Fossils of </a:t>
            </a:r>
            <a:r>
              <a:rPr lang="en-US" altLang="en-US" i="1" smtClean="0">
                <a:solidFill>
                  <a:srgbClr val="231F20"/>
                </a:solidFill>
              </a:rPr>
              <a:t>Cynognathus </a:t>
            </a:r>
            <a:r>
              <a:rPr lang="en-US" altLang="en-US" smtClean="0">
                <a:solidFill>
                  <a:srgbClr val="231F20"/>
                </a:solidFill>
              </a:rPr>
              <a:t>are found in South America and Africa, and fossils of </a:t>
            </a:r>
            <a:r>
              <a:rPr lang="en-US" altLang="en-US" i="1" smtClean="0">
                <a:solidFill>
                  <a:srgbClr val="231F20"/>
                </a:solidFill>
              </a:rPr>
              <a:t>Lystrosaurus </a:t>
            </a:r>
            <a:r>
              <a:rPr lang="en-US" altLang="en-US" smtClean="0">
                <a:solidFill>
                  <a:srgbClr val="231F20"/>
                </a:solidFill>
              </a:rPr>
              <a:t>have been recovered from Africa, India, and Antarctica. </a:t>
            </a:r>
            <a:endParaRPr lang="en-US" altLang="en-US" b="1"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8E5926-130B-4D09-BDDB-D212FD9C9784}" type="slidenum">
              <a:rPr lang="en-US" altLang="en-US" smtClean="0"/>
              <a:pPr>
                <a:spcBef>
                  <a:spcPct val="0"/>
                </a:spcBef>
              </a:pPr>
              <a:t>39</a:t>
            </a:fld>
            <a:endParaRPr lang="en-US" alt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2.6:</a:t>
            </a:r>
            <a:r>
              <a:rPr lang="en-US" altLang="en-US" smtClean="0">
                <a:solidFill>
                  <a:srgbClr val="231F20"/>
                </a:solidFill>
              </a:rPr>
              <a:t> (a) If the Gondwana continents are moved together so that South Africa is located at the South Pole, the glacial movements indicated by the striations (red arrows) makes sense. In this situation, the glacier (white area), located in a polar climate, moved radially outward from a thick central area toward its periphery. (b) Permian-aged glacial striations in bedrock exposed at Hallet’s Cove, Australia, indicate the direction of glacial movement more than 200 million years ago.</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2BA034-3AF3-4312-802B-F4798151198D}" type="slidenum">
              <a:rPr lang="en-US" altLang="en-US" smtClean="0"/>
              <a:pPr>
                <a:spcBef>
                  <a:spcPct val="0"/>
                </a:spcBef>
              </a:pPr>
              <a:t>49</a:t>
            </a:fld>
            <a:endParaRPr lang="en-US" altLang="en-US"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2.13:</a:t>
            </a:r>
            <a:r>
              <a:rPr lang="en-US" altLang="en-US" smtClean="0">
                <a:solidFill>
                  <a:srgbClr val="231F20"/>
                </a:solidFill>
              </a:rPr>
              <a:t> Artist’s view of what the Atlantic Ocean basin would look like without water. The major feature is the Mid-Atlantic Ridge.</a:t>
            </a:r>
            <a:r>
              <a:rPr lang="en-US" altLang="en-US" smtClean="0">
                <a:solidFill>
                  <a:srgbClr val="000000"/>
                </a:solidFill>
              </a:rPr>
              <a:t> </a:t>
            </a:r>
            <a:endParaRPr lang="en-US" altLang="en-US" b="1"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930E5-1722-4A38-A957-8C9BBC83914F}" type="slidenum">
              <a:rPr lang="en-US" altLang="en-US" smtClean="0"/>
              <a:pPr>
                <a:spcBef>
                  <a:spcPct val="0"/>
                </a:spcBef>
              </a:pPr>
              <a:t>53</a:t>
            </a:fld>
            <a:endParaRPr lang="en-US" altLang="en-US"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Active Figure 2.12:</a:t>
            </a:r>
            <a:r>
              <a:rPr lang="en-US" altLang="en-US" smtClean="0">
                <a:solidFill>
                  <a:srgbClr val="231F20"/>
                </a:solidFill>
              </a:rPr>
              <a:t> The sequence of magnetic anomalies preserved within the oceanic crust on both sides of an oceanic ridge is identical to the sequence of magnetic reversals already known from continental lava flows. Magnetic anomalies are formed when basaltic magma intrudes into oceanic ridges; when the magma cools below the Curie point, it records Earth’s magnetic polarity at the time. Seafloor spreading splits the previously formed crust in half so that it moves laterally away from the oceanic ridge. Repeated intrusions record a symmetric series of magnetic anomalies that reflect periods of normal and reversed polarity. The magnetic anomalies are recorded by a magnetometer, which measures the strength of the magnetic field. </a:t>
            </a:r>
            <a:endParaRPr lang="en-US" altLang="en-US" b="1"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17BCB3-74A3-449A-BBCC-014A761A1B42}" type="slidenum">
              <a:rPr lang="en-US" altLang="en-US" smtClean="0"/>
              <a:pPr>
                <a:spcBef>
                  <a:spcPct val="0"/>
                </a:spcBef>
              </a:pPr>
              <a:t>55</a:t>
            </a:fld>
            <a:endParaRPr lang="en-US" alt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231F20"/>
                </a:solidFill>
              </a:rPr>
              <a:t>Figure 2.14:</a:t>
            </a:r>
            <a:r>
              <a:rPr lang="en-US" altLang="en-US" smtClean="0">
                <a:solidFill>
                  <a:srgbClr val="231F20"/>
                </a:solidFill>
              </a:rPr>
              <a:t> The age of the world’s ocean basins established from magnetic anomalies demonstrates that the youngest oceanic crust is adjacent to the spreading ridges and that its age increases away from the ridge axis. </a:t>
            </a:r>
            <a:endParaRPr lang="en-US" altLang="en-US" b="1"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C10F3F69-D69D-4DDD-94C5-4556151D4327}" type="datetimeFigureOut">
              <a:rPr lang="es-ES"/>
              <a:pPr>
                <a:defRPr/>
              </a:pPr>
              <a:t>03/04/2026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7BFA1E3-29C6-4610-8858-82188793B6D9}" type="slidenum">
              <a:rPr lang="es-ES" altLang="en-US"/>
              <a:pPr>
                <a:defRPr/>
              </a:pPr>
              <a:t>‹Nº›</a:t>
            </a:fld>
            <a:endParaRPr lang="es-ES" altLang="en-US"/>
          </a:p>
        </p:txBody>
      </p:sp>
    </p:spTree>
    <p:extLst>
      <p:ext uri="{BB962C8B-B14F-4D97-AF65-F5344CB8AC3E}">
        <p14:creationId xmlns:p14="http://schemas.microsoft.com/office/powerpoint/2010/main" val="106029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555FDDB-0274-4948-9D49-4818DB26FCC6}" type="datetimeFigureOut">
              <a:rPr lang="es-ES"/>
              <a:pPr>
                <a:defRPr/>
              </a:pPr>
              <a:t>03/04/2026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A5C151C-7822-46C3-9793-C3C328EEB114}" type="slidenum">
              <a:rPr lang="es-ES" altLang="en-US"/>
              <a:pPr>
                <a:defRPr/>
              </a:pPr>
              <a:t>‹Nº›</a:t>
            </a:fld>
            <a:endParaRPr lang="es-ES" altLang="en-US"/>
          </a:p>
        </p:txBody>
      </p:sp>
    </p:spTree>
    <p:extLst>
      <p:ext uri="{BB962C8B-B14F-4D97-AF65-F5344CB8AC3E}">
        <p14:creationId xmlns:p14="http://schemas.microsoft.com/office/powerpoint/2010/main" val="135601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66A0A7A-D2A0-4336-9AAE-4E6C3B457AAA}" type="datetimeFigureOut">
              <a:rPr lang="es-ES"/>
              <a:pPr>
                <a:defRPr/>
              </a:pPr>
              <a:t>03/04/2026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1F092CE-1A84-4399-A234-EFF1410A3B98}" type="slidenum">
              <a:rPr lang="es-ES" altLang="en-US"/>
              <a:pPr>
                <a:defRPr/>
              </a:pPr>
              <a:t>‹Nº›</a:t>
            </a:fld>
            <a:endParaRPr lang="es-ES" altLang="en-US"/>
          </a:p>
        </p:txBody>
      </p:sp>
    </p:spTree>
    <p:extLst>
      <p:ext uri="{BB962C8B-B14F-4D97-AF65-F5344CB8AC3E}">
        <p14:creationId xmlns:p14="http://schemas.microsoft.com/office/powerpoint/2010/main" val="362142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C94D44B0-2D6C-44D6-AFC5-62EBEC52F67A}" type="datetimeFigureOut">
              <a:rPr lang="es-ES"/>
              <a:pPr>
                <a:defRPr/>
              </a:pPr>
              <a:t>03/04/2026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7B79ECF-CF8F-4DEB-BB04-1C02C8C01809}" type="slidenum">
              <a:rPr lang="es-ES" altLang="en-US"/>
              <a:pPr>
                <a:defRPr/>
              </a:pPr>
              <a:t>‹Nº›</a:t>
            </a:fld>
            <a:endParaRPr lang="es-ES" altLang="en-US"/>
          </a:p>
        </p:txBody>
      </p:sp>
    </p:spTree>
    <p:extLst>
      <p:ext uri="{BB962C8B-B14F-4D97-AF65-F5344CB8AC3E}">
        <p14:creationId xmlns:p14="http://schemas.microsoft.com/office/powerpoint/2010/main" val="9409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A46763F-A7E4-4F8A-9048-4FF207E936AD}" type="datetimeFigureOut">
              <a:rPr lang="es-ES"/>
              <a:pPr>
                <a:defRPr/>
              </a:pPr>
              <a:t>03/04/2026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7DF27ED-0D4E-4C2F-8303-17B269174CD9}" type="slidenum">
              <a:rPr lang="es-ES" altLang="en-US"/>
              <a:pPr>
                <a:defRPr/>
              </a:pPr>
              <a:t>‹Nº›</a:t>
            </a:fld>
            <a:endParaRPr lang="es-ES" altLang="en-US"/>
          </a:p>
        </p:txBody>
      </p:sp>
    </p:spTree>
    <p:extLst>
      <p:ext uri="{BB962C8B-B14F-4D97-AF65-F5344CB8AC3E}">
        <p14:creationId xmlns:p14="http://schemas.microsoft.com/office/powerpoint/2010/main" val="240541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E41D06F-5EF2-4330-8869-2C97879DF834}" type="datetimeFigureOut">
              <a:rPr lang="es-ES"/>
              <a:pPr>
                <a:defRPr/>
              </a:pPr>
              <a:t>03/04/2026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A364802-1731-440B-A4A1-34A9E6CE6F7C}" type="slidenum">
              <a:rPr lang="es-ES" altLang="en-US"/>
              <a:pPr>
                <a:defRPr/>
              </a:pPr>
              <a:t>‹Nº›</a:t>
            </a:fld>
            <a:endParaRPr lang="es-ES" altLang="en-US"/>
          </a:p>
        </p:txBody>
      </p:sp>
    </p:spTree>
    <p:extLst>
      <p:ext uri="{BB962C8B-B14F-4D97-AF65-F5344CB8AC3E}">
        <p14:creationId xmlns:p14="http://schemas.microsoft.com/office/powerpoint/2010/main" val="1748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4DD2DBB7-0E00-40B4-8697-42077008D3CC}" type="datetimeFigureOut">
              <a:rPr lang="es-ES"/>
              <a:pPr>
                <a:defRPr/>
              </a:pPr>
              <a:t>03/04/2026</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775EA213-CA36-4B29-8619-7CE0FEAFEB59}" type="slidenum">
              <a:rPr lang="es-ES" altLang="en-US"/>
              <a:pPr>
                <a:defRPr/>
              </a:pPr>
              <a:t>‹Nº›</a:t>
            </a:fld>
            <a:endParaRPr lang="es-ES" altLang="en-US"/>
          </a:p>
        </p:txBody>
      </p:sp>
    </p:spTree>
    <p:extLst>
      <p:ext uri="{BB962C8B-B14F-4D97-AF65-F5344CB8AC3E}">
        <p14:creationId xmlns:p14="http://schemas.microsoft.com/office/powerpoint/2010/main" val="389996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1F837622-959D-4E08-BD64-A1860DCBD67B}" type="datetimeFigureOut">
              <a:rPr lang="es-ES"/>
              <a:pPr>
                <a:defRPr/>
              </a:pPr>
              <a:t>03/04/2026</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683F4FC3-1E81-4DE9-97F8-9CB4A9CC3951}" type="slidenum">
              <a:rPr lang="es-ES" altLang="en-US"/>
              <a:pPr>
                <a:defRPr/>
              </a:pPr>
              <a:t>‹Nº›</a:t>
            </a:fld>
            <a:endParaRPr lang="es-ES" altLang="en-US"/>
          </a:p>
        </p:txBody>
      </p:sp>
    </p:spTree>
    <p:extLst>
      <p:ext uri="{BB962C8B-B14F-4D97-AF65-F5344CB8AC3E}">
        <p14:creationId xmlns:p14="http://schemas.microsoft.com/office/powerpoint/2010/main" val="174067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BDEF6E8-5576-4ED9-9F04-794166CA2A78}" type="datetimeFigureOut">
              <a:rPr lang="es-ES"/>
              <a:pPr>
                <a:defRPr/>
              </a:pPr>
              <a:t>03/04/2026</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1CD21BB-3FA5-4E7F-B511-4EBDAA272793}" type="slidenum">
              <a:rPr lang="es-ES" altLang="en-US"/>
              <a:pPr>
                <a:defRPr/>
              </a:pPr>
              <a:t>‹Nº›</a:t>
            </a:fld>
            <a:endParaRPr lang="es-ES" altLang="en-US"/>
          </a:p>
        </p:txBody>
      </p:sp>
    </p:spTree>
    <p:extLst>
      <p:ext uri="{BB962C8B-B14F-4D97-AF65-F5344CB8AC3E}">
        <p14:creationId xmlns:p14="http://schemas.microsoft.com/office/powerpoint/2010/main" val="70250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ADDCF39-DF3C-48A4-95DD-BCCFE8EAAE38}" type="datetimeFigureOut">
              <a:rPr lang="es-ES"/>
              <a:pPr>
                <a:defRPr/>
              </a:pPr>
              <a:t>03/04/2026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1FD48C1-2167-4105-9AAB-51376931E138}" type="slidenum">
              <a:rPr lang="es-ES" altLang="en-US"/>
              <a:pPr>
                <a:defRPr/>
              </a:pPr>
              <a:t>‹Nº›</a:t>
            </a:fld>
            <a:endParaRPr lang="es-ES" altLang="en-US"/>
          </a:p>
        </p:txBody>
      </p:sp>
    </p:spTree>
    <p:extLst>
      <p:ext uri="{BB962C8B-B14F-4D97-AF65-F5344CB8AC3E}">
        <p14:creationId xmlns:p14="http://schemas.microsoft.com/office/powerpoint/2010/main" val="233970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6B57CF5-02AC-4776-A652-7A987E7F9B09}" type="datetimeFigureOut">
              <a:rPr lang="es-ES"/>
              <a:pPr>
                <a:defRPr/>
              </a:pPr>
              <a:t>03/04/2026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CCF091D-D433-4973-8AFC-B5ECBEBD41F4}" type="slidenum">
              <a:rPr lang="es-ES" altLang="en-US"/>
              <a:pPr>
                <a:defRPr/>
              </a:pPr>
              <a:t>‹Nº›</a:t>
            </a:fld>
            <a:endParaRPr lang="es-ES" altLang="en-US"/>
          </a:p>
        </p:txBody>
      </p:sp>
    </p:spTree>
    <p:extLst>
      <p:ext uri="{BB962C8B-B14F-4D97-AF65-F5344CB8AC3E}">
        <p14:creationId xmlns:p14="http://schemas.microsoft.com/office/powerpoint/2010/main" val="106095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0000">
              <a:srgbClr val="400040"/>
            </a:gs>
            <a:gs pos="75000">
              <a:srgbClr val="8F0040"/>
            </a:gs>
            <a:gs pos="89999">
              <a:srgbClr val="F27300"/>
            </a:gs>
            <a:gs pos="100000">
              <a:srgbClr val="FFBF00"/>
            </a:gs>
          </a:gsLst>
          <a:lin ang="5400000"/>
        </a:gra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3D27C82-5B2A-4C33-BD3F-673D8F2C1F6C}" type="datetimeFigureOut">
              <a:rPr lang="es-ES"/>
              <a:pPr>
                <a:defRPr/>
              </a:pPr>
              <a:t>03/04/2026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9491EE3-B32D-4426-8B1A-4AD038A339F1}" type="slidenum">
              <a:rPr lang="es-ES" altLang="en-US"/>
              <a:pPr>
                <a:defRPr/>
              </a:pPr>
              <a:t>‹Nº›</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espaciociencia.com/escala-de-richter-que-es/escala-de-richter/" TargetMode="Externa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60.pn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p:txBody>
          <a:bodyPr/>
          <a:lstStyle/>
          <a:p>
            <a:pPr eaLnBrk="1" hangingPunct="1"/>
            <a:endParaRPr lang="en-US" altLang="en-US" smtClean="0"/>
          </a:p>
        </p:txBody>
      </p:sp>
      <p:sp>
        <p:nvSpPr>
          <p:cNvPr id="3075" name="2 Marcador de contenido"/>
          <p:cNvSpPr>
            <a:spLocks noGrp="1"/>
          </p:cNvSpPr>
          <p:nvPr>
            <p:ph idx="1"/>
          </p:nvPr>
        </p:nvSpPr>
        <p:spPr/>
        <p:txBody>
          <a:bodyPr/>
          <a:lstStyle/>
          <a:p>
            <a:pPr eaLnBrk="1" hangingPunct="1"/>
            <a:endParaRPr lang="en-US" altLang="en-US" smtClean="0"/>
          </a:p>
        </p:txBody>
      </p:sp>
      <p:pic>
        <p:nvPicPr>
          <p:cNvPr id="3076" name="Picture 2" descr="Resultado de imagen para Planeta Tie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0350"/>
            <a:ext cx="16160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5 Rectángulo"/>
          <p:cNvSpPr>
            <a:spLocks noChangeArrowheads="1"/>
          </p:cNvSpPr>
          <p:nvPr/>
        </p:nvSpPr>
        <p:spPr bwMode="auto">
          <a:xfrm>
            <a:off x="2571750" y="357188"/>
            <a:ext cx="65722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n-US" sz="1800" b="1" dirty="0">
                <a:solidFill>
                  <a:srgbClr val="FFFF00"/>
                </a:solidFill>
              </a:rPr>
              <a:t>UNIVERSIDAD NACIONAL DEL LITORAL</a:t>
            </a:r>
            <a:r>
              <a:rPr lang="es-ES_tradnl" altLang="en-US" sz="1800" b="1" dirty="0">
                <a:solidFill>
                  <a:srgbClr val="FFFF00"/>
                </a:solidFill>
                <a:latin typeface="Tahoma" panose="020B0604030504040204" pitchFamily="34" charset="0"/>
              </a:rPr>
              <a:t/>
            </a:r>
            <a:br>
              <a:rPr lang="es-ES_tradnl" altLang="en-US" sz="1800" b="1" dirty="0">
                <a:solidFill>
                  <a:srgbClr val="FFFF00"/>
                </a:solidFill>
                <a:latin typeface="Tahoma" panose="020B0604030504040204" pitchFamily="34" charset="0"/>
              </a:rPr>
            </a:br>
            <a:r>
              <a:rPr lang="es-ES_tradnl" altLang="en-US" sz="1800" b="1" dirty="0">
                <a:solidFill>
                  <a:srgbClr val="FFFF00"/>
                </a:solidFill>
              </a:rPr>
              <a:t>Facultad de Humanidades y Ciencias</a:t>
            </a:r>
            <a:r>
              <a:rPr lang="es-ES_tradnl" altLang="en-US" sz="1800" b="1" dirty="0">
                <a:solidFill>
                  <a:srgbClr val="FFFF00"/>
                </a:solidFill>
                <a:latin typeface="Tahoma" panose="020B0604030504040204" pitchFamily="34" charset="0"/>
              </a:rPr>
              <a:t/>
            </a:r>
            <a:br>
              <a:rPr lang="es-ES_tradnl" altLang="en-US" sz="1800" b="1" dirty="0">
                <a:solidFill>
                  <a:srgbClr val="FFFF00"/>
                </a:solidFill>
                <a:latin typeface="Tahoma" panose="020B0604030504040204" pitchFamily="34" charset="0"/>
              </a:rPr>
            </a:br>
            <a:r>
              <a:rPr lang="es-ES_tradnl" altLang="en-US" sz="1800" b="1" dirty="0">
                <a:solidFill>
                  <a:srgbClr val="FFFF00"/>
                </a:solidFill>
                <a:latin typeface="Tahoma" panose="020B0604030504040204" pitchFamily="34" charset="0"/>
              </a:rPr>
              <a:t>	</a:t>
            </a:r>
            <a:br>
              <a:rPr lang="es-ES_tradnl" altLang="en-US" sz="1800" b="1" dirty="0">
                <a:solidFill>
                  <a:srgbClr val="FFFF00"/>
                </a:solidFill>
                <a:latin typeface="Tahoma" panose="020B0604030504040204" pitchFamily="34" charset="0"/>
              </a:rPr>
            </a:br>
            <a:r>
              <a:rPr lang="es-ES_tradnl" altLang="en-US" sz="1400" b="1" dirty="0">
                <a:solidFill>
                  <a:srgbClr val="FFFF00"/>
                </a:solidFill>
                <a:latin typeface="Tahoma" panose="020B0604030504040204" pitchFamily="34" charset="0"/>
              </a:rPr>
              <a:t>Cátedra: </a:t>
            </a:r>
            <a:r>
              <a:rPr lang="es-ES_tradnl" altLang="en-US" sz="1400" b="1" i="1" dirty="0">
                <a:solidFill>
                  <a:srgbClr val="FFFF00"/>
                </a:solidFill>
                <a:latin typeface="Tahoma" panose="020B0604030504040204" pitchFamily="34" charset="0"/>
              </a:rPr>
              <a:t>Geomorfología</a:t>
            </a:r>
            <a:r>
              <a:rPr lang="es-ES_tradnl" altLang="en-US" sz="1400" i="1" dirty="0">
                <a:solidFill>
                  <a:srgbClr val="FFFF00"/>
                </a:solidFill>
                <a:latin typeface="Tahoma" panose="020B0604030504040204" pitchFamily="34" charset="0"/>
              </a:rPr>
              <a:t>		</a:t>
            </a:r>
            <a:r>
              <a:rPr lang="es-ES_tradnl" altLang="en-US" sz="1400" b="1" i="1" dirty="0">
                <a:solidFill>
                  <a:srgbClr val="FFFF00"/>
                </a:solidFill>
                <a:latin typeface="Tahoma" panose="020B0604030504040204" pitchFamily="34" charset="0"/>
              </a:rPr>
              <a:t>Año: </a:t>
            </a:r>
            <a:r>
              <a:rPr lang="es-ES_tradnl" altLang="en-US" sz="1400" b="1" i="1" dirty="0" smtClean="0">
                <a:solidFill>
                  <a:srgbClr val="FFFF00"/>
                </a:solidFill>
                <a:latin typeface="Tahoma" panose="020B0604030504040204" pitchFamily="34" charset="0"/>
              </a:rPr>
              <a:t>2026</a:t>
            </a:r>
            <a:endParaRPr lang="es-ES" altLang="en-US" sz="1400" dirty="0">
              <a:solidFill>
                <a:srgbClr val="FFFF00"/>
              </a:solidFill>
            </a:endParaRPr>
          </a:p>
        </p:txBody>
      </p:sp>
      <p:sp>
        <p:nvSpPr>
          <p:cNvPr id="3079" name="6 Rectángulo"/>
          <p:cNvSpPr>
            <a:spLocks noChangeArrowheads="1"/>
          </p:cNvSpPr>
          <p:nvPr/>
        </p:nvSpPr>
        <p:spPr bwMode="auto">
          <a:xfrm>
            <a:off x="1214438" y="2967038"/>
            <a:ext cx="67151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2400" b="1">
                <a:solidFill>
                  <a:srgbClr val="FFFF00"/>
                </a:solidFill>
              </a:rPr>
              <a:t>Unidad n° 2</a:t>
            </a:r>
            <a:endParaRPr lang="es-ES" altLang="en-US" sz="2400">
              <a:solidFill>
                <a:srgbClr val="FFFF00"/>
              </a:solidFill>
            </a:endParaRPr>
          </a:p>
          <a:p>
            <a:pPr eaLnBrk="1" hangingPunct="1">
              <a:spcBef>
                <a:spcPct val="0"/>
              </a:spcBef>
              <a:buFontTx/>
              <a:buNone/>
            </a:pPr>
            <a:endParaRPr lang="es-ES" altLang="en-US" sz="1800">
              <a:solidFill>
                <a:srgbClr val="FFFF00"/>
              </a:solidFill>
            </a:endParaRPr>
          </a:p>
          <a:p>
            <a:pPr algn="ctr" eaLnBrk="1" hangingPunct="1">
              <a:spcBef>
                <a:spcPct val="0"/>
              </a:spcBef>
              <a:buFontTx/>
              <a:buNone/>
            </a:pPr>
            <a:r>
              <a:rPr lang="es-ES" altLang="en-US" sz="2800" b="1" i="1">
                <a:solidFill>
                  <a:srgbClr val="FFFF00"/>
                </a:solidFill>
              </a:rPr>
              <a:t>Estructura y Dinámica del planeta Tierra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1 Título"/>
          <p:cNvSpPr>
            <a:spLocks noGrp="1"/>
          </p:cNvSpPr>
          <p:nvPr>
            <p:ph type="title"/>
          </p:nvPr>
        </p:nvSpPr>
        <p:spPr>
          <a:xfrm>
            <a:off x="5148263" y="274638"/>
            <a:ext cx="3816350" cy="346075"/>
          </a:xfrm>
        </p:spPr>
        <p:txBody>
          <a:bodyPr rtlCol="0">
            <a:normAutofit fontScale="90000"/>
          </a:bodyPr>
          <a:lstStyle/>
          <a:p>
            <a:pPr eaLnBrk="1" fontAlgn="auto" hangingPunct="1">
              <a:spcAft>
                <a:spcPts val="0"/>
              </a:spcAft>
              <a:defRPr/>
            </a:pPr>
            <a:r>
              <a:rPr lang="es-ES" sz="2400" b="1" smtClean="0">
                <a:solidFill>
                  <a:srgbClr val="FFFF00"/>
                </a:solidFill>
              </a:rPr>
              <a:t>Medición de intensidad</a:t>
            </a:r>
          </a:p>
        </p:txBody>
      </p:sp>
      <p:sp>
        <p:nvSpPr>
          <p:cNvPr id="9219" name="2 Marcador de contenido"/>
          <p:cNvSpPr>
            <a:spLocks noGrp="1"/>
          </p:cNvSpPr>
          <p:nvPr>
            <p:ph idx="1"/>
          </p:nvPr>
        </p:nvSpPr>
        <p:spPr>
          <a:xfrm>
            <a:off x="5040313" y="692150"/>
            <a:ext cx="3995737" cy="1008063"/>
          </a:xfrm>
        </p:spPr>
        <p:txBody>
          <a:bodyPr rtlCol="0">
            <a:normAutofit lnSpcReduction="10000"/>
          </a:bodyPr>
          <a:lstStyle/>
          <a:p>
            <a:pPr eaLnBrk="1" fontAlgn="auto" hangingPunct="1">
              <a:spcAft>
                <a:spcPts val="0"/>
              </a:spcAft>
              <a:buFontTx/>
              <a:buNone/>
              <a:defRPr/>
            </a:pPr>
            <a:r>
              <a:rPr lang="es-ES" sz="1400" b="1" dirty="0" smtClean="0">
                <a:solidFill>
                  <a:schemeClr val="bg1"/>
                </a:solidFill>
                <a:latin typeface="Arial" panose="020B0604020202020204" pitchFamily="34" charset="0"/>
                <a:cs typeface="Arial" panose="020B0604020202020204" pitchFamily="34" charset="0"/>
              </a:rPr>
              <a:t>Foco (hipocentro): </a:t>
            </a:r>
            <a:r>
              <a:rPr lang="es-ES" sz="1400" dirty="0" smtClean="0">
                <a:solidFill>
                  <a:schemeClr val="bg1"/>
                </a:solidFill>
                <a:latin typeface="Arial" panose="020B0604020202020204" pitchFamily="34" charset="0"/>
                <a:cs typeface="Arial" panose="020B0604020202020204" pitchFamily="34" charset="0"/>
              </a:rPr>
              <a:t>El punto en el interior de la</a:t>
            </a:r>
          </a:p>
          <a:p>
            <a:pPr eaLnBrk="1" fontAlgn="auto" hangingPunct="1">
              <a:spcAft>
                <a:spcPts val="0"/>
              </a:spcAft>
              <a:buFontTx/>
              <a:buNone/>
              <a:defRPr/>
            </a:pPr>
            <a:r>
              <a:rPr lang="es-ES" sz="1400" dirty="0" smtClean="0">
                <a:solidFill>
                  <a:schemeClr val="bg1"/>
                </a:solidFill>
                <a:latin typeface="Arial" panose="020B0604020202020204" pitchFamily="34" charset="0"/>
                <a:cs typeface="Arial" panose="020B0604020202020204" pitchFamily="34" charset="0"/>
              </a:rPr>
              <a:t>Tierra en el que se libera la energía</a:t>
            </a:r>
          </a:p>
          <a:p>
            <a:pPr eaLnBrk="1" fontAlgn="auto" hangingPunct="1">
              <a:spcAft>
                <a:spcPts val="0"/>
              </a:spcAft>
              <a:buFontTx/>
              <a:buNone/>
              <a:defRPr/>
            </a:pPr>
            <a:r>
              <a:rPr lang="es-ES" sz="1400" dirty="0" smtClean="0">
                <a:solidFill>
                  <a:schemeClr val="bg1"/>
                </a:solidFill>
                <a:latin typeface="Arial" panose="020B0604020202020204" pitchFamily="34" charset="0"/>
                <a:cs typeface="Arial" panose="020B0604020202020204" pitchFamily="34" charset="0"/>
              </a:rPr>
              <a:t>Epicentro: punto en superficie inmediatamente</a:t>
            </a:r>
          </a:p>
          <a:p>
            <a:pPr eaLnBrk="1" fontAlgn="auto" hangingPunct="1">
              <a:spcAft>
                <a:spcPts val="0"/>
              </a:spcAft>
              <a:buFontTx/>
              <a:buNone/>
              <a:defRPr/>
            </a:pPr>
            <a:r>
              <a:rPr lang="es-ES" sz="1400" dirty="0" smtClean="0">
                <a:solidFill>
                  <a:schemeClr val="bg1"/>
                </a:solidFill>
                <a:latin typeface="Arial" panose="020B0604020202020204" pitchFamily="34" charset="0"/>
                <a:cs typeface="Arial" panose="020B0604020202020204" pitchFamily="34" charset="0"/>
              </a:rPr>
              <a:t>Por encima del foco.</a:t>
            </a:r>
          </a:p>
        </p:txBody>
      </p:sp>
      <p:pic>
        <p:nvPicPr>
          <p:cNvPr id="4" name="Picture1" descr="08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85750"/>
            <a:ext cx="412591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1" descr="08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3929063"/>
            <a:ext cx="30353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0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85938"/>
            <a:ext cx="3305175"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AutoShape 8" descr="{\displaystyle M=\log A+3\log(8\Delta t)-2.92=\log _{10}\left({A\cdot \Delta t^{3} \over 1.62}\righ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 name="1 Título"/>
          <p:cNvSpPr txBox="1">
            <a:spLocks/>
          </p:cNvSpPr>
          <p:nvPr/>
        </p:nvSpPr>
        <p:spPr bwMode="auto">
          <a:xfrm>
            <a:off x="3286125" y="5429250"/>
            <a:ext cx="3816350" cy="1428750"/>
          </a:xfrm>
          <a:prstGeom prst="rect">
            <a:avLst/>
          </a:prstGeom>
          <a:noFill/>
          <a:ln w="9525">
            <a:noFill/>
            <a:miter lim="800000"/>
            <a:headEnd/>
            <a:tailEnd/>
          </a:ln>
        </p:spPr>
        <p:txBody>
          <a:bodyPr anchor="ctr"/>
          <a:lstStyle/>
          <a:p>
            <a:pPr eaLnBrk="1" fontAlgn="auto" hangingPunct="1">
              <a:spcBef>
                <a:spcPts val="0"/>
              </a:spcBef>
              <a:spcAft>
                <a:spcPts val="0"/>
              </a:spcAft>
              <a:defRPr/>
            </a:pPr>
            <a:r>
              <a:rPr lang="es-ES" sz="1400" b="1" dirty="0">
                <a:latin typeface="+mn-lt"/>
                <a:cs typeface="+mn-cs"/>
                <a:hlinkClick r:id="rId5"/>
              </a:rPr>
              <a:t/>
            </a:r>
            <a:br>
              <a:rPr lang="es-ES" sz="1400" b="1" dirty="0">
                <a:latin typeface="+mn-lt"/>
                <a:cs typeface="+mn-cs"/>
                <a:hlinkClick r:id="rId5"/>
              </a:rPr>
            </a:br>
            <a:endParaRPr lang="es-ES" sz="1400" dirty="0">
              <a:latin typeface="+mn-lt"/>
              <a:cs typeface="+mn-cs"/>
            </a:endParaRPr>
          </a:p>
          <a:p>
            <a:pPr eaLnBrk="1" fontAlgn="auto" hangingPunct="1">
              <a:spcBef>
                <a:spcPts val="0"/>
              </a:spcBef>
              <a:spcAft>
                <a:spcPts val="0"/>
              </a:spcAft>
              <a:defRPr/>
            </a:pPr>
            <a:r>
              <a:rPr lang="es-ES" sz="1400" dirty="0">
                <a:latin typeface="+mn-lt"/>
                <a:cs typeface="+mn-cs"/>
              </a:rPr>
              <a:t> </a:t>
            </a:r>
          </a:p>
          <a:p>
            <a:pPr algn="ctr" fontAlgn="auto">
              <a:spcBef>
                <a:spcPts val="0"/>
              </a:spcBef>
              <a:spcAft>
                <a:spcPts val="0"/>
              </a:spcAft>
              <a:defRPr/>
            </a:pPr>
            <a:endParaRPr lang="es-ES" sz="1400" kern="0" dirty="0">
              <a:latin typeface="+mj-lt"/>
              <a:ea typeface="+mj-ea"/>
              <a:cs typeface="+mj-cs"/>
            </a:endParaRPr>
          </a:p>
        </p:txBody>
      </p:sp>
      <p:sp>
        <p:nvSpPr>
          <p:cNvPr id="10" name="1 Título"/>
          <p:cNvSpPr txBox="1">
            <a:spLocks/>
          </p:cNvSpPr>
          <p:nvPr/>
        </p:nvSpPr>
        <p:spPr bwMode="auto">
          <a:xfrm>
            <a:off x="357188" y="6286500"/>
            <a:ext cx="3816350" cy="346075"/>
          </a:xfrm>
          <a:prstGeom prst="rect">
            <a:avLst/>
          </a:prstGeom>
          <a:noFill/>
          <a:ln w="9525">
            <a:noFill/>
            <a:miter lim="800000"/>
            <a:headEnd/>
            <a:tailEnd/>
          </a:ln>
        </p:spPr>
        <p:txBody>
          <a:bodyPr anchor="ctr"/>
          <a:lstStyle/>
          <a:p>
            <a:pPr algn="ctr" fontAlgn="auto">
              <a:spcBef>
                <a:spcPts val="0"/>
              </a:spcBef>
              <a:spcAft>
                <a:spcPts val="0"/>
              </a:spcAft>
              <a:defRPr/>
            </a:pPr>
            <a:endParaRPr lang="es-ES" sz="1400" kern="0" dirty="0">
              <a:latin typeface="+mj-lt"/>
              <a:ea typeface="+mj-ea"/>
              <a:cs typeface="+mj-cs"/>
            </a:endParaRPr>
          </a:p>
        </p:txBody>
      </p:sp>
      <p:sp>
        <p:nvSpPr>
          <p:cNvPr id="12298" name="AutoShape 11" descr="{\displaystyle M=\log A+3\log(8\Delta t)-2.92=\log _{10}\left({A\cdot \Delta t^{3} \over 1.62}\righ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9231" name="Picture 15" descr="https://espaciociencia.com/wp-content/uploads/2014/12/escala-de-richt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296025"/>
            <a:ext cx="7358063" cy="419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4)">
                                      <p:cBhvr>
                                        <p:cTn id="11" dur="500"/>
                                        <p:tgtEl>
                                          <p:spTgt spid="4"/>
                                        </p:tgtEl>
                                      </p:cBhvr>
                                    </p:animEffect>
                                  </p:childTnLst>
                                </p:cTn>
                              </p:par>
                            </p:childTnLst>
                          </p:cTn>
                        </p:par>
                        <p:par>
                          <p:cTn id="12" fill="hold" nodeType="afterGroup">
                            <p:stCondLst>
                              <p:cond delay="1000"/>
                            </p:stCondLst>
                            <p:childTnLst>
                              <p:par>
                                <p:cTn id="13" presetID="21"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par>
                          <p:cTn id="16" fill="hold" nodeType="afterGroup">
                            <p:stCondLst>
                              <p:cond delay="1500"/>
                            </p:stCondLst>
                            <p:childTnLst>
                              <p:par>
                                <p:cTn id="17" presetID="21"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500"/>
                                        <p:tgtEl>
                                          <p:spTgt spid="5"/>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par>
                          <p:cTn id="24" fill="hold" nodeType="afterGroup">
                            <p:stCondLst>
                              <p:cond delay="2500"/>
                            </p:stCondLst>
                            <p:childTnLst>
                              <p:par>
                                <p:cTn id="25" presetID="3" presetClass="entr" presetSubtype="1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9231"/>
                                        </p:tgtEl>
                                        <p:attrNameLst>
                                          <p:attrName>style.visibility</p:attrName>
                                        </p:attrNameLst>
                                      </p:cBhvr>
                                      <p:to>
                                        <p:strVal val="visible"/>
                                      </p:to>
                                    </p:set>
                                    <p:animEffect transition="in" filter="blinds(horizontal)">
                                      <p:cBhvr>
                                        <p:cTn id="31" dur="500"/>
                                        <p:tgtEl>
                                          <p:spTgt spid="9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8" grpId="0" autoUpdateAnimBg="0"/>
      <p:bldP spid="1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iso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214438"/>
            <a:ext cx="4000500" cy="2000250"/>
          </a:xfrm>
        </p:spPr>
      </p:pic>
      <p:sp>
        <p:nvSpPr>
          <p:cNvPr id="4" name="1 Título"/>
          <p:cNvSpPr txBox="1">
            <a:spLocks/>
          </p:cNvSpPr>
          <p:nvPr/>
        </p:nvSpPr>
        <p:spPr>
          <a:xfrm>
            <a:off x="457200" y="274638"/>
            <a:ext cx="8229600" cy="654050"/>
          </a:xfrm>
          <a:prstGeom prst="rect">
            <a:avLst/>
          </a:prstGeom>
        </p:spPr>
        <p:txBody>
          <a:bodyPr anchor="ctr">
            <a:normAutofit fontScale="90000" lnSpcReduction="20000"/>
          </a:bodyPr>
          <a:lstStyle/>
          <a:p>
            <a:pPr algn="ctr" fontAlgn="auto">
              <a:spcAft>
                <a:spcPts val="0"/>
              </a:spcAft>
              <a:defRPr/>
            </a:pPr>
            <a:r>
              <a:rPr lang="es-ES" sz="2400" b="1" dirty="0">
                <a:solidFill>
                  <a:srgbClr val="FFFF00"/>
                </a:solidFill>
                <a:ea typeface="+mj-ea"/>
              </a:rPr>
              <a:t>Movimientos de compensación isostática: </a:t>
            </a:r>
            <a:br>
              <a:rPr lang="es-ES" sz="2400" b="1" dirty="0">
                <a:solidFill>
                  <a:srgbClr val="FFFF00"/>
                </a:solidFill>
                <a:ea typeface="+mj-ea"/>
              </a:rPr>
            </a:br>
            <a:r>
              <a:rPr lang="es-ES" sz="2400" b="1" dirty="0">
                <a:solidFill>
                  <a:srgbClr val="FFFF00"/>
                </a:solidFill>
                <a:ea typeface="+mj-ea"/>
              </a:rPr>
              <a:t>Caso de las glaciaciones y sus efectos isostáticos</a:t>
            </a:r>
          </a:p>
        </p:txBody>
      </p:sp>
      <p:pic>
        <p:nvPicPr>
          <p:cNvPr id="6" name="5 Imagen" descr="iso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214438"/>
            <a:ext cx="4581525"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descr="iso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357563"/>
            <a:ext cx="41735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nodeType="afterGroup">
                            <p:stCondLst>
                              <p:cond delay="45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isostasi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375" y="1557338"/>
            <a:ext cx="3844925" cy="2447925"/>
          </a:xfrm>
        </p:spPr>
      </p:pic>
      <p:pic>
        <p:nvPicPr>
          <p:cNvPr id="5" name="4 Imagen" descr="isostasi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1571625"/>
            <a:ext cx="5027613"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txBox="1">
            <a:spLocks/>
          </p:cNvSpPr>
          <p:nvPr/>
        </p:nvSpPr>
        <p:spPr>
          <a:xfrm>
            <a:off x="457200" y="274638"/>
            <a:ext cx="8229600" cy="654050"/>
          </a:xfrm>
          <a:prstGeom prst="rect">
            <a:avLst/>
          </a:prstGeom>
        </p:spPr>
        <p:txBody>
          <a:bodyPr anchor="ctr">
            <a:normAutofit fontScale="90000" lnSpcReduction="20000"/>
          </a:bodyPr>
          <a:lstStyle/>
          <a:p>
            <a:pPr algn="ctr" fontAlgn="auto">
              <a:spcAft>
                <a:spcPts val="0"/>
              </a:spcAft>
              <a:defRPr/>
            </a:pPr>
            <a:r>
              <a:rPr lang="es-ES" sz="2400" b="1" dirty="0">
                <a:solidFill>
                  <a:srgbClr val="FFFF00"/>
                </a:solidFill>
                <a:ea typeface="+mj-ea"/>
              </a:rPr>
              <a:t>Movimientos de compensación isostática: </a:t>
            </a:r>
            <a:br>
              <a:rPr lang="es-ES" sz="2400" b="1" dirty="0">
                <a:solidFill>
                  <a:srgbClr val="FFFF00"/>
                </a:solidFill>
                <a:ea typeface="+mj-ea"/>
              </a:rPr>
            </a:br>
            <a:r>
              <a:rPr lang="es-ES" sz="2400" b="1" dirty="0">
                <a:solidFill>
                  <a:srgbClr val="FFFF00"/>
                </a:solidFill>
                <a:ea typeface="+mj-ea"/>
              </a:rPr>
              <a:t>Caso de las cordilleras y sus efectos isostáticos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plus(in)">
                                      <p:cBhvr>
                                        <p:cTn id="11" dur="2000"/>
                                        <p:tgtEl>
                                          <p:spTgt spid="4"/>
                                        </p:tgtEl>
                                      </p:cBhvr>
                                    </p:animEffect>
                                  </p:childTnLst>
                                </p:cTn>
                              </p:par>
                            </p:childTnLst>
                          </p:cTn>
                        </p:par>
                        <p:par>
                          <p:cTn id="12" fill="hold" nodeType="afterGroup">
                            <p:stCondLst>
                              <p:cond delay="2500"/>
                            </p:stCondLst>
                            <p:childTnLst>
                              <p:par>
                                <p:cTn id="13" presetID="1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plus(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Título"/>
          <p:cNvSpPr>
            <a:spLocks noGrp="1"/>
          </p:cNvSpPr>
          <p:nvPr>
            <p:ph type="title"/>
          </p:nvPr>
        </p:nvSpPr>
        <p:spPr/>
        <p:txBody>
          <a:bodyPr/>
          <a:lstStyle/>
          <a:p>
            <a:pPr eaLnBrk="1" hangingPunct="1"/>
            <a:endParaRPr lang="en-US" altLang="en-US" smtClean="0"/>
          </a:p>
        </p:txBody>
      </p:sp>
      <p:sp>
        <p:nvSpPr>
          <p:cNvPr id="124931" name="2 Marcador de contenido"/>
          <p:cNvSpPr>
            <a:spLocks noGrp="1"/>
          </p:cNvSpPr>
          <p:nvPr>
            <p:ph idx="1"/>
          </p:nvPr>
        </p:nvSpPr>
        <p:spPr/>
        <p:txBody>
          <a:bodyPr/>
          <a:lstStyle/>
          <a:p>
            <a:pPr eaLnBrk="1" hangingPunct="1"/>
            <a:endParaRPr lang="en-US" altLang="en-US"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0"/>
            <a:ext cx="8229600" cy="404813"/>
          </a:xfrm>
        </p:spPr>
        <p:txBody>
          <a:bodyPr rtlCol="0">
            <a:normAutofit fontScale="90000"/>
          </a:bodyPr>
          <a:lstStyle/>
          <a:p>
            <a:pPr eaLnBrk="1" fontAlgn="auto" hangingPunct="1">
              <a:spcAft>
                <a:spcPts val="0"/>
              </a:spcAft>
              <a:defRPr/>
            </a:pPr>
            <a:r>
              <a:rPr lang="es-ES" sz="2400" b="1" dirty="0" smtClean="0">
                <a:solidFill>
                  <a:srgbClr val="FFFF00"/>
                </a:solidFill>
                <a:latin typeface="Arial" panose="020B0604020202020204" pitchFamily="34" charset="0"/>
                <a:cs typeface="Arial" panose="020B0604020202020204" pitchFamily="34" charset="0"/>
              </a:rPr>
              <a:t>Escala de Richter </a:t>
            </a:r>
            <a:r>
              <a:rPr lang="es-ES" sz="1400" b="1" dirty="0" smtClean="0">
                <a:solidFill>
                  <a:srgbClr val="FFFF00"/>
                </a:solidFill>
                <a:latin typeface="Arial" panose="020B0604020202020204" pitchFamily="34" charset="0"/>
                <a:cs typeface="Arial" panose="020B0604020202020204" pitchFamily="34" charset="0"/>
              </a:rPr>
              <a:t>(Charles Richter, 1935)</a:t>
            </a:r>
          </a:p>
        </p:txBody>
      </p:sp>
      <p:graphicFrame>
        <p:nvGraphicFramePr>
          <p:cNvPr id="4" name="3 Marcador de contenido"/>
          <p:cNvGraphicFramePr>
            <a:graphicFrameLocks noGrp="1"/>
          </p:cNvGraphicFramePr>
          <p:nvPr>
            <p:ph idx="1"/>
          </p:nvPr>
        </p:nvGraphicFramePr>
        <p:xfrm>
          <a:off x="395288" y="476250"/>
          <a:ext cx="8229600" cy="6216653"/>
        </p:xfrm>
        <a:graphic>
          <a:graphicData uri="http://schemas.openxmlformats.org/drawingml/2006/table">
            <a:tbl>
              <a:tblPr firstRow="1" bandRow="1">
                <a:tableStyleId>{00A15C55-8517-42AA-B614-E9B94910E393}</a:tableStyleId>
              </a:tblPr>
              <a:tblGrid>
                <a:gridCol w="152251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3106688">
                  <a:extLst>
                    <a:ext uri="{9D8B030D-6E8A-4147-A177-3AD203B41FA5}">
                      <a16:colId xmlns:a16="http://schemas.microsoft.com/office/drawing/2014/main" val="20003"/>
                    </a:ext>
                  </a:extLst>
                </a:gridCol>
              </a:tblGrid>
              <a:tr h="339405">
                <a:tc>
                  <a:txBody>
                    <a:bodyPr/>
                    <a:lstStyle/>
                    <a:p>
                      <a:pPr algn="ctr"/>
                      <a:r>
                        <a:rPr lang="es-ES" sz="1600" dirty="0" smtClean="0"/>
                        <a:t>Magnitud</a:t>
                      </a:r>
                      <a:endParaRPr lang="es-ES" sz="1600" dirty="0"/>
                    </a:p>
                  </a:txBody>
                  <a:tcPr/>
                </a:tc>
                <a:tc>
                  <a:txBody>
                    <a:bodyPr/>
                    <a:lstStyle/>
                    <a:p>
                      <a:pPr algn="ctr"/>
                      <a:r>
                        <a:rPr lang="es-ES" sz="1600" dirty="0" smtClean="0"/>
                        <a:t>Descripción</a:t>
                      </a:r>
                      <a:endParaRPr lang="es-ES" sz="1600" dirty="0"/>
                    </a:p>
                  </a:txBody>
                  <a:tcPr/>
                </a:tc>
                <a:tc>
                  <a:txBody>
                    <a:bodyPr/>
                    <a:lstStyle/>
                    <a:p>
                      <a:pPr algn="ctr"/>
                      <a:r>
                        <a:rPr lang="es-ES" sz="1600" dirty="0" smtClean="0"/>
                        <a:t>Efectos</a:t>
                      </a:r>
                      <a:endParaRPr lang="es-ES" sz="1600" dirty="0"/>
                    </a:p>
                  </a:txBody>
                  <a:tcPr/>
                </a:tc>
                <a:tc>
                  <a:txBody>
                    <a:bodyPr/>
                    <a:lstStyle/>
                    <a:p>
                      <a:pPr algn="ctr"/>
                      <a:r>
                        <a:rPr lang="es-ES" sz="1600" dirty="0" smtClean="0"/>
                        <a:t>Frecuencia</a:t>
                      </a:r>
                      <a:endParaRPr lang="es-ES" sz="1600" dirty="0"/>
                    </a:p>
                  </a:txBody>
                  <a:tcPr/>
                </a:tc>
                <a:extLst>
                  <a:ext uri="{0D108BD9-81ED-4DB2-BD59-A6C34878D82A}">
                    <a16:rowId xmlns:a16="http://schemas.microsoft.com/office/drawing/2014/main" val="10000"/>
                  </a:ext>
                </a:extLst>
              </a:tr>
              <a:tr h="339405">
                <a:tc>
                  <a:txBody>
                    <a:bodyPr/>
                    <a:lstStyle/>
                    <a:p>
                      <a:pPr algn="ctr"/>
                      <a:r>
                        <a:rPr lang="es-ES" sz="1600" dirty="0" smtClean="0">
                          <a:solidFill>
                            <a:schemeClr val="tx1"/>
                          </a:solidFill>
                        </a:rPr>
                        <a:t>Menos de 2,0</a:t>
                      </a:r>
                      <a:endParaRPr lang="es-ES" sz="1600" dirty="0">
                        <a:solidFill>
                          <a:schemeClr val="tx1"/>
                        </a:solidFill>
                      </a:endParaRPr>
                    </a:p>
                  </a:txBody>
                  <a:tcPr/>
                </a:tc>
                <a:tc>
                  <a:txBody>
                    <a:bodyPr/>
                    <a:lstStyle/>
                    <a:p>
                      <a:pPr algn="ctr"/>
                      <a:r>
                        <a:rPr lang="es-ES" sz="1600" dirty="0" smtClean="0"/>
                        <a:t>Micro</a:t>
                      </a:r>
                      <a:endParaRPr lang="es-ES" sz="1600" dirty="0"/>
                    </a:p>
                  </a:txBody>
                  <a:tcPr/>
                </a:tc>
                <a:tc>
                  <a:txBody>
                    <a:bodyPr/>
                    <a:lstStyle/>
                    <a:p>
                      <a:pPr algn="ctr"/>
                      <a:r>
                        <a:rPr lang="es-ES" sz="1600" dirty="0" smtClean="0"/>
                        <a:t>No</a:t>
                      </a:r>
                      <a:r>
                        <a:rPr lang="es-ES" sz="1600" baseline="0" dirty="0" smtClean="0"/>
                        <a:t> son perceptibles</a:t>
                      </a:r>
                      <a:endParaRPr lang="es-ES" sz="1600" dirty="0"/>
                    </a:p>
                  </a:txBody>
                  <a:tcPr/>
                </a:tc>
                <a:tc>
                  <a:txBody>
                    <a:bodyPr/>
                    <a:lstStyle/>
                    <a:p>
                      <a:pPr algn="ctr"/>
                      <a:r>
                        <a:rPr lang="es-ES" sz="1600" dirty="0" smtClean="0"/>
                        <a:t>Alrededor de 8000 por día</a:t>
                      </a:r>
                      <a:endParaRPr lang="es-ES" sz="1600" dirty="0"/>
                    </a:p>
                  </a:txBody>
                  <a:tcPr/>
                </a:tc>
                <a:extLst>
                  <a:ext uri="{0D108BD9-81ED-4DB2-BD59-A6C34878D82A}">
                    <a16:rowId xmlns:a16="http://schemas.microsoft.com/office/drawing/2014/main" val="10001"/>
                  </a:ext>
                </a:extLst>
              </a:tr>
              <a:tr h="579120">
                <a:tc>
                  <a:txBody>
                    <a:bodyPr/>
                    <a:lstStyle/>
                    <a:p>
                      <a:pPr algn="ctr"/>
                      <a:endParaRPr lang="es-ES" sz="1600" dirty="0" smtClean="0"/>
                    </a:p>
                    <a:p>
                      <a:pPr algn="ctr"/>
                      <a:r>
                        <a:rPr lang="es-ES" sz="1600" dirty="0" smtClean="0"/>
                        <a:t>2,0 – 2,9</a:t>
                      </a:r>
                      <a:endParaRPr lang="es-ES" sz="1600" dirty="0"/>
                    </a:p>
                  </a:txBody>
                  <a:tcPr/>
                </a:tc>
                <a:tc rowSpan="2">
                  <a:txBody>
                    <a:bodyPr/>
                    <a:lstStyle/>
                    <a:p>
                      <a:pPr algn="ctr"/>
                      <a:endParaRPr lang="es-ES" sz="1600" dirty="0" smtClean="0"/>
                    </a:p>
                    <a:p>
                      <a:pPr algn="ctr"/>
                      <a:r>
                        <a:rPr lang="es-ES" sz="1600" dirty="0" smtClean="0"/>
                        <a:t>Menor</a:t>
                      </a:r>
                      <a:endParaRPr lang="es-ES" sz="1600" dirty="0"/>
                    </a:p>
                  </a:txBody>
                  <a:tcPr/>
                </a:tc>
                <a:tc>
                  <a:txBody>
                    <a:bodyPr/>
                    <a:lstStyle/>
                    <a:p>
                      <a:pPr algn="ctr"/>
                      <a:r>
                        <a:rPr lang="es-ES" sz="1600" dirty="0" smtClean="0"/>
                        <a:t>Generalmente no son perceptibles</a:t>
                      </a:r>
                      <a:endParaRPr lang="es-ES" sz="1600" dirty="0"/>
                    </a:p>
                  </a:txBody>
                  <a:tcPr/>
                </a:tc>
                <a:tc>
                  <a:txBody>
                    <a:bodyPr/>
                    <a:lstStyle/>
                    <a:p>
                      <a:pPr algn="ctr"/>
                      <a:endParaRPr lang="es-ES" sz="1600" dirty="0" smtClean="0"/>
                    </a:p>
                    <a:p>
                      <a:pPr algn="ctr"/>
                      <a:r>
                        <a:rPr lang="es-ES" sz="1600" dirty="0" smtClean="0"/>
                        <a:t>Alrededor de 1000</a:t>
                      </a:r>
                      <a:r>
                        <a:rPr lang="es-ES" sz="1600" baseline="0" dirty="0" smtClean="0"/>
                        <a:t> por día</a:t>
                      </a:r>
                      <a:endParaRPr lang="es-ES" sz="1600" dirty="0"/>
                    </a:p>
                  </a:txBody>
                  <a:tcPr/>
                </a:tc>
                <a:extLst>
                  <a:ext uri="{0D108BD9-81ED-4DB2-BD59-A6C34878D82A}">
                    <a16:rowId xmlns:a16="http://schemas.microsoft.com/office/drawing/2014/main" val="10002"/>
                  </a:ext>
                </a:extLst>
              </a:tr>
              <a:tr h="579120">
                <a:tc>
                  <a:txBody>
                    <a:bodyPr/>
                    <a:lstStyle/>
                    <a:p>
                      <a:pPr algn="ctr"/>
                      <a:endParaRPr lang="es-ES" sz="1600" dirty="0" smtClean="0"/>
                    </a:p>
                    <a:p>
                      <a:pPr algn="ctr"/>
                      <a:r>
                        <a:rPr lang="es-ES" sz="1600" dirty="0" smtClean="0"/>
                        <a:t>3,0 – 3,9</a:t>
                      </a:r>
                      <a:endParaRPr lang="es-ES" sz="1600" dirty="0"/>
                    </a:p>
                  </a:txBody>
                  <a:tcPr/>
                </a:tc>
                <a:tc vMerge="1">
                  <a:txBody>
                    <a:bodyPr/>
                    <a:lstStyle/>
                    <a:p>
                      <a:endParaRPr lang="es-ES" dirty="0"/>
                    </a:p>
                  </a:txBody>
                  <a:tcPr/>
                </a:tc>
                <a:tc>
                  <a:txBody>
                    <a:bodyPr/>
                    <a:lstStyle/>
                    <a:p>
                      <a:pPr algn="ctr"/>
                      <a:r>
                        <a:rPr lang="es-ES" sz="1600" dirty="0" smtClean="0"/>
                        <a:t>Perceptibles a menudo</a:t>
                      </a:r>
                      <a:endParaRPr lang="es-ES" sz="1600" dirty="0"/>
                    </a:p>
                  </a:txBody>
                  <a:tcPr/>
                </a:tc>
                <a:tc>
                  <a:txBody>
                    <a:bodyPr/>
                    <a:lstStyle/>
                    <a:p>
                      <a:pPr algn="ctr"/>
                      <a:endParaRPr lang="es-ES" sz="1600" dirty="0" smtClean="0"/>
                    </a:p>
                    <a:p>
                      <a:pPr algn="ctr"/>
                      <a:r>
                        <a:rPr lang="es-ES" sz="1600" dirty="0" smtClean="0"/>
                        <a:t>40000 por año</a:t>
                      </a:r>
                      <a:endParaRPr lang="es-ES" sz="1600" dirty="0"/>
                    </a:p>
                  </a:txBody>
                  <a:tcPr/>
                </a:tc>
                <a:extLst>
                  <a:ext uri="{0D108BD9-81ED-4DB2-BD59-A6C34878D82A}">
                    <a16:rowId xmlns:a16="http://schemas.microsoft.com/office/drawing/2014/main" val="10003"/>
                  </a:ext>
                </a:extLst>
              </a:tr>
              <a:tr h="813443">
                <a:tc>
                  <a:txBody>
                    <a:bodyPr/>
                    <a:lstStyle/>
                    <a:p>
                      <a:pPr algn="ctr"/>
                      <a:endParaRPr lang="es-ES" sz="1600" dirty="0" smtClean="0"/>
                    </a:p>
                    <a:p>
                      <a:pPr algn="ctr"/>
                      <a:r>
                        <a:rPr lang="es-ES" sz="1600" dirty="0" smtClean="0"/>
                        <a:t>4,0 - 4,9</a:t>
                      </a:r>
                      <a:endParaRPr lang="es-ES" sz="1600" dirty="0"/>
                    </a:p>
                  </a:txBody>
                  <a:tcPr/>
                </a:tc>
                <a:tc>
                  <a:txBody>
                    <a:bodyPr/>
                    <a:lstStyle/>
                    <a:p>
                      <a:pPr algn="ctr"/>
                      <a:r>
                        <a:rPr lang="es-ES" sz="1600" dirty="0" smtClean="0"/>
                        <a:t>Ligero</a:t>
                      </a:r>
                      <a:endParaRPr lang="es-ES" sz="1600" dirty="0"/>
                    </a:p>
                  </a:txBody>
                  <a:tcPr/>
                </a:tc>
                <a:tc>
                  <a:txBody>
                    <a:bodyPr/>
                    <a:lstStyle/>
                    <a:p>
                      <a:pPr algn="ctr"/>
                      <a:r>
                        <a:rPr lang="es-ES" sz="1600" dirty="0" smtClean="0"/>
                        <a:t>Se mueven los objetos. Daños poco</a:t>
                      </a:r>
                      <a:r>
                        <a:rPr lang="es-ES" sz="1600" baseline="0" dirty="0" smtClean="0"/>
                        <a:t> probables</a:t>
                      </a:r>
                      <a:endParaRPr lang="es-ES" sz="1600" dirty="0"/>
                    </a:p>
                  </a:txBody>
                  <a:tcPr/>
                </a:tc>
                <a:tc>
                  <a:txBody>
                    <a:bodyPr/>
                    <a:lstStyle/>
                    <a:p>
                      <a:pPr algn="ctr"/>
                      <a:r>
                        <a:rPr lang="es-ES" sz="1600" dirty="0" smtClean="0"/>
                        <a:t>6200 por año</a:t>
                      </a:r>
                      <a:endParaRPr lang="es-ES" sz="1600" dirty="0"/>
                    </a:p>
                  </a:txBody>
                  <a:tcPr/>
                </a:tc>
                <a:extLst>
                  <a:ext uri="{0D108BD9-81ED-4DB2-BD59-A6C34878D82A}">
                    <a16:rowId xmlns:a16="http://schemas.microsoft.com/office/drawing/2014/main" val="10004"/>
                  </a:ext>
                </a:extLst>
              </a:tr>
              <a:tr h="914400">
                <a:tc>
                  <a:txBody>
                    <a:bodyPr/>
                    <a:lstStyle/>
                    <a:p>
                      <a:pPr algn="ctr"/>
                      <a:endParaRPr lang="es-ES" sz="1800" dirty="0" smtClean="0"/>
                    </a:p>
                    <a:p>
                      <a:pPr algn="ctr"/>
                      <a:r>
                        <a:rPr lang="es-ES" sz="1800" dirty="0" smtClean="0"/>
                        <a:t>5,0 – 5,9</a:t>
                      </a:r>
                      <a:endParaRPr lang="es-ES" sz="1800" dirty="0"/>
                    </a:p>
                  </a:txBody>
                  <a:tcPr/>
                </a:tc>
                <a:tc>
                  <a:txBody>
                    <a:bodyPr/>
                    <a:lstStyle/>
                    <a:p>
                      <a:pPr algn="ctr"/>
                      <a:endParaRPr lang="es-ES" sz="1800" dirty="0" smtClean="0"/>
                    </a:p>
                    <a:p>
                      <a:pPr algn="ctr"/>
                      <a:r>
                        <a:rPr lang="es-ES" sz="1800" dirty="0" smtClean="0"/>
                        <a:t>Moderado</a:t>
                      </a:r>
                      <a:endParaRPr lang="es-ES" sz="1800" dirty="0"/>
                    </a:p>
                  </a:txBody>
                  <a:tcPr/>
                </a:tc>
                <a:tc>
                  <a:txBody>
                    <a:bodyPr/>
                    <a:lstStyle/>
                    <a:p>
                      <a:pPr algn="ctr"/>
                      <a:r>
                        <a:rPr lang="es-ES" sz="1800" dirty="0" smtClean="0"/>
                        <a:t>Puede causar daños a edificación mal construidas</a:t>
                      </a:r>
                      <a:endParaRPr lang="es-ES" sz="1800" dirty="0"/>
                    </a:p>
                  </a:txBody>
                  <a:tcPr/>
                </a:tc>
                <a:tc>
                  <a:txBody>
                    <a:bodyPr/>
                    <a:lstStyle/>
                    <a:p>
                      <a:pPr algn="ctr"/>
                      <a:endParaRPr lang="es-ES" sz="1800" dirty="0" smtClean="0"/>
                    </a:p>
                    <a:p>
                      <a:pPr algn="ctr"/>
                      <a:r>
                        <a:rPr lang="es-ES" sz="1800" dirty="0" smtClean="0"/>
                        <a:t>800 por año</a:t>
                      </a:r>
                      <a:endParaRPr lang="es-ES" sz="1800" dirty="0"/>
                    </a:p>
                  </a:txBody>
                  <a:tcPr/>
                </a:tc>
                <a:extLst>
                  <a:ext uri="{0D108BD9-81ED-4DB2-BD59-A6C34878D82A}">
                    <a16:rowId xmlns:a16="http://schemas.microsoft.com/office/drawing/2014/main" val="10005"/>
                  </a:ext>
                </a:extLst>
              </a:tr>
              <a:tr h="640080">
                <a:tc>
                  <a:txBody>
                    <a:bodyPr/>
                    <a:lstStyle/>
                    <a:p>
                      <a:pPr algn="ctr"/>
                      <a:r>
                        <a:rPr lang="es-ES" sz="1800" dirty="0" smtClean="0"/>
                        <a:t>6 – 6,9</a:t>
                      </a:r>
                      <a:endParaRPr lang="es-ES" sz="1800" dirty="0"/>
                    </a:p>
                  </a:txBody>
                  <a:tcPr/>
                </a:tc>
                <a:tc>
                  <a:txBody>
                    <a:bodyPr/>
                    <a:lstStyle/>
                    <a:p>
                      <a:pPr algn="ctr"/>
                      <a:r>
                        <a:rPr lang="es-ES" sz="1800" dirty="0" smtClean="0"/>
                        <a:t>Fuerte</a:t>
                      </a:r>
                      <a:endParaRPr lang="es-ES" sz="1800" dirty="0"/>
                    </a:p>
                  </a:txBody>
                  <a:tcPr/>
                </a:tc>
                <a:tc>
                  <a:txBody>
                    <a:bodyPr/>
                    <a:lstStyle/>
                    <a:p>
                      <a:pPr algn="ctr"/>
                      <a:r>
                        <a:rPr lang="es-ES" sz="1800" dirty="0" smtClean="0"/>
                        <a:t>Puede destruir poblados</a:t>
                      </a:r>
                      <a:endParaRPr lang="es-ES" sz="1800" dirty="0"/>
                    </a:p>
                  </a:txBody>
                  <a:tcPr/>
                </a:tc>
                <a:tc>
                  <a:txBody>
                    <a:bodyPr/>
                    <a:lstStyle/>
                    <a:p>
                      <a:pPr algn="ctr"/>
                      <a:endParaRPr lang="es-ES" sz="1800" dirty="0" smtClean="0"/>
                    </a:p>
                    <a:p>
                      <a:pPr algn="ctr"/>
                      <a:r>
                        <a:rPr lang="es-ES" sz="1800" dirty="0" smtClean="0"/>
                        <a:t>120 por año</a:t>
                      </a:r>
                      <a:endParaRPr lang="es-ES" sz="1800" dirty="0"/>
                    </a:p>
                  </a:txBody>
                  <a:tcPr/>
                </a:tc>
                <a:extLst>
                  <a:ext uri="{0D108BD9-81ED-4DB2-BD59-A6C34878D82A}">
                    <a16:rowId xmlns:a16="http://schemas.microsoft.com/office/drawing/2014/main" val="10006"/>
                  </a:ext>
                </a:extLst>
              </a:tr>
              <a:tr h="640080">
                <a:tc>
                  <a:txBody>
                    <a:bodyPr/>
                    <a:lstStyle/>
                    <a:p>
                      <a:pPr algn="ctr"/>
                      <a:r>
                        <a:rPr lang="es-ES" sz="1800" dirty="0" smtClean="0"/>
                        <a:t>7,0 – 7,9</a:t>
                      </a:r>
                      <a:endParaRPr lang="es-ES" sz="1800" dirty="0"/>
                    </a:p>
                  </a:txBody>
                  <a:tcPr/>
                </a:tc>
                <a:tc>
                  <a:txBody>
                    <a:bodyPr/>
                    <a:lstStyle/>
                    <a:p>
                      <a:pPr algn="ctr"/>
                      <a:r>
                        <a:rPr lang="es-ES" sz="1800" dirty="0" smtClean="0"/>
                        <a:t>Mayor</a:t>
                      </a:r>
                      <a:endParaRPr lang="es-ES" sz="1800" dirty="0"/>
                    </a:p>
                  </a:txBody>
                  <a:tcPr/>
                </a:tc>
                <a:tc>
                  <a:txBody>
                    <a:bodyPr/>
                    <a:lstStyle/>
                    <a:p>
                      <a:pPr algn="ctr"/>
                      <a:r>
                        <a:rPr lang="es-ES" sz="1800" dirty="0" smtClean="0"/>
                        <a:t>Puede causar serios daños</a:t>
                      </a:r>
                      <a:endParaRPr lang="es-ES" sz="1800" dirty="0"/>
                    </a:p>
                  </a:txBody>
                  <a:tcPr/>
                </a:tc>
                <a:tc>
                  <a:txBody>
                    <a:bodyPr/>
                    <a:lstStyle/>
                    <a:p>
                      <a:pPr algn="ctr"/>
                      <a:endParaRPr lang="es-ES" sz="1800" dirty="0" smtClean="0"/>
                    </a:p>
                    <a:p>
                      <a:pPr algn="ctr"/>
                      <a:r>
                        <a:rPr lang="es-ES" sz="1800" dirty="0" smtClean="0"/>
                        <a:t>18 por año</a:t>
                      </a:r>
                      <a:endParaRPr lang="es-ES" sz="1800" dirty="0"/>
                    </a:p>
                  </a:txBody>
                  <a:tcPr/>
                </a:tc>
                <a:extLst>
                  <a:ext uri="{0D108BD9-81ED-4DB2-BD59-A6C34878D82A}">
                    <a16:rowId xmlns:a16="http://schemas.microsoft.com/office/drawing/2014/main" val="10007"/>
                  </a:ext>
                </a:extLst>
              </a:tr>
              <a:tr h="640080">
                <a:tc>
                  <a:txBody>
                    <a:bodyPr/>
                    <a:lstStyle/>
                    <a:p>
                      <a:pPr algn="ctr"/>
                      <a:r>
                        <a:rPr lang="es-ES" sz="1800" dirty="0" smtClean="0"/>
                        <a:t>8,0 – 8,9</a:t>
                      </a:r>
                      <a:endParaRPr lang="es-ES" sz="1800" dirty="0"/>
                    </a:p>
                  </a:txBody>
                  <a:tcPr/>
                </a:tc>
                <a:tc rowSpan="2">
                  <a:txBody>
                    <a:bodyPr/>
                    <a:lstStyle/>
                    <a:p>
                      <a:pPr algn="ctr"/>
                      <a:endParaRPr lang="es-ES" sz="1800" dirty="0" smtClean="0"/>
                    </a:p>
                    <a:p>
                      <a:pPr algn="ctr"/>
                      <a:r>
                        <a:rPr lang="es-ES" sz="1800" dirty="0" smtClean="0"/>
                        <a:t>Grande</a:t>
                      </a:r>
                      <a:endParaRPr lang="es-ES" sz="1800" dirty="0"/>
                    </a:p>
                  </a:txBody>
                  <a:tcPr/>
                </a:tc>
                <a:tc>
                  <a:txBody>
                    <a:bodyPr/>
                    <a:lstStyle/>
                    <a:p>
                      <a:pPr algn="ctr"/>
                      <a:r>
                        <a:rPr lang="es-ES" sz="1800" dirty="0" smtClean="0"/>
                        <a:t>Daños a varios cientos de Km</a:t>
                      </a:r>
                      <a:endParaRPr lang="es-ES" sz="1800" dirty="0"/>
                    </a:p>
                  </a:txBody>
                  <a:tcPr/>
                </a:tc>
                <a:tc>
                  <a:txBody>
                    <a:bodyPr/>
                    <a:lstStyle/>
                    <a:p>
                      <a:pPr algn="ctr"/>
                      <a:r>
                        <a:rPr lang="es-ES" sz="1800" dirty="0" smtClean="0"/>
                        <a:t>1 – 3 por año</a:t>
                      </a:r>
                      <a:endParaRPr lang="es-ES" sz="1800" dirty="0"/>
                    </a:p>
                  </a:txBody>
                  <a:tcPr/>
                </a:tc>
                <a:extLst>
                  <a:ext uri="{0D108BD9-81ED-4DB2-BD59-A6C34878D82A}">
                    <a16:rowId xmlns:a16="http://schemas.microsoft.com/office/drawing/2014/main" val="10008"/>
                  </a:ext>
                </a:extLst>
              </a:tr>
              <a:tr h="365760">
                <a:tc>
                  <a:txBody>
                    <a:bodyPr/>
                    <a:lstStyle/>
                    <a:p>
                      <a:pPr algn="ctr"/>
                      <a:r>
                        <a:rPr lang="es-ES" sz="1800" dirty="0" smtClean="0"/>
                        <a:t>9-9,9</a:t>
                      </a:r>
                      <a:endParaRPr lang="es-ES" sz="1800" dirty="0"/>
                    </a:p>
                  </a:txBody>
                  <a:tcPr/>
                </a:tc>
                <a:tc vMerge="1">
                  <a:txBody>
                    <a:bodyPr/>
                    <a:lstStyle/>
                    <a:p>
                      <a:pPr algn="ctr"/>
                      <a:endParaRPr lang="es-ES" dirty="0"/>
                    </a:p>
                  </a:txBody>
                  <a:tcPr/>
                </a:tc>
                <a:tc>
                  <a:txBody>
                    <a:bodyPr/>
                    <a:lstStyle/>
                    <a:p>
                      <a:pPr algn="ctr"/>
                      <a:r>
                        <a:rPr lang="es-ES" sz="1800" dirty="0" err="1" smtClean="0"/>
                        <a:t>Desvastador</a:t>
                      </a:r>
                      <a:endParaRPr lang="es-ES" sz="1800" dirty="0"/>
                    </a:p>
                  </a:txBody>
                  <a:tcPr/>
                </a:tc>
                <a:tc>
                  <a:txBody>
                    <a:bodyPr/>
                    <a:lstStyle/>
                    <a:p>
                      <a:pPr algn="ctr"/>
                      <a:r>
                        <a:rPr lang="es-ES" sz="1800" dirty="0" smtClean="0"/>
                        <a:t>1—2 en 20 años</a:t>
                      </a:r>
                      <a:endParaRPr lang="es-ES" sz="1800" dirty="0"/>
                    </a:p>
                  </a:txBody>
                  <a:tcPr/>
                </a:tc>
                <a:extLst>
                  <a:ext uri="{0D108BD9-81ED-4DB2-BD59-A6C34878D82A}">
                    <a16:rowId xmlns:a16="http://schemas.microsoft.com/office/drawing/2014/main" val="10009"/>
                  </a:ext>
                </a:extLst>
              </a:tr>
              <a:tr h="365760">
                <a:tc>
                  <a:txBody>
                    <a:bodyPr/>
                    <a:lstStyle/>
                    <a:p>
                      <a:pPr algn="ctr"/>
                      <a:r>
                        <a:rPr lang="es-ES" sz="1800" dirty="0" smtClean="0"/>
                        <a:t>10 o +</a:t>
                      </a:r>
                      <a:endParaRPr lang="es-ES" sz="1800" dirty="0"/>
                    </a:p>
                  </a:txBody>
                  <a:tcPr/>
                </a:tc>
                <a:tc>
                  <a:txBody>
                    <a:bodyPr/>
                    <a:lstStyle/>
                    <a:p>
                      <a:pPr algn="ctr"/>
                      <a:r>
                        <a:rPr lang="es-ES" sz="1800" dirty="0" smtClean="0"/>
                        <a:t>Legendario</a:t>
                      </a:r>
                      <a:endParaRPr lang="es-ES" sz="1800" dirty="0"/>
                    </a:p>
                  </a:txBody>
                  <a:tcPr/>
                </a:tc>
                <a:tc>
                  <a:txBody>
                    <a:bodyPr/>
                    <a:lstStyle/>
                    <a:p>
                      <a:pPr algn="ctr"/>
                      <a:r>
                        <a:rPr lang="es-ES" sz="1800" dirty="0" smtClean="0"/>
                        <a:t>Nunca registrado</a:t>
                      </a:r>
                      <a:endParaRPr lang="es-ES" sz="1800" dirty="0"/>
                    </a:p>
                  </a:txBody>
                  <a:tcPr/>
                </a:tc>
                <a:tc>
                  <a:txBody>
                    <a:bodyPr/>
                    <a:lstStyle/>
                    <a:p>
                      <a:pPr algn="ctr"/>
                      <a:r>
                        <a:rPr lang="es-ES" sz="1800" dirty="0" smtClean="0"/>
                        <a:t>No se tiene conocimiento</a:t>
                      </a:r>
                      <a:endParaRPr lang="es-ES" sz="1800" dirty="0"/>
                    </a:p>
                  </a:txBody>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arcador de contenido 2"/>
          <p:cNvSpPr>
            <a:spLocks noGrp="1"/>
          </p:cNvSpPr>
          <p:nvPr>
            <p:ph idx="1"/>
          </p:nvPr>
        </p:nvSpPr>
        <p:spPr/>
        <p:txBody>
          <a:bodyPr/>
          <a:lstStyle/>
          <a:p>
            <a:endParaRPr lang="en-US" altLang="en-US" smtClean="0"/>
          </a:p>
        </p:txBody>
      </p:sp>
      <p:pic>
        <p:nvPicPr>
          <p:cNvPr id="14339" name="Picture 2" descr="Terremotos: ¿Qué son y por qué suceden? | Entera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867727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442913" y="595313"/>
            <a:ext cx="8229600" cy="404812"/>
          </a:xfrm>
        </p:spPr>
        <p:txBody>
          <a:bodyPr rtlCol="0">
            <a:normAutofit fontScale="90000"/>
          </a:bodyPr>
          <a:lstStyle/>
          <a:p>
            <a:pPr eaLnBrk="1" fontAlgn="auto" hangingPunct="1">
              <a:spcAft>
                <a:spcPts val="0"/>
              </a:spcAft>
              <a:defRPr/>
            </a:pPr>
            <a:r>
              <a:rPr lang="es-ES" sz="2400" b="1" dirty="0" smtClean="0">
                <a:solidFill>
                  <a:srgbClr val="FFFF00"/>
                </a:solidFill>
                <a:latin typeface="Arial" panose="020B0604020202020204" pitchFamily="34" charset="0"/>
                <a:cs typeface="Arial" panose="020B0604020202020204" pitchFamily="34" charset="0"/>
              </a:rPr>
              <a:t>Escala de Richter </a:t>
            </a:r>
            <a:r>
              <a:rPr lang="es-ES" sz="1400" b="1" dirty="0" smtClean="0">
                <a:solidFill>
                  <a:srgbClr val="FFFF00"/>
                </a:solidFill>
                <a:latin typeface="Arial" panose="020B0604020202020204" pitchFamily="34" charset="0"/>
                <a:cs typeface="Arial" panose="020B0604020202020204" pitchFamily="34" charset="0"/>
              </a:rPr>
              <a:t>(Charles Richter, 1935)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6275388" y="274638"/>
            <a:ext cx="2833687" cy="2433637"/>
          </a:xfrm>
        </p:spPr>
        <p:txBody>
          <a:bodyPr/>
          <a:lstStyle/>
          <a:p>
            <a:r>
              <a:rPr lang="es-ES" altLang="en-US" sz="2000" b="1" smtClean="0">
                <a:solidFill>
                  <a:srgbClr val="FFFF00"/>
                </a:solidFill>
                <a:latin typeface="Arial" panose="020B0604020202020204" pitchFamily="34" charset="0"/>
                <a:cs typeface="Arial" panose="020B0604020202020204" pitchFamily="34" charset="0"/>
              </a:rPr>
              <a:t>Ejemplos de localidades afectadas por terremotos</a:t>
            </a:r>
            <a:endParaRPr lang="en-US" altLang="en-US" sz="2000" b="1" smtClean="0">
              <a:solidFill>
                <a:srgbClr val="FFFF00"/>
              </a:solidFill>
              <a:latin typeface="Arial" panose="020B0604020202020204" pitchFamily="34" charset="0"/>
              <a:cs typeface="Arial" panose="020B0604020202020204" pitchFamily="34" charset="0"/>
            </a:endParaRPr>
          </a:p>
        </p:txBody>
      </p:sp>
      <p:pic>
        <p:nvPicPr>
          <p:cNvPr id="15363" name="Picture 2" descr="Terremoto ocurrido en Italia. Foto: Reu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644900"/>
            <a:ext cx="47529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Terremoto de San Francisco 1906: El despertar de la Falla de San Andrés –  OnterGIS-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562350"/>
            <a:ext cx="4752975"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Marcador de contenido 2"/>
          <p:cNvSpPr>
            <a:spLocks noGrp="1"/>
          </p:cNvSpPr>
          <p:nvPr>
            <p:ph idx="1"/>
          </p:nvPr>
        </p:nvSpPr>
        <p:spPr>
          <a:xfrm>
            <a:off x="179388" y="3679825"/>
            <a:ext cx="3278187" cy="320675"/>
          </a:xfrm>
        </p:spPr>
        <p:txBody>
          <a:bodyPr/>
          <a:lstStyle/>
          <a:p>
            <a:pPr marL="0" indent="0">
              <a:buFont typeface="Arial" panose="020B0604020202020204" pitchFamily="34" charset="0"/>
              <a:buNone/>
            </a:pPr>
            <a:r>
              <a:rPr lang="es-ES" altLang="en-US" sz="1200" b="1" smtClean="0">
                <a:solidFill>
                  <a:srgbClr val="FFFF00"/>
                </a:solidFill>
                <a:latin typeface="Arial" panose="020B0604020202020204" pitchFamily="34" charset="0"/>
                <a:cs typeface="Arial" panose="020B0604020202020204" pitchFamily="34" charset="0"/>
              </a:rPr>
              <a:t>Terremoto de San Francisco de 1906 Grado 8,3</a:t>
            </a:r>
            <a:endParaRPr lang="en-US" altLang="en-US" sz="1200" b="1" smtClean="0">
              <a:solidFill>
                <a:srgbClr val="FFFF00"/>
              </a:solidFill>
              <a:latin typeface="Arial" panose="020B0604020202020204" pitchFamily="34" charset="0"/>
              <a:cs typeface="Arial" panose="020B0604020202020204" pitchFamily="34" charset="0"/>
            </a:endParaRPr>
          </a:p>
        </p:txBody>
      </p:sp>
      <p:sp>
        <p:nvSpPr>
          <p:cNvPr id="15366" name="Marcador de contenido 2"/>
          <p:cNvSpPr txBox="1">
            <a:spLocks/>
          </p:cNvSpPr>
          <p:nvPr/>
        </p:nvSpPr>
        <p:spPr bwMode="auto">
          <a:xfrm>
            <a:off x="4362450" y="3648075"/>
            <a:ext cx="32781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S" altLang="en-US" sz="1200" b="1">
                <a:solidFill>
                  <a:srgbClr val="FFFF00"/>
                </a:solidFill>
                <a:latin typeface="Arial" panose="020B0604020202020204" pitchFamily="34" charset="0"/>
              </a:rPr>
              <a:t>Terremoto de Italia central 2016  Grado 6,9</a:t>
            </a:r>
            <a:endParaRPr lang="en-US" altLang="en-US" sz="1200" b="1">
              <a:solidFill>
                <a:srgbClr val="FFFF00"/>
              </a:solidFill>
              <a:latin typeface="Arial" panose="020B0604020202020204" pitchFamily="34" charset="0"/>
            </a:endParaRPr>
          </a:p>
        </p:txBody>
      </p:sp>
      <p:pic>
        <p:nvPicPr>
          <p:cNvPr id="15367" name="Picture 8" descr="Terremoto de 1985: el devastador sismo que cambió para siempre el rostro de  Ciudad de México - BBC News Mu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Marcador de contenido 2"/>
          <p:cNvSpPr txBox="1">
            <a:spLocks/>
          </p:cNvSpPr>
          <p:nvPr/>
        </p:nvSpPr>
        <p:spPr bwMode="auto">
          <a:xfrm>
            <a:off x="323850" y="171450"/>
            <a:ext cx="32781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S" altLang="en-US" sz="1200" b="1" dirty="0">
                <a:latin typeface="Arial" panose="020B0604020202020204" pitchFamily="34" charset="0"/>
              </a:rPr>
              <a:t>Terremoto de México D.F.    </a:t>
            </a:r>
            <a:r>
              <a:rPr lang="es-ES" altLang="en-US" sz="1200" b="1" dirty="0" smtClean="0">
                <a:latin typeface="Arial" panose="020B0604020202020204" pitchFamily="34" charset="0"/>
              </a:rPr>
              <a:t>1985 </a:t>
            </a:r>
            <a:endParaRPr lang="es-ES" altLang="en-US" sz="1200" b="1" dirty="0">
              <a:latin typeface="Arial" panose="020B0604020202020204" pitchFamily="34" charset="0"/>
            </a:endParaRPr>
          </a:p>
          <a:p>
            <a:pPr>
              <a:buFont typeface="Arial" panose="020B0604020202020204" pitchFamily="34" charset="0"/>
              <a:buNone/>
            </a:pPr>
            <a:r>
              <a:rPr lang="es-ES" altLang="en-US" sz="1200" b="1" dirty="0">
                <a:latin typeface="Arial" panose="020B0604020202020204" pitchFamily="34" charset="0"/>
              </a:rPr>
              <a:t>Grado 8,1</a:t>
            </a:r>
            <a:endParaRPr lang="en-US" altLang="en-US" sz="1200" b="1"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457200" y="274638"/>
            <a:ext cx="8229600" cy="633412"/>
          </a:xfrm>
        </p:spPr>
        <p:txBody>
          <a:bodyPr/>
          <a:lstStyle/>
          <a:p>
            <a:r>
              <a:rPr lang="es-ES" altLang="en-US" sz="2000" b="1" smtClean="0">
                <a:solidFill>
                  <a:srgbClr val="FFFF00"/>
                </a:solidFill>
                <a:latin typeface="Arial" panose="020B0604020202020204" pitchFamily="34" charset="0"/>
                <a:cs typeface="Arial" panose="020B0604020202020204" pitchFamily="34" charset="0"/>
              </a:rPr>
              <a:t>Algunos terremotos significativos</a:t>
            </a:r>
            <a:br>
              <a:rPr lang="es-ES" altLang="en-US" sz="20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(2005)</a:t>
            </a:r>
            <a:endParaRPr lang="en-US" altLang="en-US" sz="2000" smtClean="0">
              <a:solidFill>
                <a:schemeClr val="bg1"/>
              </a:solidFill>
              <a:latin typeface="Arial" panose="020B0604020202020204" pitchFamily="34" charset="0"/>
              <a:cs typeface="Arial" panose="020B0604020202020204" pitchFamily="34" charset="0"/>
            </a:endParaRPr>
          </a:p>
        </p:txBody>
      </p:sp>
      <p:pic>
        <p:nvPicPr>
          <p:cNvPr id="16387"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052513"/>
            <a:ext cx="8580437" cy="56896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contenido 2"/>
          <p:cNvSpPr>
            <a:spLocks noGrp="1"/>
          </p:cNvSpPr>
          <p:nvPr>
            <p:ph idx="1"/>
          </p:nvPr>
        </p:nvSpPr>
        <p:spPr>
          <a:xfrm>
            <a:off x="457200" y="1147763"/>
            <a:ext cx="8229600" cy="654050"/>
          </a:xfrm>
        </p:spPr>
        <p:txBody>
          <a:bodyPr/>
          <a:lstStyle/>
          <a:p>
            <a:pPr marL="0" indent="0" algn="just">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Desarrollada para evaluar la intensidad de los terremotos por los daños causados y no por su magnitud      1884 y 1906</a:t>
            </a:r>
            <a:endParaRPr lang="en-US" altLang="en-US" sz="1400" smtClean="0">
              <a:solidFill>
                <a:schemeClr val="bg1"/>
              </a:solidFill>
              <a:latin typeface="Arial" panose="020B0604020202020204" pitchFamily="34" charset="0"/>
              <a:cs typeface="Arial" panose="020B0604020202020204" pitchFamily="34" charset="0"/>
            </a:endParaRPr>
          </a:p>
        </p:txBody>
      </p:sp>
      <p:pic>
        <p:nvPicPr>
          <p:cNvPr id="17411" name="Picture 2" descr="Cómo se mide un Terremoto? – Seismic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773238"/>
            <a:ext cx="8561387"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395288" y="549275"/>
            <a:ext cx="8229600" cy="503238"/>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Escala de Mercalli</a:t>
            </a:r>
            <a:endParaRPr lang="es-ES" altLang="en-US" sz="1400" b="1" smtClean="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p:txBody>
          <a:bodyPr/>
          <a:lstStyle/>
          <a:p>
            <a:r>
              <a:rPr lang="es-ES" altLang="en-US" sz="2400" b="1" smtClean="0">
                <a:solidFill>
                  <a:srgbClr val="FFFF00"/>
                </a:solidFill>
                <a:latin typeface="Arial" panose="020B0604020202020204" pitchFamily="34" charset="0"/>
                <a:cs typeface="Arial" panose="020B0604020202020204" pitchFamily="34" charset="0"/>
              </a:rPr>
              <a:t>¿Si la Tierra fuera de composición homogénea?</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TARBUSCK, E.; LUDGENS, F. (2005)</a:t>
            </a:r>
            <a:endParaRPr lang="en-US" altLang="en-US" sz="2400" smtClean="0">
              <a:solidFill>
                <a:schemeClr val="bg1"/>
              </a:solidFill>
              <a:latin typeface="Arial" panose="020B0604020202020204" pitchFamily="34" charset="0"/>
              <a:cs typeface="Arial" panose="020B0604020202020204" pitchFamily="34" charset="0"/>
            </a:endParaRPr>
          </a:p>
        </p:txBody>
      </p:sp>
      <p:pic>
        <p:nvPicPr>
          <p:cNvPr id="1843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17638"/>
            <a:ext cx="5157788" cy="5148262"/>
          </a:xfrm>
        </p:spPr>
      </p:pic>
      <p:sp>
        <p:nvSpPr>
          <p:cNvPr id="18436" name="Título 1"/>
          <p:cNvSpPr txBox="1">
            <a:spLocks/>
          </p:cNvSpPr>
          <p:nvPr/>
        </p:nvSpPr>
        <p:spPr bwMode="auto">
          <a:xfrm>
            <a:off x="5508625" y="1341438"/>
            <a:ext cx="34559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n-US" sz="1100">
                <a:solidFill>
                  <a:schemeClr val="bg1"/>
                </a:solidFill>
                <a:latin typeface="Arial" panose="020B0604020202020204" pitchFamily="34" charset="0"/>
              </a:rPr>
              <a:t>. VELOCIDAD CONSTANTE</a:t>
            </a:r>
          </a:p>
          <a:p>
            <a:pPr algn="ctr">
              <a:spcBef>
                <a:spcPct val="0"/>
              </a:spcBef>
              <a:buFontTx/>
              <a:buNone/>
            </a:pPr>
            <a:endParaRPr lang="es-ES" altLang="en-US" sz="1100">
              <a:solidFill>
                <a:schemeClr val="bg1"/>
              </a:solidFill>
              <a:latin typeface="Arial" panose="020B0604020202020204" pitchFamily="34" charset="0"/>
            </a:endParaRPr>
          </a:p>
          <a:p>
            <a:pPr algn="ctr">
              <a:spcBef>
                <a:spcPct val="0"/>
              </a:spcBef>
              <a:buFontTx/>
              <a:buNone/>
            </a:pPr>
            <a:r>
              <a:rPr lang="es-ES" altLang="en-US" sz="1100">
                <a:solidFill>
                  <a:schemeClr val="bg1"/>
                </a:solidFill>
                <a:latin typeface="Arial" panose="020B0604020202020204" pitchFamily="34" charset="0"/>
              </a:rPr>
              <a:t>. DE MANERA RECTILÍNEA</a:t>
            </a:r>
          </a:p>
          <a:p>
            <a:pPr algn="ctr">
              <a:spcBef>
                <a:spcPct val="0"/>
              </a:spcBef>
              <a:buFontTx/>
              <a:buNone/>
            </a:pPr>
            <a:endParaRPr lang="es-ES" altLang="en-US" sz="1100">
              <a:solidFill>
                <a:schemeClr val="bg1"/>
              </a:solidFill>
              <a:latin typeface="Arial" panose="020B0604020202020204" pitchFamily="34" charset="0"/>
            </a:endParaRPr>
          </a:p>
          <a:p>
            <a:pPr algn="ctr">
              <a:spcBef>
                <a:spcPct val="0"/>
              </a:spcBef>
              <a:buFontTx/>
              <a:buNone/>
            </a:pPr>
            <a:r>
              <a:rPr lang="es-ES" altLang="en-US" sz="1100">
                <a:solidFill>
                  <a:schemeClr val="bg1"/>
                </a:solidFill>
                <a:latin typeface="Arial" panose="020B0604020202020204" pitchFamily="34" charset="0"/>
              </a:rPr>
              <a:t>. SIN POSIBILIDAD DE NOTAR CAMBIOS</a:t>
            </a:r>
            <a:endParaRPr lang="en-US" altLang="en-US" sz="2400">
              <a:solidFill>
                <a:schemeClr val="bg1"/>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56100" y="4763"/>
            <a:ext cx="4330700" cy="863600"/>
          </a:xfrm>
        </p:spPr>
        <p:txBody>
          <a:bodyPr rtlCol="0">
            <a:normAutofit fontScale="90000"/>
          </a:bodyPr>
          <a:lstStyle/>
          <a:p>
            <a:pPr eaLnBrk="1" fontAlgn="auto" hangingPunct="1">
              <a:spcAft>
                <a:spcPts val="0"/>
              </a:spcAft>
              <a:defRPr/>
            </a:pPr>
            <a:r>
              <a:rPr lang="es-ES" sz="2200" b="1" dirty="0" smtClean="0">
                <a:solidFill>
                  <a:srgbClr val="FFFF00"/>
                </a:solidFill>
                <a:latin typeface="Arial" panose="020B0604020202020204" pitchFamily="34" charset="0"/>
                <a:cs typeface="Arial" panose="020B0604020202020204" pitchFamily="34" charset="0"/>
              </a:rPr>
              <a:t>Comportamiento de las ondas sísmicas. Discontinuidades</a:t>
            </a:r>
            <a:br>
              <a:rPr lang="es-ES" sz="2200" b="1" dirty="0" smtClean="0">
                <a:solidFill>
                  <a:srgbClr val="FFFF00"/>
                </a:solidFill>
                <a:latin typeface="Arial" panose="020B0604020202020204" pitchFamily="34" charset="0"/>
                <a:cs typeface="Arial" panose="020B0604020202020204" pitchFamily="34" charset="0"/>
              </a:rPr>
            </a:br>
            <a:r>
              <a:rPr lang="es-ES" sz="1200" dirty="0" smtClean="0">
                <a:solidFill>
                  <a:schemeClr val="bg1"/>
                </a:solidFill>
                <a:latin typeface="Arial" panose="020B0604020202020204" pitchFamily="34" charset="0"/>
                <a:cs typeface="Arial" panose="020B0604020202020204" pitchFamily="34" charset="0"/>
              </a:rPr>
              <a:t>Fuente:  Monroe, J.; </a:t>
            </a:r>
            <a:r>
              <a:rPr lang="es-ES" sz="1200" dirty="0" err="1" smtClean="0">
                <a:solidFill>
                  <a:schemeClr val="bg1"/>
                </a:solidFill>
                <a:latin typeface="Arial" panose="020B0604020202020204" pitchFamily="34" charset="0"/>
                <a:cs typeface="Arial" panose="020B0604020202020204" pitchFamily="34" charset="0"/>
              </a:rPr>
              <a:t>Wicander</a:t>
            </a:r>
            <a:r>
              <a:rPr lang="es-ES" sz="1200" dirty="0" smtClean="0">
                <a:solidFill>
                  <a:schemeClr val="bg1"/>
                </a:solidFill>
                <a:latin typeface="Arial" panose="020B0604020202020204" pitchFamily="34" charset="0"/>
                <a:cs typeface="Arial" panose="020B0604020202020204" pitchFamily="34" charset="0"/>
              </a:rPr>
              <a:t>, R. (2006)</a:t>
            </a:r>
          </a:p>
        </p:txBody>
      </p:sp>
      <p:pic>
        <p:nvPicPr>
          <p:cNvPr id="4" name="Picture1" descr="08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783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mportamiento de ondas sísm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645025"/>
            <a:ext cx="24479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1187624" y="3212976"/>
            <a:ext cx="638316" cy="276999"/>
          </a:xfrm>
          <a:prstGeom prst="rect">
            <a:avLst/>
          </a:prstGeom>
          <a:solidFill>
            <a:schemeClr val="bg1"/>
          </a:solidFill>
          <a:ln>
            <a:solidFill>
              <a:schemeClr val="bg1"/>
            </a:solidFill>
          </a:ln>
        </p:spPr>
        <p:txBody>
          <a:bodyPr wrap="none">
            <a:spAutoFit/>
          </a:bodyPr>
          <a:lstStyle/>
          <a:p>
            <a:pPr algn="ctr" eaLnBrk="1" fontAlgn="auto" hangingPunct="1">
              <a:spcBef>
                <a:spcPts val="0"/>
              </a:spcBef>
              <a:spcAft>
                <a:spcPts val="0"/>
              </a:spcAft>
              <a:defRPr/>
            </a:pPr>
            <a:r>
              <a:rPr lang="es-E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Manto</a:t>
            </a:r>
          </a:p>
        </p:txBody>
      </p:sp>
      <p:sp>
        <p:nvSpPr>
          <p:cNvPr id="8" name="7 Rectángulo"/>
          <p:cNvSpPr/>
          <p:nvPr/>
        </p:nvSpPr>
        <p:spPr>
          <a:xfrm>
            <a:off x="2411760" y="3212976"/>
            <a:ext cx="1728192" cy="276999"/>
          </a:xfrm>
          <a:prstGeom prst="rect">
            <a:avLst/>
          </a:prstGeom>
          <a:solidFill>
            <a:schemeClr val="bg1"/>
          </a:solidFill>
          <a:ln>
            <a:solidFill>
              <a:schemeClr val="bg1"/>
            </a:solidFill>
          </a:ln>
        </p:spPr>
        <p:txBody>
          <a:bodyPr>
            <a:spAutoFit/>
          </a:bodyPr>
          <a:lstStyle/>
          <a:p>
            <a:pPr algn="ctr" eaLnBrk="1" fontAlgn="auto" hangingPunct="1">
              <a:spcBef>
                <a:spcPts val="0"/>
              </a:spcBef>
              <a:spcAft>
                <a:spcPts val="0"/>
              </a:spcAft>
              <a:defRPr/>
            </a:pPr>
            <a:r>
              <a:rPr lang="es-E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Núcleo </a:t>
            </a:r>
          </a:p>
        </p:txBody>
      </p:sp>
      <p:sp>
        <p:nvSpPr>
          <p:cNvPr id="10" name="9 Rectángulo"/>
          <p:cNvSpPr/>
          <p:nvPr/>
        </p:nvSpPr>
        <p:spPr>
          <a:xfrm>
            <a:off x="0" y="1124744"/>
            <a:ext cx="747320" cy="276999"/>
          </a:xfrm>
          <a:prstGeom prst="rect">
            <a:avLst/>
          </a:prstGeom>
          <a:solidFill>
            <a:schemeClr val="bg1"/>
          </a:solidFill>
          <a:ln>
            <a:solidFill>
              <a:schemeClr val="bg1"/>
            </a:solidFill>
          </a:ln>
        </p:spPr>
        <p:txBody>
          <a:bodyPr wrap="none">
            <a:spAutoFit/>
          </a:bodyPr>
          <a:lstStyle/>
          <a:p>
            <a:pPr algn="ctr" eaLnBrk="1" fontAlgn="auto" hangingPunct="1">
              <a:spcBef>
                <a:spcPts val="0"/>
              </a:spcBef>
              <a:spcAft>
                <a:spcPts val="0"/>
              </a:spcAft>
              <a:defRPr/>
            </a:pPr>
            <a:r>
              <a:rPr lang="es-E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Corteza</a:t>
            </a:r>
          </a:p>
        </p:txBody>
      </p:sp>
      <p:pic>
        <p:nvPicPr>
          <p:cNvPr id="19464" name="Picture 2" descr="ConCIENCIAdos: 4º E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868363"/>
            <a:ext cx="453707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par>
                          <p:cTn id="24" fill="hold" nodeType="afterGroup">
                            <p:stCondLst>
                              <p:cond delay="2500"/>
                            </p:stCondLst>
                            <p:childTnLst>
                              <p:par>
                                <p:cTn id="25" presetID="3" presetClass="entr" presetSubtype="1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par>
                          <p:cTn id="32" fill="hold" nodeType="afterGroup">
                            <p:stCondLst>
                              <p:cond delay="3500"/>
                            </p:stCondLst>
                            <p:childTnLst>
                              <p:par>
                                <p:cTn id="33" presetID="3" presetClass="entr" presetSubtype="1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5724525" y="274638"/>
            <a:ext cx="3168650" cy="633412"/>
          </a:xfrm>
        </p:spPr>
        <p:txBody>
          <a:bodyPr rtlCol="0">
            <a:normAutofit fontScale="90000"/>
          </a:bodyPr>
          <a:lstStyle/>
          <a:p>
            <a:pPr eaLnBrk="1" fontAlgn="auto" hangingPunct="1">
              <a:spcAft>
                <a:spcPts val="0"/>
              </a:spcAft>
              <a:defRPr/>
            </a:pPr>
            <a:r>
              <a:rPr lang="es-ES" sz="2400" b="1" smtClean="0">
                <a:solidFill>
                  <a:srgbClr val="FFFF00"/>
                </a:solidFill>
              </a:rPr>
              <a:t>Estructura interna de la Tierra</a:t>
            </a:r>
          </a:p>
        </p:txBody>
      </p:sp>
      <p:sp>
        <p:nvSpPr>
          <p:cNvPr id="20483" name="2 Marcador de contenido"/>
          <p:cNvSpPr>
            <a:spLocks noGrp="1"/>
          </p:cNvSpPr>
          <p:nvPr>
            <p:ph idx="1"/>
          </p:nvPr>
        </p:nvSpPr>
        <p:spPr>
          <a:xfrm>
            <a:off x="5786438" y="1600200"/>
            <a:ext cx="3178175" cy="5068888"/>
          </a:xfrm>
        </p:spPr>
        <p:txBody>
          <a:bodyPr/>
          <a:lstStyle/>
          <a:p>
            <a:pPr eaLnBrk="1" hangingPunct="1"/>
            <a:endParaRPr lang="en-US" altLang="en-US" smtClean="0"/>
          </a:p>
        </p:txBody>
      </p:sp>
      <p:pic>
        <p:nvPicPr>
          <p:cNvPr id="7172" name="Picture1" descr="08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3975"/>
            <a:ext cx="55308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structura interna de la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412875"/>
            <a:ext cx="3313112" cy="47513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wheel(4)">
                                      <p:cBhvr>
                                        <p:cTn id="11" dur="500"/>
                                        <p:tgtEl>
                                          <p:spTgt spid="7172"/>
                                        </p:tgtEl>
                                      </p:cBhvr>
                                    </p:animEffect>
                                  </p:childTnLst>
                                </p:cTn>
                              </p:par>
                            </p:childTnLst>
                          </p:cTn>
                        </p:par>
                        <p:par>
                          <p:cTn id="12" fill="hold" nodeType="afterGroup">
                            <p:stCondLst>
                              <p:cond delay="1000"/>
                            </p:stCondLst>
                            <p:childTnLst>
                              <p:par>
                                <p:cTn id="13" presetID="21"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4)">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p:nvPr>
        </p:nvSpPr>
        <p:spPr>
          <a:xfrm>
            <a:off x="457200" y="274638"/>
            <a:ext cx="4546600" cy="561975"/>
          </a:xfrm>
        </p:spPr>
        <p:txBody>
          <a:bodyPr/>
          <a:lstStyle/>
          <a:p>
            <a:r>
              <a:rPr lang="es-ES" altLang="en-US" sz="2400" b="1" smtClean="0">
                <a:solidFill>
                  <a:srgbClr val="FFFF00"/>
                </a:solidFill>
                <a:latin typeface="Arial" panose="020B0604020202020204" pitchFamily="34" charset="0"/>
                <a:cs typeface="Arial" panose="020B0604020202020204" pitchFamily="34" charset="0"/>
              </a:rPr>
              <a:t>LA CORTEZA DE LA TIERRA</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“Ciencias de la Tierra”. Capitulo 12</a:t>
            </a:r>
            <a:endParaRPr lang="en-US" altLang="en-US" sz="1100" b="1" smtClean="0">
              <a:solidFill>
                <a:srgbClr val="FFFF00"/>
              </a:solidFill>
              <a:latin typeface="Arial" panose="020B0604020202020204" pitchFamily="34" charset="0"/>
              <a:cs typeface="Arial" panose="020B0604020202020204" pitchFamily="34" charset="0"/>
            </a:endParaRPr>
          </a:p>
        </p:txBody>
      </p:sp>
      <p:sp>
        <p:nvSpPr>
          <p:cNvPr id="21507" name="Marcador de contenido 2"/>
          <p:cNvSpPr>
            <a:spLocks noGrp="1"/>
          </p:cNvSpPr>
          <p:nvPr>
            <p:ph idx="1"/>
          </p:nvPr>
        </p:nvSpPr>
        <p:spPr>
          <a:xfrm>
            <a:off x="395288" y="1341438"/>
            <a:ext cx="8353425" cy="5111750"/>
          </a:xfrm>
        </p:spPr>
        <p:txBody>
          <a:bodyPr/>
          <a:lstStyle/>
          <a:p>
            <a:pPr marL="0" indent="0">
              <a:buFont typeface="Arial" panose="020B0604020202020204" pitchFamily="34" charset="0"/>
              <a:buNone/>
            </a:pPr>
            <a:r>
              <a:rPr lang="es-ES" altLang="en-US" sz="1400" smtClean="0">
                <a:solidFill>
                  <a:schemeClr val="bg1"/>
                </a:solidFill>
              </a:rPr>
              <a:t>. </a:t>
            </a:r>
            <a:r>
              <a:rPr lang="es-ES" altLang="en-US" sz="1600" smtClean="0">
                <a:solidFill>
                  <a:schemeClr val="bg1"/>
                </a:solidFill>
                <a:latin typeface="Arial" panose="020B0604020202020204" pitchFamily="34" charset="0"/>
                <a:cs typeface="Arial" panose="020B0604020202020204" pitchFamily="34" charset="0"/>
              </a:rPr>
              <a:t>Grosor medio de entre 20 y 30 Km (promedio)</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 Grandes variaciones en el grosor </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 corteza continental alcanza hasta 70 Km de espesor</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 corteza oceánica es mucho más delgada y se extiende entre 3 y 15 Km</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Materiales constitutivos: Se trata de rocas con alto contenido de silicatos (rocas magmáticas).</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Diferencias sustanciales entre los silicatos predominantes en los continentes y en los océanos.</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En CONTINENTES: dominan silicatos de Al, Na, K</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En FONDOS OCEÁNICOS: dominan los silicatos de Fe, Mg</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Se han descubierto algunos materiales con edad de más de 4.000 millones de años en continentes</a:t>
            </a: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En fondos oceánicos: el material es más joven (hasta 150.000.000 años).</a:t>
            </a:r>
            <a:endParaRPr lang="en-US" altLang="en-US" sz="1600" smtClean="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457200" y="274638"/>
            <a:ext cx="8229600" cy="922337"/>
          </a:xfrm>
        </p:spPr>
        <p:txBody>
          <a:bodyPr/>
          <a:lstStyle/>
          <a:p>
            <a:r>
              <a:rPr lang="es-ES" altLang="en-US" sz="2000" b="1" smtClean="0">
                <a:solidFill>
                  <a:srgbClr val="FFFF00"/>
                </a:solidFill>
                <a:latin typeface="Arial" panose="020B0604020202020204" pitchFamily="34" charset="0"/>
                <a:cs typeface="Arial" panose="020B0604020202020204" pitchFamily="34" charset="0"/>
              </a:rPr>
              <a:t>CONOCIMIENTO DEL INTERIOR TERRESTRE</a:t>
            </a:r>
            <a:br>
              <a:rPr lang="es-ES" altLang="en-US" sz="20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(2005). </a:t>
            </a:r>
            <a:r>
              <a:rPr lang="es-ES" altLang="en-US" sz="1100" i="1" smtClean="0">
                <a:solidFill>
                  <a:schemeClr val="bg1"/>
                </a:solidFill>
                <a:latin typeface="Arial" panose="020B0604020202020204" pitchFamily="34" charset="0"/>
                <a:cs typeface="Arial" panose="020B0604020202020204" pitchFamily="34" charset="0"/>
              </a:rPr>
              <a:t>Ciencias de la Tierra. </a:t>
            </a:r>
            <a:r>
              <a:rPr lang="es-ES" altLang="en-US" sz="1100" smtClean="0">
                <a:solidFill>
                  <a:schemeClr val="bg1"/>
                </a:solidFill>
                <a:latin typeface="Arial" panose="020B0604020202020204" pitchFamily="34" charset="0"/>
                <a:cs typeface="Arial" panose="020B0604020202020204" pitchFamily="34" charset="0"/>
              </a:rPr>
              <a:t>Cap 12</a:t>
            </a:r>
            <a:endParaRPr lang="en-US" altLang="en-US" sz="2000" smtClean="0">
              <a:solidFill>
                <a:srgbClr val="FFFF0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457200" y="1412875"/>
            <a:ext cx="8229600" cy="4968875"/>
          </a:xfrm>
        </p:spPr>
        <p:txBody>
          <a:bodyPr/>
          <a:lstStyle/>
          <a:p>
            <a:pPr marL="0" indent="0">
              <a:buFont typeface="Arial" panose="020B0604020202020204" pitchFamily="34" charset="0"/>
              <a:buNone/>
              <a:defRPr/>
            </a:pPr>
            <a:r>
              <a:rPr lang="es-ES" sz="1600" b="1" dirty="0" smtClean="0">
                <a:solidFill>
                  <a:schemeClr val="bg1"/>
                </a:solidFill>
                <a:latin typeface="Arial" panose="020B0604020202020204" pitchFamily="34" charset="0"/>
                <a:cs typeface="Arial" panose="020B0604020202020204" pitchFamily="34" charset="0"/>
              </a:rPr>
              <a:t>ACCESO DIRECTO?</a:t>
            </a:r>
            <a:r>
              <a:rPr lang="es-ES" sz="1600" b="1" dirty="0">
                <a:solidFill>
                  <a:schemeClr val="bg1"/>
                </a:solidFill>
                <a:latin typeface="Arial" panose="020B0604020202020204" pitchFamily="34" charset="0"/>
                <a:cs typeface="Arial" panose="020B0604020202020204" pitchFamily="34" charset="0"/>
              </a:rPr>
              <a:t> </a:t>
            </a:r>
            <a:r>
              <a:rPr lang="es-ES" sz="1600" b="1" dirty="0" smtClean="0">
                <a:solidFill>
                  <a:schemeClr val="bg1"/>
                </a:solidFill>
                <a:latin typeface="Arial" panose="020B0604020202020204" pitchFamily="34" charset="0"/>
                <a:cs typeface="Arial" panose="020B0604020202020204" pitchFamily="34" charset="0"/>
              </a:rPr>
              <a:t> Muy limitado</a:t>
            </a:r>
          </a:p>
          <a:p>
            <a:pPr marL="0" indent="0">
              <a:buFont typeface="Arial" panose="020B0604020202020204" pitchFamily="34" charset="0"/>
              <a:buNone/>
              <a:defRPr/>
            </a:pPr>
            <a:endParaRPr lang="es-ES" sz="1600" dirty="0">
              <a:solidFill>
                <a:schemeClr val="bg1"/>
              </a:solidFill>
              <a:latin typeface="Arial" panose="020B0604020202020204" pitchFamily="34" charset="0"/>
              <a:cs typeface="Arial" panose="020B0604020202020204" pitchFamily="34" charset="0"/>
            </a:endParaRPr>
          </a:p>
          <a:p>
            <a:pPr>
              <a:defRPr/>
            </a:pPr>
            <a:r>
              <a:rPr lang="es-ES" sz="1400" dirty="0" smtClean="0">
                <a:solidFill>
                  <a:schemeClr val="bg1"/>
                </a:solidFill>
                <a:latin typeface="Arial" panose="020B0604020202020204" pitchFamily="34" charset="0"/>
                <a:cs typeface="Arial" panose="020B0604020202020204" pitchFamily="34" charset="0"/>
              </a:rPr>
              <a:t>Perforaciones en búsqueda de riquezas		7 Km profundidad</a:t>
            </a:r>
          </a:p>
          <a:p>
            <a:pPr>
              <a:defRPr/>
            </a:pPr>
            <a:r>
              <a:rPr lang="es-ES" sz="1400" dirty="0" smtClean="0">
                <a:solidFill>
                  <a:schemeClr val="bg1"/>
                </a:solidFill>
                <a:latin typeface="Arial" panose="020B0604020202020204" pitchFamily="34" charset="0"/>
                <a:cs typeface="Arial" panose="020B0604020202020204" pitchFamily="34" charset="0"/>
              </a:rPr>
              <a:t>Perforación científica en norte de Rusia		12,3 km profundidad</a:t>
            </a:r>
          </a:p>
          <a:p>
            <a:pPr>
              <a:defRPr/>
            </a:pPr>
            <a:endParaRPr lang="es-ES" sz="1400" dirty="0">
              <a:solidFill>
                <a:schemeClr val="bg1"/>
              </a:solidFill>
              <a:latin typeface="Arial" panose="020B0604020202020204" pitchFamily="34" charset="0"/>
              <a:cs typeface="Arial" panose="020B0604020202020204" pitchFamily="34" charset="0"/>
            </a:endParaRPr>
          </a:p>
          <a:p>
            <a:pPr>
              <a:defRPr/>
            </a:pPr>
            <a:r>
              <a:rPr lang="es-ES" sz="1400" dirty="0" smtClean="0">
                <a:solidFill>
                  <a:schemeClr val="bg1"/>
                </a:solidFill>
                <a:latin typeface="Arial" panose="020B0604020202020204" pitchFamily="34" charset="0"/>
                <a:cs typeface="Arial" panose="020B0604020202020204" pitchFamily="34" charset="0"/>
              </a:rPr>
              <a:t>¿Actividad volcánica?			200 km profundidad</a:t>
            </a:r>
          </a:p>
          <a:p>
            <a:pPr marL="0" indent="0">
              <a:buFont typeface="Arial" panose="020B0604020202020204" pitchFamily="34" charset="0"/>
              <a:buNone/>
              <a:defRPr/>
            </a:pPr>
            <a:endParaRPr lang="es-ES" sz="1600"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s-ES" sz="16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600" dirty="0" smtClean="0">
                <a:solidFill>
                  <a:schemeClr val="bg1"/>
                </a:solidFill>
                <a:latin typeface="Arial" panose="020B0604020202020204" pitchFamily="34" charset="0"/>
                <a:cs typeface="Arial" panose="020B0604020202020204" pitchFamily="34" charset="0"/>
              </a:rPr>
              <a:t>¿entonces?	</a:t>
            </a:r>
            <a:r>
              <a:rPr lang="es-ES" sz="1600" b="1" dirty="0" smtClean="0">
                <a:solidFill>
                  <a:schemeClr val="bg1"/>
                </a:solidFill>
                <a:latin typeface="Arial" panose="020B0604020202020204" pitchFamily="34" charset="0"/>
                <a:cs typeface="Arial" panose="020B0604020202020204" pitchFamily="34" charset="0"/>
              </a:rPr>
              <a:t>MÉTODO INDIRECTO</a:t>
            </a:r>
          </a:p>
          <a:p>
            <a:pPr marL="0" indent="0">
              <a:buFont typeface="Arial" panose="020B0604020202020204" pitchFamily="34" charset="0"/>
              <a:buNone/>
              <a:defRPr/>
            </a:pPr>
            <a:endParaRPr lang="es-ES" sz="1600"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dirty="0" smtClean="0">
                <a:solidFill>
                  <a:schemeClr val="bg1"/>
                </a:solidFill>
                <a:latin typeface="Arial" panose="020B0604020202020204" pitchFamily="34" charset="0"/>
                <a:cs typeface="Arial" panose="020B0604020202020204" pitchFamily="34" charset="0"/>
              </a:rPr>
              <a:t>Comportamiento de ondas sísmicas en su propagación hacia el interior terrestre</a:t>
            </a: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600" dirty="0" smtClean="0">
                <a:solidFill>
                  <a:schemeClr val="bg1"/>
                </a:solidFill>
                <a:latin typeface="Arial" panose="020B0604020202020204" pitchFamily="34" charset="0"/>
                <a:cs typeface="Arial" panose="020B0604020202020204" pitchFamily="34" charset="0"/>
              </a:rPr>
              <a:t>Qué tipo de ondas?		</a:t>
            </a:r>
            <a:r>
              <a:rPr lang="es-ES" sz="1400" dirty="0" smtClean="0">
                <a:solidFill>
                  <a:schemeClr val="bg1"/>
                </a:solidFill>
                <a:latin typeface="Arial" panose="020B0604020202020204" pitchFamily="34" charset="0"/>
                <a:cs typeface="Arial" panose="020B0604020202020204" pitchFamily="34" charset="0"/>
              </a:rPr>
              <a:t>Ondas “P” o primarias</a:t>
            </a: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Ondas “S” o secundarias</a:t>
            </a: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dirty="0" smtClean="0">
                <a:solidFill>
                  <a:schemeClr val="bg1"/>
                </a:solidFill>
                <a:latin typeface="Arial" panose="020B0604020202020204" pitchFamily="34" charset="0"/>
                <a:cs typeface="Arial" panose="020B0604020202020204" pitchFamily="34" charset="0"/>
              </a:rPr>
              <a:t>			Ondas “R” y “L” superficiales</a:t>
            </a:r>
            <a:endParaRPr lang="en-US" sz="1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Corteza terrestre</a:t>
            </a:r>
            <a:r>
              <a:rPr lang="es-ES" altLang="en-US" sz="2400" b="1" smtClean="0">
                <a:solidFill>
                  <a:srgbClr val="FFFF00"/>
                </a:solidFill>
              </a:rPr>
              <a:t/>
            </a:r>
            <a:br>
              <a:rPr lang="es-ES" altLang="en-US" sz="2400" b="1" smtClean="0">
                <a:solidFill>
                  <a:srgbClr val="FFFF00"/>
                </a:solidFill>
              </a:rPr>
            </a:br>
            <a:r>
              <a:rPr lang="es-ES" altLang="en-US" sz="1100" smtClean="0">
                <a:solidFill>
                  <a:schemeClr val="bg1"/>
                </a:solidFill>
                <a:latin typeface="Arial" panose="020B0604020202020204" pitchFamily="34" charset="0"/>
                <a:cs typeface="Arial" panose="020B0604020202020204" pitchFamily="34" charset="0"/>
              </a:rPr>
              <a:t>Fuente: Meléndez Hevia, F.; Meléndez Hevia, A. (1981)</a:t>
            </a:r>
          </a:p>
        </p:txBody>
      </p:sp>
      <p:sp>
        <p:nvSpPr>
          <p:cNvPr id="22531" name="Rectangle 3"/>
          <p:cNvSpPr>
            <a:spLocks noGrp="1" noChangeArrowheads="1"/>
          </p:cNvSpPr>
          <p:nvPr>
            <p:ph type="body" idx="1"/>
          </p:nvPr>
        </p:nvSpPr>
        <p:spPr>
          <a:xfrm>
            <a:off x="450850" y="1341438"/>
            <a:ext cx="2608263" cy="315912"/>
          </a:xfrm>
        </p:spPr>
        <p:txBody>
          <a:bodyPr/>
          <a:lstStyle/>
          <a:p>
            <a:pPr eaLnBrk="1" hangingPunct="1">
              <a:buFontTx/>
              <a:buNone/>
            </a:pPr>
            <a:r>
              <a:rPr lang="es-ES" altLang="en-US" sz="1600" b="1" smtClean="0">
                <a:solidFill>
                  <a:schemeClr val="bg1"/>
                </a:solidFill>
                <a:latin typeface="Arial" panose="020B0604020202020204" pitchFamily="34" charset="0"/>
                <a:cs typeface="Arial" panose="020B0604020202020204" pitchFamily="34" charset="0"/>
              </a:rPr>
              <a:t>Corteza continental (SIAL)</a:t>
            </a:r>
            <a:endParaRPr lang="en-US" altLang="en-US" sz="1600" b="1" smtClean="0">
              <a:solidFill>
                <a:schemeClr val="bg1"/>
              </a:solidFill>
              <a:latin typeface="Arial" panose="020B0604020202020204" pitchFamily="34" charset="0"/>
              <a:cs typeface="Arial" panose="020B0604020202020204" pitchFamily="34" charset="0"/>
            </a:endParaRPr>
          </a:p>
        </p:txBody>
      </p:sp>
      <p:pic>
        <p:nvPicPr>
          <p:cNvPr id="19460" name="Picture 4" descr="Explorar0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12975"/>
            <a:ext cx="7920037" cy="391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Conector recto de flecha 2"/>
          <p:cNvCxnSpPr>
            <a:endCxn id="22531" idx="2"/>
          </p:cNvCxnSpPr>
          <p:nvPr/>
        </p:nvCxnSpPr>
        <p:spPr>
          <a:xfrm flipV="1">
            <a:off x="1685925" y="1657350"/>
            <a:ext cx="69850" cy="18716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534" name="Rectangle 3"/>
          <p:cNvSpPr txBox="1">
            <a:spLocks noChangeArrowheads="1"/>
          </p:cNvSpPr>
          <p:nvPr/>
        </p:nvSpPr>
        <p:spPr bwMode="auto">
          <a:xfrm>
            <a:off x="5089525" y="1339850"/>
            <a:ext cx="26082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s-ES" altLang="en-US" sz="1600" b="1">
                <a:solidFill>
                  <a:schemeClr val="bg1"/>
                </a:solidFill>
                <a:latin typeface="Arial" panose="020B0604020202020204" pitchFamily="34" charset="0"/>
              </a:rPr>
              <a:t>Corteza oceánica (SIMA)</a:t>
            </a:r>
            <a:endParaRPr lang="en-US" altLang="en-US" sz="1600" b="1">
              <a:solidFill>
                <a:schemeClr val="bg1"/>
              </a:solidFill>
              <a:latin typeface="Arial" panose="020B0604020202020204" pitchFamily="34" charset="0"/>
            </a:endParaRPr>
          </a:p>
        </p:txBody>
      </p:sp>
      <p:cxnSp>
        <p:nvCxnSpPr>
          <p:cNvPr id="10" name="Conector recto de flecha 9"/>
          <p:cNvCxnSpPr/>
          <p:nvPr/>
        </p:nvCxnSpPr>
        <p:spPr>
          <a:xfrm flipV="1">
            <a:off x="4572000" y="1657350"/>
            <a:ext cx="717550" cy="227647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linds(horizontal)">
                                      <p:cBhvr>
                                        <p:cTn id="7" dur="500"/>
                                        <p:tgtEl>
                                          <p:spTgt spid="19458"/>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19460"/>
                                        </p:tgtEl>
                                        <p:attrNameLst>
                                          <p:attrName>style.visibility</p:attrName>
                                        </p:attrNameLst>
                                      </p:cBhvr>
                                      <p:to>
                                        <p:strVal val="visible"/>
                                      </p:to>
                                    </p:set>
                                    <p:animEffect transition="in" filter="plus(in)">
                                      <p:cBhvr>
                                        <p:cTn id="11"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457200" y="188913"/>
            <a:ext cx="8229600" cy="719137"/>
          </a:xfrm>
        </p:spPr>
        <p:txBody>
          <a:bodyPr/>
          <a:lstStyle/>
          <a:p>
            <a:r>
              <a:rPr lang="es-ES" altLang="en-US" sz="2400" b="1" smtClean="0">
                <a:solidFill>
                  <a:srgbClr val="FFFF00"/>
                </a:solidFill>
                <a:latin typeface="Arial" panose="020B0604020202020204" pitchFamily="34" charset="0"/>
                <a:cs typeface="Arial" panose="020B0604020202020204" pitchFamily="34" charset="0"/>
              </a:rPr>
              <a:t>Distribución de Tierras y Mares</a:t>
            </a:r>
          </a:p>
        </p:txBody>
      </p:sp>
      <p:pic>
        <p:nvPicPr>
          <p:cNvPr id="54277" name="Picture 5" descr="contin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52513"/>
            <a:ext cx="80645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54277"/>
                                        </p:tgtEl>
                                        <p:attrNameLst>
                                          <p:attrName>style.visibility</p:attrName>
                                        </p:attrNameLst>
                                      </p:cBhvr>
                                      <p:to>
                                        <p:strVal val="visible"/>
                                      </p:to>
                                    </p:set>
                                    <p:animEffect transition="in" filter="blinds(horizontal)">
                                      <p:cBhvr>
                                        <p:cTn id="11"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p:txBody>
          <a:bodyPr/>
          <a:lstStyle/>
          <a:p>
            <a:pPr eaLnBrk="1" hangingPunct="1"/>
            <a:r>
              <a:rPr lang="es-ES" altLang="en-US" sz="2800" b="1" smtClean="0">
                <a:solidFill>
                  <a:srgbClr val="FFFF00"/>
                </a:solidFill>
                <a:latin typeface="Arial" panose="020B0604020202020204" pitchFamily="34" charset="0"/>
                <a:cs typeface="Arial" panose="020B0604020202020204" pitchFamily="34" charset="0"/>
              </a:rPr>
              <a:t>Curva hipsográfica</a:t>
            </a:r>
            <a:r>
              <a:rPr lang="es-ES" altLang="en-US" sz="2800" smtClean="0">
                <a:solidFill>
                  <a:srgbClr val="FFFF00"/>
                </a:solidFill>
              </a:rPr>
              <a:t/>
            </a:r>
            <a:br>
              <a:rPr lang="es-ES" altLang="en-US" sz="2800" smtClean="0">
                <a:solidFill>
                  <a:srgbClr val="FFFF00"/>
                </a:solidFill>
              </a:rPr>
            </a:br>
            <a:r>
              <a:rPr lang="es-ES" altLang="en-US" sz="1100" smtClean="0">
                <a:solidFill>
                  <a:schemeClr val="bg1"/>
                </a:solidFill>
              </a:rPr>
              <a:t>Fuente: Holmes, A.; Holmes, D. (1987). </a:t>
            </a:r>
            <a:r>
              <a:rPr lang="es-ES" altLang="en-US" sz="1100" i="1" smtClean="0">
                <a:solidFill>
                  <a:schemeClr val="bg1"/>
                </a:solidFill>
              </a:rPr>
              <a:t>Geología Física. </a:t>
            </a:r>
            <a:r>
              <a:rPr lang="es-ES" altLang="en-US" sz="1100" smtClean="0">
                <a:solidFill>
                  <a:schemeClr val="bg1"/>
                </a:solidFill>
              </a:rPr>
              <a:t>Omega. Barcelona.</a:t>
            </a:r>
            <a:endParaRPr lang="es-ES" altLang="en-US" sz="2800" smtClean="0">
              <a:solidFill>
                <a:schemeClr val="bg1"/>
              </a:solidFill>
            </a:endParaRPr>
          </a:p>
        </p:txBody>
      </p:sp>
      <p:pic>
        <p:nvPicPr>
          <p:cNvPr id="4" name="3 Marcador de contenido" descr="Explorar00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1714500"/>
            <a:ext cx="7715250" cy="45259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Horizontal)">
                                      <p:cBhvr>
                                        <p:cTn id="7" dur="500"/>
                                        <p:tgtEl>
                                          <p:spTgt spid="33794"/>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plus(i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457200" y="274638"/>
            <a:ext cx="8229600" cy="777875"/>
          </a:xfrm>
        </p:spPr>
        <p:txBody>
          <a:bodyPr/>
          <a:lstStyle/>
          <a:p>
            <a:r>
              <a:rPr lang="es-ES" altLang="en-US" sz="2000" b="1" smtClean="0">
                <a:solidFill>
                  <a:srgbClr val="FFFF00"/>
                </a:solidFill>
                <a:latin typeface="Arial" panose="020B0604020202020204" pitchFamily="34" charset="0"/>
                <a:cs typeface="Arial" panose="020B0604020202020204" pitchFamily="34" charset="0"/>
              </a:rPr>
              <a:t>Trayectorias idealizadas de ondas a 3 estaciones sismológicas</a:t>
            </a:r>
            <a:r>
              <a:rPr lang="es-ES" altLang="en-US" sz="2000" smtClean="0">
                <a:solidFill>
                  <a:srgbClr val="FFFF00"/>
                </a:solidFill>
                <a:latin typeface="Arial" panose="020B0604020202020204" pitchFamily="34" charset="0"/>
                <a:cs typeface="Arial" panose="020B0604020202020204" pitchFamily="34" charset="0"/>
              </a:rPr>
              <a:t/>
            </a:r>
            <a:br>
              <a:rPr lang="es-ES" altLang="en-US" sz="2000"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(2005)</a:t>
            </a:r>
            <a:endParaRPr lang="en-US" altLang="en-US" sz="2000" smtClean="0">
              <a:solidFill>
                <a:srgbClr val="FFFF00"/>
              </a:solidFill>
              <a:latin typeface="Arial" panose="020B0604020202020204" pitchFamily="34" charset="0"/>
              <a:cs typeface="Arial" panose="020B0604020202020204" pitchFamily="34" charset="0"/>
            </a:endParaRPr>
          </a:p>
        </p:txBody>
      </p:sp>
      <p:pic>
        <p:nvPicPr>
          <p:cNvPr id="2560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6575" y="981075"/>
            <a:ext cx="5600700" cy="5761038"/>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107950" y="1036638"/>
            <a:ext cx="8229600" cy="4784725"/>
          </a:xfrm>
        </p:spPr>
        <p:txBody>
          <a:bodyPr/>
          <a:lstStyle/>
          <a:p>
            <a:pPr marL="0" indent="0">
              <a:buFont typeface="Arial" panose="020B0604020202020204" pitchFamily="34" charset="0"/>
              <a:buNone/>
            </a:pPr>
            <a:r>
              <a:rPr lang="es-ES" altLang="en-US" sz="1400" smtClean="0">
                <a:solidFill>
                  <a:schemeClr val="bg1"/>
                </a:solidFill>
                <a:latin typeface=". Aproximadamente el 82 %Arial"/>
                <a:cs typeface="Arial" panose="020B0604020202020204" pitchFamily="34" charset="0"/>
              </a:rPr>
              <a:t>. </a:t>
            </a:r>
            <a:r>
              <a:rPr lang="es-ES" altLang="en-US" sz="1400" smtClean="0">
                <a:solidFill>
                  <a:schemeClr val="bg1"/>
                </a:solidFill>
                <a:latin typeface="Arial" panose="020B0604020202020204" pitchFamily="34" charset="0"/>
                <a:cs typeface="Arial" panose="020B0604020202020204" pitchFamily="34" charset="0"/>
              </a:rPr>
              <a:t>Aproximadamente el 82 % del volumen de la Tierra.</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Conocimiento de su composición por materiales traídos a corteza por actividad volcánica.</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Conocimientos por experimentaciones.</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Se trata de una composición con altísimo tenor de hierro y magnesio.</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Dado la facilidad de propagación de las ondas “S”, es que se descubre que se trata de una capa sólida elástica.</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Se divide en manto inferior y manto superior por discontinuidad a los 650 Km aprox.</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Marca una diferencia física y no química de los materiales constitutivos.</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en-US" sz="1400" smtClean="0">
              <a:solidFill>
                <a:schemeClr val="bg1"/>
              </a:solidFill>
              <a:latin typeface="Arial" panose="020B0604020202020204" pitchFamily="34" charset="0"/>
              <a:cs typeface="Arial" panose="020B0604020202020204" pitchFamily="34" charset="0"/>
            </a:endParaRPr>
          </a:p>
        </p:txBody>
      </p:sp>
      <p:sp>
        <p:nvSpPr>
          <p:cNvPr id="26627" name="Título 1"/>
          <p:cNvSpPr>
            <a:spLocks noGrp="1"/>
          </p:cNvSpPr>
          <p:nvPr>
            <p:ph type="title"/>
          </p:nvPr>
        </p:nvSpPr>
        <p:spPr>
          <a:xfrm>
            <a:off x="457200" y="274638"/>
            <a:ext cx="4546600" cy="561975"/>
          </a:xfrm>
        </p:spPr>
        <p:txBody>
          <a:bodyPr/>
          <a:lstStyle/>
          <a:p>
            <a:r>
              <a:rPr lang="es-ES" altLang="en-US" sz="2400" b="1" smtClean="0">
                <a:solidFill>
                  <a:srgbClr val="FFFF00"/>
                </a:solidFill>
                <a:latin typeface="Arial" panose="020B0604020202020204" pitchFamily="34" charset="0"/>
                <a:cs typeface="Arial" panose="020B0604020202020204" pitchFamily="34" charset="0"/>
              </a:rPr>
              <a:t>EL MANTO DE LA TIERRA</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“Ciencias de la Tierra”. Capitulo 12</a:t>
            </a:r>
            <a:endParaRPr lang="en-US" altLang="en-US" sz="1100" b="1" smtClean="0">
              <a:solidFill>
                <a:srgbClr val="FFFF00"/>
              </a:solidFill>
              <a:latin typeface="Arial" panose="020B0604020202020204" pitchFamily="34" charset="0"/>
              <a:cs typeface="Arial" panose="020B0604020202020204" pitchFamily="34" charset="0"/>
            </a:endParaRPr>
          </a:p>
        </p:txBody>
      </p:sp>
      <p:pic>
        <p:nvPicPr>
          <p:cNvPr id="5" name="Picture 4" descr="Estructura interna de la 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644900"/>
            <a:ext cx="2087562" cy="29956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contenido 2"/>
          <p:cNvSpPr>
            <a:spLocks noGrp="1"/>
          </p:cNvSpPr>
          <p:nvPr>
            <p:ph idx="1"/>
          </p:nvPr>
        </p:nvSpPr>
        <p:spPr>
          <a:xfrm>
            <a:off x="457200" y="1341438"/>
            <a:ext cx="6491288" cy="5040312"/>
          </a:xfrm>
        </p:spPr>
        <p:txBody>
          <a:bodyPr/>
          <a:lstStyle/>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 Se trata del sector ubicado más allá de los 2.900 Km (Discontinuidad de Gutenberg).</a:t>
            </a: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 Las presiones son millones de veces mayores que en superficie.</a:t>
            </a: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 Se caracteriza por la alta densidad que posee (d media = 11 g /Cm³).</a:t>
            </a:r>
          </a:p>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 Ni siquiera bajo las altas presiones reinantes los silicatos podrían alcanzar dichos valores.</a:t>
            </a: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¿entonces?.   El núcleo está constituido casi en su totalidad por hierro con un 10 % de níquel.</a:t>
            </a: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r>
              <a:rPr lang="es-ES" altLang="en-US" sz="1400" dirty="0" smtClean="0">
                <a:solidFill>
                  <a:schemeClr val="bg1"/>
                </a:solidFill>
                <a:latin typeface=".Arial"/>
                <a:cs typeface="Arial" panose="020B0604020202020204" pitchFamily="34" charset="0"/>
              </a:rPr>
              <a:t>. Dividido en 2:  Núcleo interno y núcleo externo.</a:t>
            </a:r>
          </a:p>
          <a:p>
            <a:pPr marL="0" indent="0">
              <a:buFont typeface="Arial" panose="020B0604020202020204" pitchFamily="34" charset="0"/>
              <a:buNone/>
            </a:pPr>
            <a:endParaRPr lang="es-ES" altLang="en-US" sz="1400" dirty="0" smtClean="0">
              <a:solidFill>
                <a:schemeClr val="bg1"/>
              </a:solidFill>
              <a:latin typeface=".Arial"/>
              <a:cs typeface="Arial" panose="020B0604020202020204" pitchFamily="34" charset="0"/>
            </a:endParaRPr>
          </a:p>
          <a:p>
            <a:pPr marL="0" indent="0">
              <a:buFont typeface="Arial" panose="020B0604020202020204" pitchFamily="34" charset="0"/>
              <a:buNone/>
            </a:pPr>
            <a:endParaRPr lang="en-US" altLang="en-US" sz="1400" dirty="0" smtClean="0">
              <a:solidFill>
                <a:schemeClr val="bg1"/>
              </a:solidFill>
              <a:latin typeface=".Arial"/>
              <a:cs typeface="Arial" panose="020B0604020202020204" pitchFamily="34" charset="0"/>
            </a:endParaRPr>
          </a:p>
        </p:txBody>
      </p:sp>
      <p:sp>
        <p:nvSpPr>
          <p:cNvPr id="27651" name="Título 1"/>
          <p:cNvSpPr>
            <a:spLocks noGrp="1"/>
          </p:cNvSpPr>
          <p:nvPr>
            <p:ph type="title"/>
          </p:nvPr>
        </p:nvSpPr>
        <p:spPr>
          <a:xfrm>
            <a:off x="457200" y="274638"/>
            <a:ext cx="4546600" cy="561975"/>
          </a:xfrm>
        </p:spPr>
        <p:txBody>
          <a:bodyPr/>
          <a:lstStyle/>
          <a:p>
            <a:r>
              <a:rPr lang="es-ES" altLang="en-US" sz="2400" b="1" smtClean="0">
                <a:solidFill>
                  <a:srgbClr val="FFFF00"/>
                </a:solidFill>
                <a:latin typeface="Arial" panose="020B0604020202020204" pitchFamily="34" charset="0"/>
                <a:cs typeface="Arial" panose="020B0604020202020204" pitchFamily="34" charset="0"/>
              </a:rPr>
              <a:t>EL NÚCLEO DE LA TIERRA</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“Ciencias de la Tierra”. Capitulo 12</a:t>
            </a:r>
            <a:endParaRPr lang="en-US" altLang="en-US" sz="1100" b="1" smtClean="0">
              <a:solidFill>
                <a:srgbClr val="FFFF00"/>
              </a:solidFill>
              <a:latin typeface="Arial" panose="020B0604020202020204" pitchFamily="34" charset="0"/>
              <a:cs typeface="Arial" panose="020B0604020202020204" pitchFamily="34" charset="0"/>
            </a:endParaRPr>
          </a:p>
        </p:txBody>
      </p:sp>
      <p:pic>
        <p:nvPicPr>
          <p:cNvPr id="5" name="Picture 4" descr="Estructura interna de la 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644900"/>
            <a:ext cx="2087562" cy="29956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6900" y="188913"/>
            <a:ext cx="5410200" cy="633412"/>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SINTETIZANDO:</a:t>
            </a:r>
          </a:p>
        </p:txBody>
      </p:sp>
      <p:sp>
        <p:nvSpPr>
          <p:cNvPr id="3" name="2 Marcador de contenido"/>
          <p:cNvSpPr>
            <a:spLocks noGrp="1"/>
          </p:cNvSpPr>
          <p:nvPr>
            <p:ph idx="1"/>
          </p:nvPr>
        </p:nvSpPr>
        <p:spPr>
          <a:xfrm>
            <a:off x="457200" y="1412875"/>
            <a:ext cx="8435975" cy="5184775"/>
          </a:xfrm>
        </p:spPr>
        <p:txBody>
          <a:bodyPr/>
          <a:lstStyle/>
          <a:p>
            <a:pPr eaLnBrk="1" hangingPunct="1">
              <a:buFontTx/>
              <a:buNone/>
            </a:pPr>
            <a:endParaRPr lang="es-ES" altLang="en-US" sz="1800" b="1" smtClean="0">
              <a:solidFill>
                <a:srgbClr val="FFFF00"/>
              </a:solidFill>
              <a:latin typeface="Arial" panose="020B0604020202020204" pitchFamily="34" charset="0"/>
              <a:cs typeface="Arial" panose="020B0604020202020204" pitchFamily="34" charset="0"/>
            </a:endParaRPr>
          </a:p>
          <a:p>
            <a:pPr eaLnBrk="1" hangingPunct="1">
              <a:buFontTx/>
              <a:buNone/>
            </a:pPr>
            <a:r>
              <a:rPr lang="es-ES" altLang="en-US" sz="1400" b="1" smtClean="0">
                <a:solidFill>
                  <a:srgbClr val="FFFF00"/>
                </a:solidFill>
                <a:latin typeface="Arial" panose="020B0604020202020204" pitchFamily="34" charset="0"/>
                <a:cs typeface="Arial" panose="020B0604020202020204" pitchFamily="34" charset="0"/>
              </a:rPr>
              <a:t>NÚCLEO:</a:t>
            </a:r>
            <a:r>
              <a:rPr lang="es-ES" altLang="en-US" sz="1400" smtClean="0">
                <a:solidFill>
                  <a:schemeClr val="bg1"/>
                </a:solidFill>
                <a:latin typeface="Arial" panose="020B0604020202020204" pitchFamily="34" charset="0"/>
                <a:cs typeface="Arial" panose="020B0604020202020204" pitchFamily="34" charset="0"/>
              </a:rPr>
              <a:t> Posiblemente constituido de hierro y otras aleaciones (Níquel). </a:t>
            </a: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Absorción de ondas “S”:		¿estado líquido del núcleo externo?.</a:t>
            </a: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Densidad por encima de 9 - 12 grs/cm³</a:t>
            </a:r>
          </a:p>
          <a:p>
            <a:pPr eaLnBrk="1" hangingPunct="1">
              <a:buFontTx/>
              <a:buNone/>
            </a:pPr>
            <a:endParaRPr lang="es-ES" altLang="en-US" sz="1400" smtClean="0">
              <a:solidFill>
                <a:schemeClr val="bg1"/>
              </a:solidFill>
              <a:latin typeface="Arial" panose="020B0604020202020204" pitchFamily="34" charset="0"/>
              <a:cs typeface="Arial" panose="020B0604020202020204" pitchFamily="34" charset="0"/>
            </a:endParaRPr>
          </a:p>
          <a:p>
            <a:pPr eaLnBrk="1" hangingPunct="1">
              <a:buFontTx/>
              <a:buNone/>
            </a:pPr>
            <a:endParaRPr lang="es-ES" altLang="en-US" sz="1400" b="1" smtClean="0">
              <a:solidFill>
                <a:srgbClr val="FFFF00"/>
              </a:solidFill>
              <a:latin typeface="Arial" panose="020B0604020202020204" pitchFamily="34" charset="0"/>
              <a:cs typeface="Arial" panose="020B0604020202020204" pitchFamily="34" charset="0"/>
            </a:endParaRPr>
          </a:p>
          <a:p>
            <a:pPr eaLnBrk="1" hangingPunct="1">
              <a:buFontTx/>
              <a:buNone/>
            </a:pPr>
            <a:r>
              <a:rPr lang="es-ES" altLang="en-US" sz="1400" b="1" smtClean="0">
                <a:solidFill>
                  <a:srgbClr val="FFFF00"/>
                </a:solidFill>
                <a:latin typeface="Arial" panose="020B0604020202020204" pitchFamily="34" charset="0"/>
                <a:cs typeface="Arial" panose="020B0604020202020204" pitchFamily="34" charset="0"/>
              </a:rPr>
              <a:t>MANTO:</a:t>
            </a:r>
            <a:r>
              <a:rPr lang="es-ES" altLang="en-US" sz="1400" smtClean="0">
                <a:solidFill>
                  <a:schemeClr val="bg1"/>
                </a:solidFill>
                <a:latin typeface="Arial" panose="020B0604020202020204" pitchFamily="34" charset="0"/>
                <a:cs typeface="Arial" panose="020B0604020202020204" pitchFamily="34" charset="0"/>
              </a:rPr>
              <a:t> Rocas Máficas y ultramáficas con cambios en su configuración. </a:t>
            </a: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También sílice.</a:t>
            </a: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Densidad: 3,3 – 5,7 grs/Cm³</a:t>
            </a:r>
          </a:p>
          <a:p>
            <a:pPr eaLnBrk="1" hangingPunct="1">
              <a:buFontTx/>
              <a:buNone/>
            </a:pPr>
            <a:endParaRPr lang="es-ES" altLang="en-US" sz="1400" smtClean="0">
              <a:solidFill>
                <a:schemeClr val="bg1"/>
              </a:solidFill>
              <a:latin typeface="Arial" panose="020B0604020202020204" pitchFamily="34" charset="0"/>
              <a:cs typeface="Arial" panose="020B0604020202020204" pitchFamily="34" charset="0"/>
            </a:endParaRP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Existencia de otras discontinuidades:</a:t>
            </a:r>
          </a:p>
          <a:p>
            <a:pPr eaLnBrk="1" hangingPunct="1">
              <a:buFontTx/>
              <a:buNone/>
            </a:pPr>
            <a:endParaRPr lang="es-ES" altLang="en-US" sz="1400" smtClean="0">
              <a:solidFill>
                <a:schemeClr val="bg1"/>
              </a:solidFill>
              <a:latin typeface="Arial" panose="020B0604020202020204" pitchFamily="34" charset="0"/>
              <a:cs typeface="Arial" panose="020B0604020202020204" pitchFamily="34" charset="0"/>
            </a:endParaRPr>
          </a:p>
          <a:p>
            <a:pPr eaLnBrk="1" hangingPunct="1">
              <a:buFontTx/>
              <a:buNone/>
            </a:pPr>
            <a:endParaRPr lang="es-ES" altLang="en-US" sz="1400" b="1" smtClean="0">
              <a:solidFill>
                <a:srgbClr val="FFFF00"/>
              </a:solidFill>
              <a:latin typeface="Arial" panose="020B0604020202020204" pitchFamily="34" charset="0"/>
              <a:cs typeface="Arial" panose="020B0604020202020204" pitchFamily="34" charset="0"/>
            </a:endParaRPr>
          </a:p>
          <a:p>
            <a:pPr eaLnBrk="1" hangingPunct="1">
              <a:buFontTx/>
              <a:buNone/>
            </a:pPr>
            <a:r>
              <a:rPr lang="es-ES" altLang="en-US" sz="1400" b="1" smtClean="0">
                <a:solidFill>
                  <a:srgbClr val="FFFF00"/>
                </a:solidFill>
                <a:latin typeface="Arial" panose="020B0604020202020204" pitchFamily="34" charset="0"/>
                <a:cs typeface="Arial" panose="020B0604020202020204" pitchFamily="34" charset="0"/>
              </a:rPr>
              <a:t>CORTEZA: </a:t>
            </a:r>
            <a:r>
              <a:rPr lang="es-ES" altLang="en-US" sz="1400" smtClean="0">
                <a:solidFill>
                  <a:schemeClr val="bg1"/>
                </a:solidFill>
                <a:latin typeface="Arial" panose="020B0604020202020204" pitchFamily="34" charset="0"/>
                <a:cs typeface="Arial" panose="020B0604020202020204" pitchFamily="34" charset="0"/>
              </a:rPr>
              <a:t>Rocas silicatadas. Se divide básicamente en corteza continental y </a:t>
            </a: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Corteza oceánica.</a:t>
            </a:r>
          </a:p>
          <a:p>
            <a:pPr eaLnBrk="1" hangingPunct="1">
              <a:buFontTx/>
              <a:buNone/>
            </a:pPr>
            <a:endParaRPr lang="es-ES" altLang="en-US" sz="1400" smtClean="0">
              <a:solidFill>
                <a:schemeClr val="bg1"/>
              </a:solidFill>
              <a:latin typeface="Arial" panose="020B0604020202020204" pitchFamily="34" charset="0"/>
              <a:cs typeface="Arial" panose="020B0604020202020204" pitchFamily="34" charset="0"/>
            </a:endParaRPr>
          </a:p>
          <a:p>
            <a:pPr eaLnBrk="1" hangingPunct="1">
              <a:buFontTx/>
              <a:buNone/>
            </a:pPr>
            <a:r>
              <a:rPr lang="es-ES" altLang="en-US" sz="1400" smtClean="0">
                <a:solidFill>
                  <a:schemeClr val="bg1"/>
                </a:solidFill>
                <a:latin typeface="Arial" panose="020B0604020202020204" pitchFamily="34" charset="0"/>
                <a:cs typeface="Arial" panose="020B0604020202020204" pitchFamily="34" charset="0"/>
              </a:rPr>
              <a:t>Rocas ultramáficas: aquellas con alto tenor de hierro y magnesio</a:t>
            </a:r>
          </a:p>
          <a:p>
            <a:pPr eaLnBrk="1" hangingPunct="1">
              <a:buFontTx/>
              <a:buNone/>
            </a:pPr>
            <a:endParaRPr lang="es-ES" altLang="en-US" sz="1400" smtClean="0">
              <a:solidFill>
                <a:schemeClr val="bg1"/>
              </a:solidFill>
            </a:endParaRPr>
          </a:p>
          <a:p>
            <a:pPr eaLnBrk="1" hangingPunct="1">
              <a:buFontTx/>
              <a:buNone/>
            </a:pPr>
            <a:endParaRPr lang="es-ES" altLang="en-US" sz="1800" smtClean="0">
              <a:solidFill>
                <a:schemeClr val="bg1"/>
              </a:solidFill>
            </a:endParaRPr>
          </a:p>
          <a:p>
            <a:pPr eaLnBrk="1" hangingPunct="1">
              <a:buFontTx/>
              <a:buNone/>
            </a:pPr>
            <a:endParaRPr lang="es-ES" altLang="en-US" sz="180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blinds(horizontal)">
                                      <p:cBhvr>
                                        <p:cTn id="39" dur="500"/>
                                        <p:tgtEl>
                                          <p:spTgt spid="3">
                                            <p:txEl>
                                              <p:pRg st="13" end="13"/>
                                            </p:txEl>
                                          </p:spTgt>
                                        </p:tgtEl>
                                      </p:cBhvr>
                                    </p:animEffect>
                                  </p:childTnLst>
                                </p:cTn>
                              </p:par>
                            </p:childTnLst>
                          </p:cTn>
                        </p:par>
                        <p:par>
                          <p:cTn id="40" fill="hold" nodeType="afterGroup">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blinds(horizontal)">
                                      <p:cBhvr>
                                        <p:cTn id="43" dur="500"/>
                                        <p:tgtEl>
                                          <p:spTgt spid="3">
                                            <p:txEl>
                                              <p:pRg st="14" end="1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
                                            <p:txEl>
                                              <p:pRg st="16" end="16"/>
                                            </p:txEl>
                                          </p:spTgt>
                                        </p:tgtEl>
                                        <p:attrNameLst>
                                          <p:attrName>style.visibility</p:attrName>
                                        </p:attrNameLst>
                                      </p:cBhvr>
                                      <p:to>
                                        <p:strVal val="visible"/>
                                      </p:to>
                                    </p:set>
                                    <p:animEffect transition="in" filter="blinds(horizontal)">
                                      <p:cBhvr>
                                        <p:cTn id="48"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1" descr="020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713" y="26988"/>
            <a:ext cx="612298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4 Título"/>
          <p:cNvSpPr>
            <a:spLocks noGrp="1"/>
          </p:cNvSpPr>
          <p:nvPr>
            <p:ph type="ctrTitle"/>
          </p:nvPr>
        </p:nvSpPr>
        <p:spPr>
          <a:xfrm>
            <a:off x="642938" y="0"/>
            <a:ext cx="7772400" cy="655638"/>
          </a:xfrm>
        </p:spPr>
        <p:txBody>
          <a:bodyPr/>
          <a:lstStyle/>
          <a:p>
            <a:pPr eaLnBrk="1" hangingPunct="1"/>
            <a:r>
              <a:rPr lang="es-ES" altLang="en-US" sz="2400" b="1" smtClean="0">
                <a:solidFill>
                  <a:srgbClr val="FF0000"/>
                </a:solidFill>
                <a:latin typeface="Arial" panose="020B0604020202020204" pitchFamily="34" charset="0"/>
                <a:cs typeface="Arial" panose="020B0604020202020204" pitchFamily="34" charset="0"/>
              </a:rPr>
              <a:t>El campo magnético terrestre</a:t>
            </a:r>
          </a:p>
        </p:txBody>
      </p:sp>
      <p:sp>
        <p:nvSpPr>
          <p:cNvPr id="29700"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2-9a, p. 34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p:nvPr>
        </p:nvSpPr>
        <p:spPr>
          <a:xfrm>
            <a:off x="457200" y="188913"/>
            <a:ext cx="8229600" cy="719137"/>
          </a:xfrm>
        </p:spPr>
        <p:txBody>
          <a:bodyPr/>
          <a:lstStyle/>
          <a:p>
            <a:r>
              <a:rPr lang="es-ES" altLang="en-US" sz="2400" b="1" smtClean="0">
                <a:solidFill>
                  <a:srgbClr val="FFFF00"/>
                </a:solidFill>
                <a:latin typeface="Arial" panose="020B0604020202020204" pitchFamily="34" charset="0"/>
                <a:cs typeface="Arial" panose="020B0604020202020204" pitchFamily="34" charset="0"/>
              </a:rPr>
              <a:t>Modelos comparativos de capas de la Tierra</a:t>
            </a:r>
            <a:endParaRPr lang="en-US" altLang="en-US" sz="2400" b="1" smtClean="0">
              <a:solidFill>
                <a:srgbClr val="FFFF00"/>
              </a:solidFill>
              <a:latin typeface="Arial" panose="020B0604020202020204" pitchFamily="34" charset="0"/>
              <a:cs typeface="Arial" panose="020B0604020202020204" pitchFamily="34" charset="0"/>
            </a:endParaRPr>
          </a:p>
        </p:txBody>
      </p:sp>
      <p:pic>
        <p:nvPicPr>
          <p:cNvPr id="31747" name="Picture 2" descr="▷ Capas de la tierra [ Internas, Externas ] Característ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765175"/>
            <a:ext cx="6667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p:cNvSpPr>
            <a:spLocks noGrp="1"/>
          </p:cNvSpPr>
          <p:nvPr>
            <p:ph type="title"/>
          </p:nvPr>
        </p:nvSpPr>
        <p:spPr>
          <a:xfrm>
            <a:off x="6362700" y="476250"/>
            <a:ext cx="2673350" cy="635000"/>
          </a:xfrm>
        </p:spPr>
        <p:txBody>
          <a:bodyPr/>
          <a:lstStyle/>
          <a:p>
            <a:r>
              <a:rPr lang="es-ES" altLang="en-US" sz="2000" b="1" smtClean="0">
                <a:solidFill>
                  <a:srgbClr val="FFFF00"/>
                </a:solidFill>
                <a:latin typeface="Arial" panose="020B0604020202020204" pitchFamily="34" charset="0"/>
                <a:cs typeface="Arial" panose="020B0604020202020204" pitchFamily="34" charset="0"/>
              </a:rPr>
              <a:t>Estructura interna de la Tierra</a:t>
            </a:r>
            <a:br>
              <a:rPr lang="es-ES" altLang="en-US" sz="2000" b="1" smtClean="0">
                <a:solidFill>
                  <a:srgbClr val="FFFF00"/>
                </a:solidFill>
                <a:latin typeface="Arial" panose="020B0604020202020204" pitchFamily="34" charset="0"/>
                <a:cs typeface="Arial" panose="020B0604020202020204" pitchFamily="34" charset="0"/>
              </a:rPr>
            </a:br>
            <a:r>
              <a:rPr lang="es-ES" altLang="en-US" sz="1400" b="1" smtClean="0">
                <a:solidFill>
                  <a:srgbClr val="FFFF00"/>
                </a:solidFill>
                <a:latin typeface="Arial" panose="020B0604020202020204" pitchFamily="34" charset="0"/>
                <a:cs typeface="Arial" panose="020B0604020202020204" pitchFamily="34" charset="0"/>
              </a:rPr>
              <a:t>(Punto de vista dinámico)</a:t>
            </a:r>
            <a:endParaRPr lang="en-US" altLang="en-US" sz="2000" b="1" smtClean="0">
              <a:solidFill>
                <a:srgbClr val="FFFF00"/>
              </a:solidFill>
              <a:latin typeface="Arial" panose="020B0604020202020204" pitchFamily="34" charset="0"/>
              <a:cs typeface="Arial" panose="020B0604020202020204" pitchFamily="34" charset="0"/>
            </a:endParaRPr>
          </a:p>
        </p:txBody>
      </p:sp>
      <p:pic>
        <p:nvPicPr>
          <p:cNvPr id="3277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 y="44450"/>
            <a:ext cx="6327775" cy="674211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457200" y="274638"/>
            <a:ext cx="8229600" cy="706437"/>
          </a:xfrm>
        </p:spPr>
        <p:txBody>
          <a:bodyPr/>
          <a:lstStyle/>
          <a:p>
            <a:r>
              <a:rPr lang="es-ES" altLang="en-US" sz="2400" b="1" smtClean="0">
                <a:solidFill>
                  <a:srgbClr val="FFFF00"/>
                </a:solidFill>
                <a:latin typeface="Arial" panose="020B0604020202020204" pitchFamily="34" charset="0"/>
                <a:cs typeface="Arial" panose="020B0604020202020204" pitchFamily="34" charset="0"/>
              </a:rPr>
              <a:t>Naturaleza de las ondas sísmicas</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TARBUCK, E.; LUDGENS, F. (2005). </a:t>
            </a:r>
            <a:r>
              <a:rPr lang="es-ES" altLang="en-US" sz="1100" i="1" smtClean="0">
                <a:solidFill>
                  <a:schemeClr val="bg1"/>
                </a:solidFill>
                <a:latin typeface="Arial" panose="020B0604020202020204" pitchFamily="34" charset="0"/>
                <a:cs typeface="Arial" panose="020B0604020202020204" pitchFamily="34" charset="0"/>
              </a:rPr>
              <a:t>Ciencias de la Tierra. </a:t>
            </a:r>
            <a:r>
              <a:rPr lang="es-ES" altLang="en-US" sz="1100" smtClean="0">
                <a:solidFill>
                  <a:schemeClr val="bg1"/>
                </a:solidFill>
                <a:latin typeface="Arial" panose="020B0604020202020204" pitchFamily="34" charset="0"/>
                <a:cs typeface="Arial" panose="020B0604020202020204" pitchFamily="34" charset="0"/>
              </a:rPr>
              <a:t>Cap 12</a:t>
            </a:r>
            <a:endParaRPr lang="en-US" altLang="en-US" sz="1100" smtClean="0">
              <a:solidFill>
                <a:srgbClr val="FFFF00"/>
              </a:solidFill>
              <a:latin typeface="Arial" panose="020B0604020202020204" pitchFamily="34" charset="0"/>
              <a:cs typeface="Arial" panose="020B0604020202020204" pitchFamily="34" charset="0"/>
            </a:endParaRPr>
          </a:p>
        </p:txBody>
      </p:sp>
      <p:sp>
        <p:nvSpPr>
          <p:cNvPr id="6147" name="Marcador de contenido 2"/>
          <p:cNvSpPr>
            <a:spLocks noGrp="1"/>
          </p:cNvSpPr>
          <p:nvPr>
            <p:ph idx="1"/>
          </p:nvPr>
        </p:nvSpPr>
        <p:spPr>
          <a:xfrm>
            <a:off x="457200" y="1341438"/>
            <a:ext cx="8435975" cy="4784725"/>
          </a:xfrm>
        </p:spPr>
        <p:txBody>
          <a:bodyPr/>
          <a:lstStyle/>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 velocidad de las ondas sísmicas dependen de la elasticidad y densidad de materiales</a:t>
            </a:r>
          </a:p>
          <a:p>
            <a:pPr marL="0" indent="0">
              <a:buFont typeface="Arial" panose="020B0604020202020204" pitchFamily="34" charset="0"/>
              <a:buNone/>
            </a:pPr>
            <a:endParaRPr lang="es-ES" altLang="en-US" sz="12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200" smtClean="0">
                <a:solidFill>
                  <a:schemeClr val="bg1"/>
                </a:solidFill>
                <a:latin typeface="Arial" panose="020B0604020202020204" pitchFamily="34" charset="0"/>
                <a:cs typeface="Arial" panose="020B0604020202020204" pitchFamily="34" charset="0"/>
              </a:rPr>
              <a:t>	. Se propaga con mayor velocidad en rocas rígidas.    </a:t>
            </a:r>
          </a:p>
          <a:p>
            <a:pPr marL="457200" lvl="1" indent="0">
              <a:buFont typeface="Arial" panose="020B0604020202020204" pitchFamily="34" charset="0"/>
              <a:buNone/>
            </a:pPr>
            <a:r>
              <a:rPr lang="es-ES" altLang="en-US" sz="1200" smtClean="0">
                <a:solidFill>
                  <a:schemeClr val="bg1"/>
                </a:solidFill>
                <a:latin typeface="Arial" panose="020B0604020202020204" pitchFamily="34" charset="0"/>
                <a:cs typeface="Arial" panose="020B0604020202020204" pitchFamily="34" charset="0"/>
              </a:rPr>
              <a:t>		</a:t>
            </a:r>
            <a:r>
              <a:rPr lang="es-ES" altLang="en-US" sz="1100" smtClean="0">
                <a:solidFill>
                  <a:schemeClr val="bg1"/>
                </a:solidFill>
                <a:latin typeface="Arial" panose="020B0604020202020204" pitchFamily="34" charset="0"/>
                <a:cs typeface="Arial" panose="020B0604020202020204" pitchFamily="34" charset="0"/>
              </a:rPr>
              <a:t>Ej. Una roca magmática como el granito o el basalto propaga más de prisa que el fango</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 velocidad aumenta a mayor profundidad</a:t>
            </a:r>
          </a:p>
          <a:p>
            <a:pPr marL="0" indent="0">
              <a:buFont typeface="Arial" panose="020B0604020202020204" pitchFamily="34" charset="0"/>
              <a:buNone/>
            </a:pPr>
            <a:r>
              <a:rPr lang="es-ES" altLang="en-US" sz="1100" smtClean="0">
                <a:solidFill>
                  <a:schemeClr val="bg1"/>
                </a:solidFill>
                <a:latin typeface="Arial" panose="020B0604020202020204" pitchFamily="34" charset="0"/>
                <a:cs typeface="Arial" panose="020B0604020202020204" pitchFamily="34" charset="0"/>
              </a:rPr>
              <a:t>	. A mayor profundidad mayor presión</a:t>
            </a:r>
          </a:p>
          <a:p>
            <a:pPr marL="0" indent="0">
              <a:buFont typeface="Arial" panose="020B0604020202020204" pitchFamily="34" charset="0"/>
              <a:buNone/>
            </a:pPr>
            <a:r>
              <a:rPr lang="es-ES" altLang="en-US" sz="1100" smtClean="0">
                <a:solidFill>
                  <a:schemeClr val="bg1"/>
                </a:solidFill>
                <a:latin typeface="Arial" panose="020B0604020202020204" pitchFamily="34" charset="0"/>
                <a:cs typeface="Arial" panose="020B0604020202020204" pitchFamily="34" charset="0"/>
              </a:rPr>
              <a:t>	. Los materiales están más compactados </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Las ondas “P” tienden a propagarse en sólidos y líquidos</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Las ondas “S” no pueden propagarse en líquidos</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Las ondas “P” son más rápidas que las ondas “S”</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Cuando las ondas pasan de un material a otro distinto sufren cambio abrupto de comportamiento (generación de una discontinuidad)</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100" smtClean="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457200" y="274638"/>
            <a:ext cx="8229600" cy="633412"/>
          </a:xfrm>
        </p:spPr>
        <p:txBody>
          <a:bodyPr/>
          <a:lstStyle/>
          <a:p>
            <a:r>
              <a:rPr lang="es-ES" altLang="en-US" sz="2400" b="1" smtClean="0">
                <a:solidFill>
                  <a:srgbClr val="FFFF00"/>
                </a:solidFill>
                <a:latin typeface="Arial" panose="020B0604020202020204" pitchFamily="34" charset="0"/>
                <a:cs typeface="Arial" panose="020B0604020202020204" pitchFamily="34" charset="0"/>
              </a:rPr>
              <a:t>Fuente de lectura y estudio</a:t>
            </a:r>
            <a:endParaRPr lang="en-US" altLang="en-US" sz="2400" b="1" smtClean="0">
              <a:solidFill>
                <a:srgbClr val="FFFF00"/>
              </a:solidFill>
              <a:latin typeface="Arial" panose="020B0604020202020204" pitchFamily="34" charset="0"/>
              <a:cs typeface="Arial" panose="020B0604020202020204" pitchFamily="34" charset="0"/>
            </a:endParaRPr>
          </a:p>
        </p:txBody>
      </p:sp>
      <p:sp>
        <p:nvSpPr>
          <p:cNvPr id="33795" name="Marcador de contenido 2"/>
          <p:cNvSpPr>
            <a:spLocks noGrp="1"/>
          </p:cNvSpPr>
          <p:nvPr>
            <p:ph idx="1"/>
          </p:nvPr>
        </p:nvSpPr>
        <p:spPr>
          <a:xfrm>
            <a:off x="457200" y="1196975"/>
            <a:ext cx="8229600" cy="1295400"/>
          </a:xfrm>
        </p:spPr>
        <p:txBody>
          <a:bodyPr/>
          <a:lstStyle/>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Tarbuck, E.; Ludgens, F. “Ciencias de la Tierra”. Prentice Hall. México D.F.</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Capítulos 12 y 2 (en ese orden)</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Para complementar: Monroe, J.; Wincander, R.; Pozo, M. “Geología”.  Capítulo 1 y  2</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a:t>
            </a:r>
            <a:endParaRPr lang="en-US" altLang="en-US" sz="1400" smtClean="0">
              <a:solidFill>
                <a:schemeClr val="bg1"/>
              </a:solidFill>
              <a:latin typeface="Arial" panose="020B0604020202020204" pitchFamily="34" charset="0"/>
              <a:cs typeface="Arial" panose="020B0604020202020204" pitchFamily="34" charset="0"/>
            </a:endParaRPr>
          </a:p>
        </p:txBody>
      </p:sp>
      <p:pic>
        <p:nvPicPr>
          <p:cNvPr id="33796" name="Picture 2" descr="Ciencias de la Tierra», una introducción a la geología física, Edward J.  Tarbuck y Frederick K. Lutgens | Geólogos del Mun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0" y="2781300"/>
            <a:ext cx="2890838"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Libro Geologia. Dinamica Y Evolucion De La Tierra, Monroe,Wicander,Pozo,  ISBN 17826640. Comprar en Busca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744788"/>
            <a:ext cx="259238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a:xfrm>
            <a:off x="500063" y="274638"/>
            <a:ext cx="8186737" cy="725487"/>
          </a:xfrm>
        </p:spPr>
        <p:txBody>
          <a:bodyPr/>
          <a:lstStyle/>
          <a:p>
            <a:pPr algn="l" eaLnBrk="1" hangingPunct="1"/>
            <a:r>
              <a:rPr lang="es-ES" altLang="en-US" sz="2400" b="1" smtClean="0">
                <a:solidFill>
                  <a:srgbClr val="FFFF00"/>
                </a:solidFill>
                <a:latin typeface="Arial" panose="020B0604020202020204" pitchFamily="34" charset="0"/>
                <a:cs typeface="Arial" panose="020B0604020202020204" pitchFamily="34" charset="0"/>
              </a:rPr>
              <a:t>Síntesis de clase anterior</a:t>
            </a:r>
          </a:p>
        </p:txBody>
      </p:sp>
      <p:sp>
        <p:nvSpPr>
          <p:cNvPr id="34819" name="2 Marcador de contenido"/>
          <p:cNvSpPr>
            <a:spLocks noGrp="1"/>
          </p:cNvSpPr>
          <p:nvPr>
            <p:ph idx="1"/>
          </p:nvPr>
        </p:nvSpPr>
        <p:spPr>
          <a:xfrm>
            <a:off x="457200" y="1143000"/>
            <a:ext cx="8229600" cy="5286375"/>
          </a:xfrm>
        </p:spPr>
        <p:txBody>
          <a:bodyPr/>
          <a:lstStyle/>
          <a:p>
            <a:pPr eaLnBrk="1" hangingPunct="1">
              <a:buFont typeface="Arial" panose="020B0604020202020204" pitchFamily="34" charset="0"/>
              <a:buNone/>
            </a:pPr>
            <a:r>
              <a:rPr lang="es-ES" altLang="en-US" sz="1600" b="1" smtClean="0">
                <a:solidFill>
                  <a:schemeClr val="bg1"/>
                </a:solidFill>
                <a:latin typeface="Arial" panose="020B0604020202020204" pitchFamily="34" charset="0"/>
                <a:cs typeface="Arial" panose="020B0604020202020204" pitchFamily="34" charset="0"/>
              </a:rPr>
              <a:t>Primera Clase:</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1.- La Geomorfología como ciencia: objeto de estudio.</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2.- Las fuerzas internas y externo como gestoras de las formas de modelado de la superficie terrestre.</a:t>
            </a:r>
          </a:p>
          <a:p>
            <a:pPr eaLnBrk="1" hangingPunct="1">
              <a:buFont typeface="Arial" panose="020B0604020202020204" pitchFamily="34" charset="0"/>
              <a:buNone/>
            </a:pPr>
            <a:r>
              <a:rPr lang="es-ES" altLang="en-US" sz="1600" b="1" smtClean="0">
                <a:solidFill>
                  <a:schemeClr val="bg1"/>
                </a:solidFill>
                <a:latin typeface="Arial" panose="020B0604020202020204" pitchFamily="34" charset="0"/>
                <a:cs typeface="Arial" panose="020B0604020202020204" pitchFamily="34" charset="0"/>
              </a:rPr>
              <a:t>Segunda Clase:</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3.- Estudio de la estructura interna de la Tierra:</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		- desde el punto de vista de la composición química (estático)</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			- CORTEZA</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			- MANTO (superior e inferior)</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			- NÚCLEO (externo e interno)</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4.- La importancia de las ondas sísmicas: las discontinuidades</a:t>
            </a:r>
          </a:p>
          <a:p>
            <a:pPr eaLnBrk="1" hangingPunct="1">
              <a:buFont typeface="Arial" panose="020B0604020202020204" pitchFamily="34" charset="0"/>
              <a:buNone/>
            </a:pPr>
            <a:r>
              <a:rPr lang="es-ES" altLang="en-US" sz="1600" smtClean="0">
                <a:solidFill>
                  <a:srgbClr val="FFFF00"/>
                </a:solidFill>
                <a:latin typeface="Arial" panose="020B0604020202020204" pitchFamily="34" charset="0"/>
                <a:cs typeface="Arial" panose="020B0604020202020204" pitchFamily="34" charset="0"/>
              </a:rPr>
              <a:t>5.- la Estructura interna de la Tierra desde el punto de vista dinámico</a:t>
            </a:r>
          </a:p>
          <a:p>
            <a:pPr eaLnBrk="1" hangingPunct="1">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s-ES" altLang="en-US" sz="1600" b="1" smtClean="0">
                <a:solidFill>
                  <a:schemeClr val="bg1"/>
                </a:solidFill>
                <a:latin typeface="Arial" panose="020B0604020202020204" pitchFamily="34" charset="0"/>
                <a:cs typeface="Arial" panose="020B0604020202020204" pitchFamily="34" charset="0"/>
              </a:rPr>
              <a:t>Clase de hoy</a:t>
            </a:r>
          </a:p>
          <a:p>
            <a:pPr eaLnBrk="1" hangingPunct="1">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5.- La Teoría de la deriva continental                 Alfred Wegener 1912-1922</a:t>
            </a:r>
          </a:p>
          <a:p>
            <a:pPr eaLnBrk="1" hangingPunct="1">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6.- El paleomagnetismo. La Expansión oceánica. La Tectónica de Placas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 descr="0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1438"/>
            <a:ext cx="8964613"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857750" y="274638"/>
            <a:ext cx="3829050" cy="1143000"/>
          </a:xfrm>
        </p:spPr>
        <p:txBody>
          <a:bodyPr/>
          <a:lstStyle/>
          <a:p>
            <a:pPr eaLnBrk="1" hangingPunct="1"/>
            <a:r>
              <a:rPr lang="es-ES" altLang="en-US" sz="2000" b="1" smtClean="0">
                <a:solidFill>
                  <a:srgbClr val="FFFF00"/>
                </a:solidFill>
              </a:rPr>
              <a:t>Alfred Wegener</a:t>
            </a:r>
            <a:br>
              <a:rPr lang="es-ES" altLang="en-US" sz="2000" b="1" smtClean="0">
                <a:solidFill>
                  <a:srgbClr val="FFFF00"/>
                </a:solidFill>
              </a:rPr>
            </a:br>
            <a:r>
              <a:rPr lang="es-ES" altLang="en-US" sz="2000" b="1" smtClean="0">
                <a:solidFill>
                  <a:srgbClr val="FFFF00"/>
                </a:solidFill>
              </a:rPr>
              <a:t>1880-1930 Climatólogo y geofísico alemán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s-ES" altLang="en-US" sz="2800" b="1" smtClean="0">
                <a:solidFill>
                  <a:srgbClr val="FFFF00"/>
                </a:solidFill>
                <a:latin typeface="Arial" panose="020B0604020202020204" pitchFamily="34" charset="0"/>
                <a:cs typeface="Arial" panose="020B0604020202020204" pitchFamily="34" charset="0"/>
              </a:rPr>
              <a:t>Teoría de la Deriva Continental</a:t>
            </a:r>
          </a:p>
        </p:txBody>
      </p:sp>
      <p:sp>
        <p:nvSpPr>
          <p:cNvPr id="15363" name="Rectangle 3"/>
          <p:cNvSpPr>
            <a:spLocks noGrp="1" noChangeArrowheads="1"/>
          </p:cNvSpPr>
          <p:nvPr>
            <p:ph type="body" idx="1"/>
          </p:nvPr>
        </p:nvSpPr>
        <p:spPr>
          <a:xfrm>
            <a:off x="457200" y="1341438"/>
            <a:ext cx="8229600" cy="4784725"/>
          </a:xfrm>
        </p:spPr>
        <p:txBody>
          <a:bodyPr rtlCol="0">
            <a:normAutofit lnSpcReduction="10000"/>
          </a:bodyPr>
          <a:lstStyle/>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Alfred </a:t>
            </a:r>
            <a:r>
              <a:rPr lang="es-ES" sz="1800" dirty="0" err="1" smtClean="0">
                <a:solidFill>
                  <a:schemeClr val="bg1"/>
                </a:solidFill>
                <a:latin typeface="Arial" panose="020B0604020202020204" pitchFamily="34" charset="0"/>
                <a:cs typeface="Arial" panose="020B0604020202020204" pitchFamily="34" charset="0"/>
              </a:rPr>
              <a:t>Wegener</a:t>
            </a:r>
            <a:r>
              <a:rPr lang="es-ES" sz="1800" dirty="0" smtClean="0">
                <a:solidFill>
                  <a:schemeClr val="bg1"/>
                </a:solidFill>
                <a:latin typeface="Arial" panose="020B0604020202020204" pitchFamily="34" charset="0"/>
                <a:cs typeface="Arial" panose="020B0604020202020204" pitchFamily="34" charset="0"/>
              </a:rPr>
              <a:t>			</a:t>
            </a:r>
            <a:r>
              <a:rPr lang="es-ES" sz="1800" u="sng" dirty="0" smtClean="0">
                <a:solidFill>
                  <a:schemeClr val="bg1"/>
                </a:solidFill>
                <a:latin typeface="Arial" panose="020B0604020202020204" pitchFamily="34" charset="0"/>
                <a:cs typeface="Arial" panose="020B0604020202020204" pitchFamily="34" charset="0"/>
              </a:rPr>
              <a:t>(geofísico alemán) en 1912-1922</a:t>
            </a:r>
          </a:p>
          <a:p>
            <a:pPr eaLnBrk="1" fontAlgn="auto" hangingPunct="1">
              <a:lnSpc>
                <a:spcPct val="90000"/>
              </a:lnSpc>
              <a:spcAft>
                <a:spcPts val="0"/>
              </a:spcAft>
              <a:buFontTx/>
              <a:buNone/>
              <a:defRPr/>
            </a:pPr>
            <a:endParaRPr lang="es-ES" sz="1800" u="sng" dirty="0" smtClean="0">
              <a:solidFill>
                <a:schemeClr val="bg1"/>
              </a:solidFill>
              <a:latin typeface="Arial" panose="020B0604020202020204" pitchFamily="34" charset="0"/>
              <a:cs typeface="Arial" panose="020B0604020202020204" pitchFamily="34" charset="0"/>
            </a:endParaRPr>
          </a:p>
          <a:p>
            <a:pPr algn="ctr" eaLnBrk="1" fontAlgn="auto" hangingPunct="1">
              <a:lnSpc>
                <a:spcPct val="90000"/>
              </a:lnSpc>
              <a:spcAft>
                <a:spcPts val="0"/>
              </a:spcAft>
              <a:buFontTx/>
              <a:buNone/>
              <a:defRPr/>
            </a:pPr>
            <a:r>
              <a:rPr lang="es-ES" sz="1800" u="sng" dirty="0" smtClean="0">
                <a:solidFill>
                  <a:schemeClr val="bg1"/>
                </a:solidFill>
                <a:latin typeface="Arial" panose="020B0604020202020204" pitchFamily="34" charset="0"/>
                <a:cs typeface="Arial" panose="020B0604020202020204" pitchFamily="34" charset="0"/>
              </a:rPr>
              <a:t>TEORÍA DERIVA CONTINENTAL</a:t>
            </a:r>
          </a:p>
          <a:p>
            <a:pPr algn="ctr" eaLnBrk="1" fontAlgn="auto" hangingPunct="1">
              <a:lnSpc>
                <a:spcPct val="90000"/>
              </a:lnSpc>
              <a:spcAft>
                <a:spcPts val="0"/>
              </a:spcAft>
              <a:buFontTx/>
              <a:buNone/>
              <a:defRPr/>
            </a:pPr>
            <a:endParaRPr lang="es-ES" sz="1800" u="sng" dirty="0" smtClean="0">
              <a:solidFill>
                <a:schemeClr val="bg1"/>
              </a:solidFill>
              <a:latin typeface="Arial" panose="020B0604020202020204" pitchFamily="34" charset="0"/>
              <a:cs typeface="Arial" panose="020B0604020202020204" pitchFamily="34" charset="0"/>
            </a:endParaRPr>
          </a:p>
          <a:p>
            <a:pPr eaLnBrk="1" fontAlgn="auto" hangingPunct="1">
              <a:lnSpc>
                <a:spcPct val="90000"/>
              </a:lnSpc>
              <a:spcAft>
                <a:spcPts val="0"/>
              </a:spcAft>
              <a:buFontTx/>
              <a:buNone/>
              <a:defRPr/>
            </a:pPr>
            <a:endParaRPr lang="es-ES" sz="1800" u="sng" dirty="0" smtClean="0">
              <a:solidFill>
                <a:schemeClr val="bg1"/>
              </a:solidFill>
              <a:latin typeface="Arial" panose="020B0604020202020204" pitchFamily="34" charset="0"/>
              <a:cs typeface="Arial" panose="020B0604020202020204" pitchFamily="34" charset="0"/>
            </a:endParaRPr>
          </a:p>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Existencia de un único continente</a:t>
            </a:r>
          </a:p>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(PANGEA) – Era Paleozoica	Similitud en rasgos geológicos.</a:t>
            </a:r>
          </a:p>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					Similitud en bordes continentales, fósiles</a:t>
            </a:r>
          </a:p>
          <a:p>
            <a:pPr eaLnBrk="1" fontAlgn="auto" hangingPunct="1">
              <a:lnSpc>
                <a:spcPct val="90000"/>
              </a:lnSpc>
              <a:spcAft>
                <a:spcPts val="0"/>
              </a:spcAft>
              <a:buFontTx/>
              <a:buNone/>
              <a:defRPr/>
            </a:pPr>
            <a:endParaRPr lang="es-ES" sz="1800" dirty="0" smtClean="0">
              <a:solidFill>
                <a:schemeClr val="bg1"/>
              </a:solidFill>
              <a:latin typeface="Arial" panose="020B0604020202020204" pitchFamily="34" charset="0"/>
              <a:cs typeface="Arial" panose="020B0604020202020204" pitchFamily="34" charset="0"/>
            </a:endParaRPr>
          </a:p>
          <a:p>
            <a:pPr algn="ctr" eaLnBrk="1" fontAlgn="auto" hangingPunct="1">
              <a:lnSpc>
                <a:spcPct val="90000"/>
              </a:lnSpc>
              <a:spcAft>
                <a:spcPts val="0"/>
              </a:spcAft>
              <a:buFontTx/>
              <a:buNone/>
              <a:defRPr/>
            </a:pPr>
            <a:endParaRPr lang="es-ES" sz="1800" dirty="0" smtClean="0">
              <a:solidFill>
                <a:schemeClr val="bg1"/>
              </a:solidFill>
              <a:latin typeface="Arial" panose="020B0604020202020204" pitchFamily="34" charset="0"/>
              <a:cs typeface="Arial" panose="020B0604020202020204" pitchFamily="34" charset="0"/>
            </a:endParaRPr>
          </a:p>
          <a:p>
            <a:pPr algn="ct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	   - Se separan en dos: </a:t>
            </a:r>
            <a:r>
              <a:rPr lang="es-ES" sz="1800" dirty="0" err="1" smtClean="0">
                <a:solidFill>
                  <a:schemeClr val="bg1"/>
                </a:solidFill>
                <a:latin typeface="Arial" panose="020B0604020202020204" pitchFamily="34" charset="0"/>
                <a:cs typeface="Arial" panose="020B0604020202020204" pitchFamily="34" charset="0"/>
              </a:rPr>
              <a:t>Laurentia</a:t>
            </a:r>
            <a:r>
              <a:rPr lang="es-ES" sz="1800" dirty="0" smtClean="0">
                <a:solidFill>
                  <a:schemeClr val="bg1"/>
                </a:solidFill>
                <a:latin typeface="Arial" panose="020B0604020202020204" pitchFamily="34" charset="0"/>
                <a:cs typeface="Arial" panose="020B0604020202020204" pitchFamily="34" charset="0"/>
              </a:rPr>
              <a:t> y </a:t>
            </a:r>
            <a:r>
              <a:rPr lang="es-ES" sz="1800" dirty="0" err="1" smtClean="0">
                <a:solidFill>
                  <a:schemeClr val="bg1"/>
                </a:solidFill>
                <a:latin typeface="Arial" panose="020B0604020202020204" pitchFamily="34" charset="0"/>
                <a:cs typeface="Arial" panose="020B0604020202020204" pitchFamily="34" charset="0"/>
              </a:rPr>
              <a:t>Gondwana</a:t>
            </a:r>
            <a:endParaRPr lang="es-ES" sz="1800" dirty="0" smtClean="0">
              <a:solidFill>
                <a:schemeClr val="bg1"/>
              </a:solidFill>
              <a:latin typeface="Arial" panose="020B0604020202020204" pitchFamily="34" charset="0"/>
              <a:cs typeface="Arial" panose="020B0604020202020204" pitchFamily="34" charset="0"/>
            </a:endParaRPr>
          </a:p>
          <a:p>
            <a:pPr algn="ct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			- Formación del Atlántico y separación de los continentes</a:t>
            </a:r>
          </a:p>
          <a:p>
            <a:pPr algn="ctr" eaLnBrk="1" fontAlgn="auto" hangingPunct="1">
              <a:lnSpc>
                <a:spcPct val="90000"/>
              </a:lnSpc>
              <a:spcAft>
                <a:spcPts val="0"/>
              </a:spcAft>
              <a:buFontTx/>
              <a:buNone/>
              <a:defRPr/>
            </a:pPr>
            <a:endParaRPr lang="es-ES" sz="1800" dirty="0" smtClean="0">
              <a:solidFill>
                <a:schemeClr val="bg1"/>
              </a:solidFill>
              <a:latin typeface="Arial" panose="020B0604020202020204" pitchFamily="34" charset="0"/>
              <a:cs typeface="Arial" panose="020B0604020202020204" pitchFamily="34" charset="0"/>
            </a:endParaRPr>
          </a:p>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Mecanismo?	Según </a:t>
            </a:r>
            <a:r>
              <a:rPr lang="es-ES" sz="1800" dirty="0" err="1" smtClean="0">
                <a:solidFill>
                  <a:schemeClr val="bg1"/>
                </a:solidFill>
                <a:latin typeface="Arial" panose="020B0604020202020204" pitchFamily="34" charset="0"/>
                <a:cs typeface="Arial" panose="020B0604020202020204" pitchFamily="34" charset="0"/>
              </a:rPr>
              <a:t>Wegener</a:t>
            </a:r>
            <a:r>
              <a:rPr lang="es-ES" sz="1800" dirty="0" smtClean="0">
                <a:solidFill>
                  <a:schemeClr val="bg1"/>
                </a:solidFill>
                <a:latin typeface="Arial" panose="020B0604020202020204" pitchFamily="34" charset="0"/>
                <a:cs typeface="Arial" panose="020B0604020202020204" pitchFamily="34" charset="0"/>
              </a:rPr>
              <a:t>:	a) fuerza gravitacional de la luna y el sol</a:t>
            </a:r>
          </a:p>
          <a:p>
            <a:pPr eaLnBrk="1" fontAlgn="auto" hangingPunct="1">
              <a:lnSpc>
                <a:spcPct val="90000"/>
              </a:lnSpc>
              <a:spcAft>
                <a:spcPts val="0"/>
              </a:spcAft>
              <a:buFontTx/>
              <a:buNone/>
              <a:defRPr/>
            </a:pPr>
            <a:r>
              <a:rPr lang="es-ES" sz="1800" dirty="0" smtClean="0">
                <a:solidFill>
                  <a:schemeClr val="bg1"/>
                </a:solidFill>
                <a:latin typeface="Arial" panose="020B0604020202020204" pitchFamily="34" charset="0"/>
                <a:cs typeface="Arial" panose="020B0604020202020204" pitchFamily="34" charset="0"/>
              </a:rPr>
              <a:t>					 b) los continentes se mueven como si 				flotaran</a:t>
            </a:r>
          </a:p>
        </p:txBody>
      </p:sp>
      <p:sp>
        <p:nvSpPr>
          <p:cNvPr id="15364" name="Line 4"/>
          <p:cNvSpPr>
            <a:spLocks noChangeShapeType="1"/>
          </p:cNvSpPr>
          <p:nvPr/>
        </p:nvSpPr>
        <p:spPr bwMode="auto">
          <a:xfrm flipH="1">
            <a:off x="3563938" y="2276475"/>
            <a:ext cx="1223962" cy="431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5" name="Line 5"/>
          <p:cNvSpPr>
            <a:spLocks noChangeShapeType="1"/>
          </p:cNvSpPr>
          <p:nvPr/>
        </p:nvSpPr>
        <p:spPr bwMode="auto">
          <a:xfrm>
            <a:off x="3492500" y="3141663"/>
            <a:ext cx="6477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6" name="Line 6"/>
          <p:cNvSpPr>
            <a:spLocks noChangeShapeType="1"/>
          </p:cNvSpPr>
          <p:nvPr/>
        </p:nvSpPr>
        <p:spPr bwMode="auto">
          <a:xfrm>
            <a:off x="4787900" y="3573463"/>
            <a:ext cx="0" cy="5032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7" name="Line 7"/>
          <p:cNvSpPr>
            <a:spLocks noChangeShapeType="1"/>
          </p:cNvSpPr>
          <p:nvPr/>
        </p:nvSpPr>
        <p:spPr bwMode="auto">
          <a:xfrm>
            <a:off x="2268538" y="1557338"/>
            <a:ext cx="179863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animEffect transition="in" filter="dissolve">
                                      <p:cBhvr>
                                        <p:cTn id="11" dur="500"/>
                                        <p:tgtEl>
                                          <p:spTgt spid="15363">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dissolve">
                                      <p:cBhvr>
                                        <p:cTn id="15" dur="500"/>
                                        <p:tgtEl>
                                          <p:spTgt spid="1536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animEffect transition="in" filter="dissolve">
                                      <p:cBhvr>
                                        <p:cTn id="19" dur="500"/>
                                        <p:tgtEl>
                                          <p:spTgt spid="15363">
                                            <p:txEl>
                                              <p:pRg st="5" end="5"/>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animEffect transition="in" filter="dissolve">
                                      <p:cBhvr>
                                        <p:cTn id="23" dur="500"/>
                                        <p:tgtEl>
                                          <p:spTgt spid="15363">
                                            <p:txEl>
                                              <p:pRg st="6" end="6"/>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5363">
                                            <p:txEl>
                                              <p:pRg st="7" end="7"/>
                                            </p:txEl>
                                          </p:spTgt>
                                        </p:tgtEl>
                                        <p:attrNameLst>
                                          <p:attrName>style.visibility</p:attrName>
                                        </p:attrNameLst>
                                      </p:cBhvr>
                                      <p:to>
                                        <p:strVal val="visible"/>
                                      </p:to>
                                    </p:set>
                                    <p:animEffect transition="in" filter="dissolve">
                                      <p:cBhvr>
                                        <p:cTn id="27" dur="500"/>
                                        <p:tgtEl>
                                          <p:spTgt spid="15363">
                                            <p:txEl>
                                              <p:pRg st="7" end="7"/>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363">
                                            <p:txEl>
                                              <p:pRg st="10" end="10"/>
                                            </p:txEl>
                                          </p:spTgt>
                                        </p:tgtEl>
                                        <p:attrNameLst>
                                          <p:attrName>style.visibility</p:attrName>
                                        </p:attrNameLst>
                                      </p:cBhvr>
                                      <p:to>
                                        <p:strVal val="visible"/>
                                      </p:to>
                                    </p:set>
                                    <p:animEffect transition="in" filter="dissolve">
                                      <p:cBhvr>
                                        <p:cTn id="31" dur="500"/>
                                        <p:tgtEl>
                                          <p:spTgt spid="15363">
                                            <p:txEl>
                                              <p:pRg st="10" end="10"/>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5363">
                                            <p:txEl>
                                              <p:pRg st="11" end="11"/>
                                            </p:txEl>
                                          </p:spTgt>
                                        </p:tgtEl>
                                        <p:attrNameLst>
                                          <p:attrName>style.visibility</p:attrName>
                                        </p:attrNameLst>
                                      </p:cBhvr>
                                      <p:to>
                                        <p:strVal val="visible"/>
                                      </p:to>
                                    </p:set>
                                    <p:animEffect transition="in" filter="dissolve">
                                      <p:cBhvr>
                                        <p:cTn id="35" dur="500"/>
                                        <p:tgtEl>
                                          <p:spTgt spid="15363">
                                            <p:txEl>
                                              <p:pRg st="11" end="11"/>
                                            </p:txEl>
                                          </p:spTgt>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5363">
                                            <p:txEl>
                                              <p:pRg st="13" end="13"/>
                                            </p:txEl>
                                          </p:spTgt>
                                        </p:tgtEl>
                                        <p:attrNameLst>
                                          <p:attrName>style.visibility</p:attrName>
                                        </p:attrNameLst>
                                      </p:cBhvr>
                                      <p:to>
                                        <p:strVal val="visible"/>
                                      </p:to>
                                    </p:set>
                                    <p:animEffect transition="in" filter="dissolve">
                                      <p:cBhvr>
                                        <p:cTn id="39" dur="500"/>
                                        <p:tgtEl>
                                          <p:spTgt spid="15363">
                                            <p:txEl>
                                              <p:pRg st="13" end="13"/>
                                            </p:txEl>
                                          </p:spTgt>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5363">
                                            <p:txEl>
                                              <p:pRg st="14" end="14"/>
                                            </p:txEl>
                                          </p:spTgt>
                                        </p:tgtEl>
                                        <p:attrNameLst>
                                          <p:attrName>style.visibility</p:attrName>
                                        </p:attrNameLst>
                                      </p:cBhvr>
                                      <p:to>
                                        <p:strVal val="visible"/>
                                      </p:to>
                                    </p:set>
                                    <p:animEffect transition="in" filter="dissolve">
                                      <p:cBhvr>
                                        <p:cTn id="43" dur="500"/>
                                        <p:tgtEl>
                                          <p:spTgt spid="15363">
                                            <p:txEl>
                                              <p:pRg st="14" end="14"/>
                                            </p:txEl>
                                          </p:spTgt>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15367"/>
                                        </p:tgtEl>
                                        <p:attrNameLst>
                                          <p:attrName>style.visibility</p:attrName>
                                        </p:attrNameLst>
                                      </p:cBhvr>
                                      <p:to>
                                        <p:strVal val="visible"/>
                                      </p:to>
                                    </p:set>
                                    <p:animEffect transition="in" filter="dissolve">
                                      <p:cBhvr>
                                        <p:cTn id="47" dur="500"/>
                                        <p:tgtEl>
                                          <p:spTgt spid="15367"/>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15364"/>
                                        </p:tgtEl>
                                        <p:attrNameLst>
                                          <p:attrName>style.visibility</p:attrName>
                                        </p:attrNameLst>
                                      </p:cBhvr>
                                      <p:to>
                                        <p:strVal val="visible"/>
                                      </p:to>
                                    </p:set>
                                    <p:animEffect transition="in" filter="dissolve">
                                      <p:cBhvr>
                                        <p:cTn id="51" dur="500"/>
                                        <p:tgtEl>
                                          <p:spTgt spid="15364"/>
                                        </p:tgtEl>
                                      </p:cBhvr>
                                    </p:animEffect>
                                  </p:childTnLst>
                                </p:cTn>
                              </p:par>
                            </p:childTnLst>
                          </p:cTn>
                        </p:par>
                        <p:par>
                          <p:cTn id="52" fill="hold" nodeType="afterGroup">
                            <p:stCondLst>
                              <p:cond delay="6000"/>
                            </p:stCondLst>
                            <p:childTnLst>
                              <p:par>
                                <p:cTn id="53" presetID="9" presetClass="entr" presetSubtype="0" fill="hold" nodeType="afterEffect">
                                  <p:stCondLst>
                                    <p:cond delay="0"/>
                                  </p:stCondLst>
                                  <p:childTnLst>
                                    <p:set>
                                      <p:cBhvr>
                                        <p:cTn id="54" dur="1" fill="hold">
                                          <p:stCondLst>
                                            <p:cond delay="0"/>
                                          </p:stCondLst>
                                        </p:cTn>
                                        <p:tgtEl>
                                          <p:spTgt spid="15365"/>
                                        </p:tgtEl>
                                        <p:attrNameLst>
                                          <p:attrName>style.visibility</p:attrName>
                                        </p:attrNameLst>
                                      </p:cBhvr>
                                      <p:to>
                                        <p:strVal val="visible"/>
                                      </p:to>
                                    </p:set>
                                    <p:animEffect transition="in" filter="dissolve">
                                      <p:cBhvr>
                                        <p:cTn id="55" dur="500"/>
                                        <p:tgtEl>
                                          <p:spTgt spid="15365"/>
                                        </p:tgtEl>
                                      </p:cBhvr>
                                    </p:animEffect>
                                  </p:childTnLst>
                                </p:cTn>
                              </p:par>
                            </p:childTnLst>
                          </p:cTn>
                        </p:par>
                        <p:par>
                          <p:cTn id="56" fill="hold" nodeType="afterGroup">
                            <p:stCondLst>
                              <p:cond delay="6500"/>
                            </p:stCondLst>
                            <p:childTnLst>
                              <p:par>
                                <p:cTn id="57" presetID="9" presetClass="entr" presetSubtype="0" fill="hold" nodeType="afterEffect">
                                  <p:stCondLst>
                                    <p:cond delay="0"/>
                                  </p:stCondLst>
                                  <p:childTnLst>
                                    <p:set>
                                      <p:cBhvr>
                                        <p:cTn id="58" dur="1" fill="hold">
                                          <p:stCondLst>
                                            <p:cond delay="0"/>
                                          </p:stCondLst>
                                        </p:cTn>
                                        <p:tgtEl>
                                          <p:spTgt spid="15366"/>
                                        </p:tgtEl>
                                        <p:attrNameLst>
                                          <p:attrName>style.visibility</p:attrName>
                                        </p:attrNameLst>
                                      </p:cBhvr>
                                      <p:to>
                                        <p:strVal val="visible"/>
                                      </p:to>
                                    </p:set>
                                    <p:animEffect transition="in" filter="dissolve">
                                      <p:cBhvr>
                                        <p:cTn id="59"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1" descr="0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2700"/>
            <a:ext cx="63214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hidden="1"/>
          <p:cNvSpPr>
            <a:spLocks noGrp="1" noChangeArrowheads="1"/>
          </p:cNvSpPr>
          <p:nvPr>
            <p:ph type="title"/>
          </p:nvPr>
        </p:nvSpPr>
        <p:spPr/>
        <p:txBody>
          <a:bodyPr/>
          <a:lstStyle/>
          <a:p>
            <a:pPr eaLnBrk="1" hangingPunct="1"/>
            <a:endParaRPr lang="en-US" altLang="en-US" smtClean="0"/>
          </a:p>
        </p:txBody>
      </p:sp>
      <p:sp>
        <p:nvSpPr>
          <p:cNvPr id="37892" name="Rectangle 3"/>
          <p:cNvSpPr>
            <a:spLocks noChangeArrowheads="1"/>
          </p:cNvSpPr>
          <p:nvPr/>
        </p:nvSpPr>
        <p:spPr bwMode="auto">
          <a:xfrm>
            <a:off x="7856538" y="6477000"/>
            <a:ext cx="1211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2-3, p. 31</a:t>
            </a:r>
          </a:p>
        </p:txBody>
      </p:sp>
      <p:sp>
        <p:nvSpPr>
          <p:cNvPr id="5" name="Rectangle 2"/>
          <p:cNvSpPr txBox="1">
            <a:spLocks noChangeArrowheads="1"/>
          </p:cNvSpPr>
          <p:nvPr/>
        </p:nvSpPr>
        <p:spPr bwMode="auto">
          <a:xfrm>
            <a:off x="0" y="6021388"/>
            <a:ext cx="6732588" cy="620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2400" b="1" kern="0" dirty="0">
                <a:latin typeface="+mj-lt"/>
                <a:ea typeface="+mj-ea"/>
                <a:cs typeface="+mj-cs"/>
              </a:rPr>
              <a:t>Similitud de los contornos continentales</a:t>
            </a:r>
          </a:p>
          <a:p>
            <a:pPr algn="ctr" eaLnBrk="1" fontAlgn="auto" hangingPunct="1">
              <a:spcBef>
                <a:spcPts val="0"/>
              </a:spcBef>
              <a:spcAft>
                <a:spcPts val="0"/>
              </a:spcAft>
              <a:defRPr/>
            </a:pPr>
            <a:r>
              <a:rPr lang="es-ES" sz="1200" kern="0" dirty="0">
                <a:latin typeface="+mj-lt"/>
                <a:ea typeface="+mj-ea"/>
                <a:cs typeface="+mj-cs"/>
              </a:rPr>
              <a:t>Fuente: Monroe-</a:t>
            </a:r>
            <a:r>
              <a:rPr lang="es-ES" sz="1200" kern="0" dirty="0" err="1">
                <a:latin typeface="+mj-lt"/>
                <a:ea typeface="+mj-ea"/>
                <a:cs typeface="+mj-cs"/>
              </a:rPr>
              <a:t>Wicander</a:t>
            </a:r>
            <a:r>
              <a:rPr lang="es-ES" sz="1200" kern="0" dirty="0">
                <a:latin typeface="+mj-lt"/>
                <a:ea typeface="+mj-ea"/>
                <a:cs typeface="+mj-cs"/>
              </a:rPr>
              <a:t> (2006))</a:t>
            </a:r>
            <a:endParaRPr lang="es-ES" sz="2400" kern="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1" descr="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700"/>
            <a:ext cx="799941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hidden="1"/>
          <p:cNvSpPr>
            <a:spLocks noGrp="1" noChangeArrowheads="1"/>
          </p:cNvSpPr>
          <p:nvPr>
            <p:ph type="title"/>
          </p:nvPr>
        </p:nvSpPr>
        <p:spPr/>
        <p:txBody>
          <a:bodyPr/>
          <a:lstStyle/>
          <a:p>
            <a:pPr eaLnBrk="1" hangingPunct="1"/>
            <a:endParaRPr lang="en-US" altLang="en-US" smtClean="0"/>
          </a:p>
        </p:txBody>
      </p:sp>
      <p:sp>
        <p:nvSpPr>
          <p:cNvPr id="39940" name="Rectangle 3"/>
          <p:cNvSpPr>
            <a:spLocks noChangeArrowheads="1"/>
          </p:cNvSpPr>
          <p:nvPr/>
        </p:nvSpPr>
        <p:spPr bwMode="auto">
          <a:xfrm>
            <a:off x="7856538" y="6477000"/>
            <a:ext cx="1211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2-4, p. 31</a:t>
            </a:r>
          </a:p>
        </p:txBody>
      </p:sp>
      <p:sp>
        <p:nvSpPr>
          <p:cNvPr id="5" name="Rectangle 2"/>
          <p:cNvSpPr txBox="1">
            <a:spLocks noChangeArrowheads="1"/>
          </p:cNvSpPr>
          <p:nvPr/>
        </p:nvSpPr>
        <p:spPr bwMode="auto">
          <a:xfrm>
            <a:off x="971550" y="6048375"/>
            <a:ext cx="7129463" cy="620713"/>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2400" b="1" kern="0" dirty="0">
                <a:latin typeface="+mj-lt"/>
                <a:ea typeface="+mj-ea"/>
                <a:cs typeface="+mj-cs"/>
              </a:rPr>
              <a:t>Secuencia estratigráfica Carbonífero/Jurásico</a:t>
            </a:r>
          </a:p>
          <a:p>
            <a:pPr algn="ctr" eaLnBrk="1" fontAlgn="auto" hangingPunct="1">
              <a:spcBef>
                <a:spcPts val="0"/>
              </a:spcBef>
              <a:spcAft>
                <a:spcPts val="0"/>
              </a:spcAft>
              <a:defRPr/>
            </a:pPr>
            <a:r>
              <a:rPr lang="es-ES" sz="1200" kern="0" dirty="0">
                <a:latin typeface="+mj-lt"/>
                <a:ea typeface="+mj-ea"/>
                <a:cs typeface="+mj-cs"/>
              </a:rPr>
              <a:t>Fuente: Monroe-</a:t>
            </a:r>
            <a:r>
              <a:rPr lang="es-ES" sz="1200" kern="0" dirty="0" err="1">
                <a:latin typeface="+mj-lt"/>
                <a:ea typeface="+mj-ea"/>
                <a:cs typeface="+mj-cs"/>
              </a:rPr>
              <a:t>Wicander</a:t>
            </a:r>
            <a:r>
              <a:rPr lang="es-ES" sz="1200" kern="0" dirty="0">
                <a:latin typeface="+mj-lt"/>
                <a:ea typeface="+mj-ea"/>
                <a:cs typeface="+mj-cs"/>
              </a:rPr>
              <a:t> (2006))</a:t>
            </a:r>
            <a:endParaRPr lang="es-ES" sz="2400" kern="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amond(in)">
                                      <p:cBhvr>
                                        <p:cTn id="7" dur="500"/>
                                        <p:tgtEl>
                                          <p:spTgt spid="174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1" descr="02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2700"/>
            <a:ext cx="702945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hidden="1"/>
          <p:cNvSpPr>
            <a:spLocks noGrp="1" noChangeArrowheads="1"/>
          </p:cNvSpPr>
          <p:nvPr>
            <p:ph type="title"/>
          </p:nvPr>
        </p:nvSpPr>
        <p:spPr/>
        <p:txBody>
          <a:bodyPr/>
          <a:lstStyle/>
          <a:p>
            <a:pPr eaLnBrk="1" hangingPunct="1"/>
            <a:endParaRPr lang="en-US" altLang="en-US" smtClean="0"/>
          </a:p>
        </p:txBody>
      </p:sp>
      <p:sp>
        <p:nvSpPr>
          <p:cNvPr id="41988" name="Rectangle 3"/>
          <p:cNvSpPr>
            <a:spLocks noChangeArrowheads="1"/>
          </p:cNvSpPr>
          <p:nvPr/>
        </p:nvSpPr>
        <p:spPr bwMode="auto">
          <a:xfrm>
            <a:off x="7856538" y="6477000"/>
            <a:ext cx="1211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2-5, p. 32</a:t>
            </a:r>
          </a:p>
        </p:txBody>
      </p:sp>
      <p:sp>
        <p:nvSpPr>
          <p:cNvPr id="5" name="Rectangle 2"/>
          <p:cNvSpPr txBox="1">
            <a:spLocks noChangeArrowheads="1"/>
          </p:cNvSpPr>
          <p:nvPr/>
        </p:nvSpPr>
        <p:spPr bwMode="auto">
          <a:xfrm>
            <a:off x="1187450" y="6237288"/>
            <a:ext cx="6732588" cy="620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2400" b="1" kern="0" dirty="0">
                <a:latin typeface="+mj-lt"/>
                <a:ea typeface="+mj-ea"/>
                <a:cs typeface="+mj-cs"/>
              </a:rPr>
              <a:t>Secuencia de encadenamientos montañosos</a:t>
            </a:r>
          </a:p>
          <a:p>
            <a:pPr algn="ctr" eaLnBrk="1" fontAlgn="auto" hangingPunct="1">
              <a:spcBef>
                <a:spcPts val="0"/>
              </a:spcBef>
              <a:spcAft>
                <a:spcPts val="0"/>
              </a:spcAft>
              <a:defRPr/>
            </a:pPr>
            <a:r>
              <a:rPr lang="es-ES" sz="1200" kern="0" dirty="0">
                <a:latin typeface="+mj-lt"/>
                <a:ea typeface="+mj-ea"/>
                <a:cs typeface="+mj-cs"/>
              </a:rPr>
              <a:t>Fuente: Monroe-</a:t>
            </a:r>
            <a:r>
              <a:rPr lang="es-ES" sz="1200" kern="0" dirty="0" err="1">
                <a:latin typeface="+mj-lt"/>
                <a:ea typeface="+mj-ea"/>
                <a:cs typeface="+mj-cs"/>
              </a:rPr>
              <a:t>Wicander</a:t>
            </a:r>
            <a:r>
              <a:rPr lang="es-ES" sz="1200" kern="0" dirty="0">
                <a:latin typeface="+mj-lt"/>
                <a:ea typeface="+mj-ea"/>
                <a:cs typeface="+mj-cs"/>
              </a:rPr>
              <a:t> (2006))</a:t>
            </a:r>
            <a:endParaRPr lang="es-ES" sz="2400" kern="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plus(in)">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1" descr="0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12700"/>
            <a:ext cx="8027987"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hidden="1"/>
          <p:cNvSpPr>
            <a:spLocks noGrp="1" noChangeArrowheads="1"/>
          </p:cNvSpPr>
          <p:nvPr>
            <p:ph type="title"/>
          </p:nvPr>
        </p:nvSpPr>
        <p:spPr/>
        <p:txBody>
          <a:bodyPr/>
          <a:lstStyle/>
          <a:p>
            <a:pPr eaLnBrk="1" hangingPunct="1"/>
            <a:endParaRPr lang="en-US" altLang="en-US" smtClean="0"/>
          </a:p>
        </p:txBody>
      </p:sp>
      <p:sp>
        <p:nvSpPr>
          <p:cNvPr id="44036" name="Rectangle 3"/>
          <p:cNvSpPr>
            <a:spLocks noChangeArrowheads="1"/>
          </p:cNvSpPr>
          <p:nvPr/>
        </p:nvSpPr>
        <p:spPr bwMode="auto">
          <a:xfrm>
            <a:off x="7856538" y="6477000"/>
            <a:ext cx="1211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2-7, p. 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sultado de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81075"/>
            <a:ext cx="424815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1 Título"/>
          <p:cNvSpPr>
            <a:spLocks noGrp="1"/>
          </p:cNvSpPr>
          <p:nvPr>
            <p:ph type="title"/>
          </p:nvPr>
        </p:nvSpPr>
        <p:spPr>
          <a:xfrm>
            <a:off x="2484438" y="5876925"/>
            <a:ext cx="1800225" cy="288925"/>
          </a:xfrm>
        </p:spPr>
        <p:txBody>
          <a:bodyPr rtlCol="0">
            <a:normAutofit fontScale="90000"/>
          </a:bodyPr>
          <a:lstStyle/>
          <a:p>
            <a:pPr eaLnBrk="1" fontAlgn="auto" hangingPunct="1">
              <a:spcAft>
                <a:spcPts val="0"/>
              </a:spcAft>
              <a:defRPr/>
            </a:pPr>
            <a:r>
              <a:rPr lang="es-ES" sz="1800" smtClean="0">
                <a:solidFill>
                  <a:srgbClr val="FFFF00"/>
                </a:solidFill>
              </a:rPr>
              <a:t>Glossopteris</a:t>
            </a:r>
          </a:p>
        </p:txBody>
      </p:sp>
      <p:pic>
        <p:nvPicPr>
          <p:cNvPr id="20484" name="Picture 4" descr="Resultado de imagen para Lystrosau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2205038"/>
            <a:ext cx="28384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Resultado de imagen para Meso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88913"/>
            <a:ext cx="33274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Resultado de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5241925"/>
            <a:ext cx="302418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Título"/>
          <p:cNvSpPr txBox="1">
            <a:spLocks/>
          </p:cNvSpPr>
          <p:nvPr/>
        </p:nvSpPr>
        <p:spPr bwMode="auto">
          <a:xfrm>
            <a:off x="5508625" y="2276475"/>
            <a:ext cx="1800225" cy="288925"/>
          </a:xfrm>
          <a:prstGeom prst="rect">
            <a:avLst/>
          </a:prstGeom>
          <a:noFill/>
          <a:ln w="9525">
            <a:noFill/>
            <a:miter lim="800000"/>
            <a:headEnd/>
            <a:tailEnd/>
          </a:ln>
        </p:spPr>
        <p:txBody>
          <a:bodyPr anchor="ctr"/>
          <a:lstStyle/>
          <a:p>
            <a:pPr algn="ctr" fontAlgn="auto">
              <a:spcBef>
                <a:spcPts val="0"/>
              </a:spcBef>
              <a:spcAft>
                <a:spcPts val="0"/>
              </a:spcAft>
              <a:defRPr/>
            </a:pPr>
            <a:r>
              <a:rPr lang="es-ES" kern="0" dirty="0" err="1">
                <a:latin typeface="+mj-lt"/>
                <a:ea typeface="+mj-ea"/>
                <a:cs typeface="+mj-cs"/>
              </a:rPr>
              <a:t>Lystrosaurus</a:t>
            </a:r>
            <a:endParaRPr lang="es-ES" kern="0" dirty="0">
              <a:latin typeface="+mj-lt"/>
              <a:ea typeface="+mj-ea"/>
              <a:cs typeface="+mj-cs"/>
            </a:endParaRPr>
          </a:p>
        </p:txBody>
      </p:sp>
      <p:sp>
        <p:nvSpPr>
          <p:cNvPr id="10" name="1 Título"/>
          <p:cNvSpPr txBox="1">
            <a:spLocks/>
          </p:cNvSpPr>
          <p:nvPr/>
        </p:nvSpPr>
        <p:spPr bwMode="auto">
          <a:xfrm>
            <a:off x="6227763" y="5300663"/>
            <a:ext cx="1800225" cy="288925"/>
          </a:xfrm>
          <a:prstGeom prst="rect">
            <a:avLst/>
          </a:prstGeom>
          <a:noFill/>
          <a:ln w="9525">
            <a:noFill/>
            <a:miter lim="800000"/>
            <a:headEnd/>
            <a:tailEnd/>
          </a:ln>
        </p:spPr>
        <p:txBody>
          <a:bodyPr anchor="ctr"/>
          <a:lstStyle/>
          <a:p>
            <a:pPr algn="ctr" fontAlgn="auto">
              <a:spcBef>
                <a:spcPts val="0"/>
              </a:spcBef>
              <a:spcAft>
                <a:spcPts val="0"/>
              </a:spcAft>
              <a:defRPr/>
            </a:pPr>
            <a:r>
              <a:rPr lang="es-ES" kern="0" dirty="0" err="1">
                <a:latin typeface="+mj-lt"/>
                <a:ea typeface="+mj-ea"/>
                <a:cs typeface="+mj-cs"/>
              </a:rPr>
              <a:t>Cynognathus</a:t>
            </a:r>
            <a:endParaRPr lang="es-ES" kern="0" dirty="0">
              <a:latin typeface="+mj-lt"/>
              <a:ea typeface="+mj-ea"/>
              <a:cs typeface="+mj-cs"/>
            </a:endParaRPr>
          </a:p>
        </p:txBody>
      </p:sp>
      <p:sp>
        <p:nvSpPr>
          <p:cNvPr id="11" name="1 Título"/>
          <p:cNvSpPr txBox="1">
            <a:spLocks/>
          </p:cNvSpPr>
          <p:nvPr/>
        </p:nvSpPr>
        <p:spPr bwMode="auto">
          <a:xfrm>
            <a:off x="5724525" y="260350"/>
            <a:ext cx="1800225" cy="288925"/>
          </a:xfrm>
          <a:prstGeom prst="rect">
            <a:avLst/>
          </a:prstGeom>
          <a:noFill/>
          <a:ln w="9525">
            <a:noFill/>
            <a:miter lim="800000"/>
            <a:headEnd/>
            <a:tailEnd/>
          </a:ln>
        </p:spPr>
        <p:txBody>
          <a:bodyPr anchor="ctr"/>
          <a:lstStyle/>
          <a:p>
            <a:pPr algn="ctr" fontAlgn="auto">
              <a:spcBef>
                <a:spcPts val="0"/>
              </a:spcBef>
              <a:spcAft>
                <a:spcPts val="0"/>
              </a:spcAft>
              <a:defRPr/>
            </a:pPr>
            <a:r>
              <a:rPr lang="es-ES" kern="0" dirty="0" err="1">
                <a:latin typeface="+mj-lt"/>
                <a:ea typeface="+mj-ea"/>
                <a:cs typeface="+mj-cs"/>
              </a:rPr>
              <a:t>Mesosaurus</a:t>
            </a:r>
            <a:endParaRPr lang="es-ES" kern="0" dirty="0">
              <a:latin typeface="+mj-lt"/>
              <a:ea typeface="+mj-ea"/>
              <a:cs typeface="+mj-cs"/>
            </a:endParaRPr>
          </a:p>
        </p:txBody>
      </p:sp>
      <p:sp>
        <p:nvSpPr>
          <p:cNvPr id="12" name="Rectangle 2"/>
          <p:cNvSpPr txBox="1">
            <a:spLocks noChangeArrowheads="1"/>
          </p:cNvSpPr>
          <p:nvPr/>
        </p:nvSpPr>
        <p:spPr bwMode="auto">
          <a:xfrm>
            <a:off x="468313" y="188913"/>
            <a:ext cx="3671887" cy="620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2400" b="1" kern="0" dirty="0">
                <a:solidFill>
                  <a:srgbClr val="FFFF00"/>
                </a:solidFill>
                <a:latin typeface="+mj-lt"/>
                <a:ea typeface="+mj-ea"/>
                <a:cs typeface="+mj-cs"/>
              </a:rPr>
              <a:t>Evidencias fósiles</a:t>
            </a:r>
          </a:p>
          <a:p>
            <a:pPr algn="ctr" eaLnBrk="1" fontAlgn="auto" hangingPunct="1">
              <a:spcBef>
                <a:spcPts val="0"/>
              </a:spcBef>
              <a:spcAft>
                <a:spcPts val="0"/>
              </a:spcAft>
              <a:defRPr/>
            </a:pPr>
            <a:endParaRPr lang="es-ES" sz="2400" kern="0" dirty="0">
              <a:solidFill>
                <a:srgbClr val="FFFF00"/>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blinds(horizontal)">
                                      <p:cBhvr>
                                        <p:cTn id="14" dur="500"/>
                                        <p:tgtEl>
                                          <p:spTgt spid="20482"/>
                                        </p:tgtEl>
                                      </p:cBhvr>
                                    </p:animEffect>
                                  </p:childTnLst>
                                </p:cTn>
                              </p:par>
                            </p:childTnLst>
                          </p:cTn>
                        </p:par>
                        <p:par>
                          <p:cTn id="15" fill="hold" nodeType="afterGroup">
                            <p:stCondLst>
                              <p:cond delay="1000"/>
                            </p:stCondLst>
                            <p:childTnLst>
                              <p:par>
                                <p:cTn id="16" presetID="3" presetClass="entr" presetSubtype="10" fill="hold" nodeType="afterEffect">
                                  <p:stCondLst>
                                    <p:cond delay="0"/>
                                  </p:stCondLst>
                                  <p:childTnLst>
                                    <p:set>
                                      <p:cBhvr>
                                        <p:cTn id="17" dur="1" fill="hold">
                                          <p:stCondLst>
                                            <p:cond delay="0"/>
                                          </p:stCondLst>
                                        </p:cTn>
                                        <p:tgtEl>
                                          <p:spTgt spid="20485"/>
                                        </p:tgtEl>
                                        <p:attrNameLst>
                                          <p:attrName>style.visibility</p:attrName>
                                        </p:attrNameLst>
                                      </p:cBhvr>
                                      <p:to>
                                        <p:strVal val="visible"/>
                                      </p:to>
                                    </p:set>
                                    <p:animEffect transition="in" filter="blinds(horizontal)">
                                      <p:cBhvr>
                                        <p:cTn id="18" dur="500"/>
                                        <p:tgtEl>
                                          <p:spTgt spid="20485"/>
                                        </p:tgtEl>
                                      </p:cBhvr>
                                    </p:animEffect>
                                  </p:childTnLst>
                                </p:cTn>
                              </p:par>
                            </p:childTnLst>
                          </p:cTn>
                        </p:par>
                        <p:par>
                          <p:cTn id="19" fill="hold" nodeType="afterGroup">
                            <p:stCondLst>
                              <p:cond delay="1500"/>
                            </p:stCondLst>
                            <p:childTnLst>
                              <p:par>
                                <p:cTn id="20" presetID="3" presetClass="entr" presetSubtype="10" fill="hold" nodeType="after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blinds(horizontal)">
                                      <p:cBhvr>
                                        <p:cTn id="22" dur="500"/>
                                        <p:tgtEl>
                                          <p:spTgt spid="20484"/>
                                        </p:tgtEl>
                                      </p:cBhvr>
                                    </p:animEffect>
                                  </p:childTnLst>
                                </p:cTn>
                              </p:par>
                            </p:childTnLst>
                          </p:cTn>
                        </p:par>
                        <p:par>
                          <p:cTn id="23" fill="hold" nodeType="afterGroup">
                            <p:stCondLst>
                              <p:cond delay="2000"/>
                            </p:stCondLst>
                            <p:childTnLst>
                              <p:par>
                                <p:cTn id="24" presetID="3" presetClass="entr" presetSubtype="10" fill="hold" nodeType="afterEffect">
                                  <p:stCondLst>
                                    <p:cond delay="0"/>
                                  </p:stCondLst>
                                  <p:childTnLst>
                                    <p:set>
                                      <p:cBhvr>
                                        <p:cTn id="25" dur="1" fill="hold">
                                          <p:stCondLst>
                                            <p:cond delay="0"/>
                                          </p:stCondLst>
                                        </p:cTn>
                                        <p:tgtEl>
                                          <p:spTgt spid="20486"/>
                                        </p:tgtEl>
                                        <p:attrNameLst>
                                          <p:attrName>style.visibility</p:attrName>
                                        </p:attrNameLst>
                                      </p:cBhvr>
                                      <p:to>
                                        <p:strVal val="visible"/>
                                      </p:to>
                                    </p:set>
                                    <p:animEffect transition="in" filter="blinds(horizontal)">
                                      <p:cBhvr>
                                        <p:cTn id="26" dur="500"/>
                                        <p:tgtEl>
                                          <p:spTgt spid="20486"/>
                                        </p:tgtEl>
                                      </p:cBhvr>
                                    </p:animEffect>
                                  </p:childTnLst>
                                </p:cTn>
                              </p:par>
                            </p:childTnLst>
                          </p:cTn>
                        </p:par>
                        <p:par>
                          <p:cTn id="27" fill="hold" nodeType="afterGroup">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20483"/>
                                        </p:tgtEl>
                                        <p:attrNameLst>
                                          <p:attrName>style.visibility</p:attrName>
                                        </p:attrNameLst>
                                      </p:cBhvr>
                                      <p:to>
                                        <p:strVal val="visible"/>
                                      </p:to>
                                    </p:set>
                                    <p:animEffect transition="in" filter="blinds(horizontal)">
                                      <p:cBhvr>
                                        <p:cTn id="30" dur="500"/>
                                        <p:tgtEl>
                                          <p:spTgt spid="20483"/>
                                        </p:tgtEl>
                                      </p:cBhvr>
                                    </p:animEffect>
                                  </p:childTnLst>
                                </p:cTn>
                              </p:par>
                            </p:childTnLst>
                          </p:cTn>
                        </p:par>
                        <p:par>
                          <p:cTn id="31" fill="hold" nodeType="afterGroup">
                            <p:stCondLst>
                              <p:cond delay="3000"/>
                            </p:stCondLst>
                            <p:childTnLst>
                              <p:par>
                                <p:cTn id="32" presetID="3"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par>
                          <p:cTn id="35" fill="hold" nodeType="afterGroup">
                            <p:stCondLst>
                              <p:cond delay="3500"/>
                            </p:stCondLst>
                            <p:childTnLst>
                              <p:par>
                                <p:cTn id="36" presetID="3" presetClass="entr" presetSubtype="1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par>
                          <p:cTn id="39" fill="hold" nodeType="afterGroup">
                            <p:stCondLst>
                              <p:cond delay="4000"/>
                            </p:stCondLst>
                            <p:childTnLst>
                              <p:par>
                                <p:cTn id="40" presetID="3" presetClass="entr" presetSubtype="1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9" grpId="0"/>
      <p:bldP spid="10" grpId="0"/>
      <p:bldP spid="11" grpId="0"/>
      <p:bldP spid="12" grpId="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1" descr="0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65100"/>
            <a:ext cx="8964613"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hidden="1"/>
          <p:cNvSpPr>
            <a:spLocks noGrp="1" noChangeArrowheads="1"/>
          </p:cNvSpPr>
          <p:nvPr>
            <p:ph type="title"/>
          </p:nvPr>
        </p:nvSpPr>
        <p:spPr/>
        <p:txBody>
          <a:bodyPr/>
          <a:lstStyle/>
          <a:p>
            <a:pPr eaLnBrk="1" hangingPunct="1"/>
            <a:endParaRPr lang="en-US" altLang="en-US" smtClean="0"/>
          </a:p>
        </p:txBody>
      </p:sp>
      <p:sp>
        <p:nvSpPr>
          <p:cNvPr id="47108" name="Rectangle 3"/>
          <p:cNvSpPr>
            <a:spLocks noChangeArrowheads="1"/>
          </p:cNvSpPr>
          <p:nvPr/>
        </p:nvSpPr>
        <p:spPr bwMode="auto">
          <a:xfrm>
            <a:off x="7856538" y="6477000"/>
            <a:ext cx="1211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2-6, p. 32</a:t>
            </a:r>
          </a:p>
        </p:txBody>
      </p:sp>
      <p:sp>
        <p:nvSpPr>
          <p:cNvPr id="5" name="Rectangle 2"/>
          <p:cNvSpPr txBox="1">
            <a:spLocks noChangeArrowheads="1"/>
          </p:cNvSpPr>
          <p:nvPr/>
        </p:nvSpPr>
        <p:spPr bwMode="auto">
          <a:xfrm>
            <a:off x="1116013" y="6121400"/>
            <a:ext cx="6732587" cy="620713"/>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2400" b="1" kern="0" dirty="0">
                <a:latin typeface="+mj-lt"/>
                <a:ea typeface="+mj-ea"/>
                <a:cs typeface="+mj-cs"/>
              </a:rPr>
              <a:t>Evidencias glaciares</a:t>
            </a:r>
          </a:p>
          <a:p>
            <a:pPr algn="ctr" eaLnBrk="1" fontAlgn="auto" hangingPunct="1">
              <a:spcBef>
                <a:spcPts val="0"/>
              </a:spcBef>
              <a:spcAft>
                <a:spcPts val="0"/>
              </a:spcAft>
              <a:defRPr/>
            </a:pPr>
            <a:r>
              <a:rPr lang="es-ES" sz="1200" kern="0" dirty="0">
                <a:latin typeface="+mj-lt"/>
                <a:ea typeface="+mj-ea"/>
                <a:cs typeface="+mj-cs"/>
              </a:rPr>
              <a:t>Fuente: Monroe-</a:t>
            </a:r>
            <a:r>
              <a:rPr lang="es-ES" sz="1200" kern="0" dirty="0" err="1">
                <a:latin typeface="+mj-lt"/>
                <a:ea typeface="+mj-ea"/>
                <a:cs typeface="+mj-cs"/>
              </a:rPr>
              <a:t>Wicander</a:t>
            </a:r>
            <a:r>
              <a:rPr lang="es-ES" sz="1200" kern="0" dirty="0">
                <a:latin typeface="+mj-lt"/>
                <a:ea typeface="+mj-ea"/>
                <a:cs typeface="+mj-cs"/>
              </a:rPr>
              <a:t> (2006))</a:t>
            </a:r>
            <a:endParaRPr lang="es-ES" sz="2400" kern="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blinds(horizontal)">
                                      <p:cBhvr>
                                        <p:cTn id="11"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292725" y="188913"/>
            <a:ext cx="3743325" cy="1228725"/>
          </a:xfrm>
        </p:spPr>
        <p:txBody>
          <a:bodyPr/>
          <a:lstStyle/>
          <a:p>
            <a:pPr eaLnBrk="1" hangingPunct="1"/>
            <a:r>
              <a:rPr lang="es-ES" altLang="en-US" sz="2000" b="1" smtClean="0">
                <a:solidFill>
                  <a:srgbClr val="FFFF00"/>
                </a:solidFill>
                <a:latin typeface="Arial" panose="020B0604020202020204" pitchFamily="34" charset="0"/>
                <a:cs typeface="Arial" panose="020B0604020202020204" pitchFamily="34" charset="0"/>
              </a:rPr>
              <a:t>Gráfico Distancia recorrida/tiempo</a:t>
            </a:r>
            <a:br>
              <a:rPr lang="es-ES" altLang="en-US" sz="2000" b="1" smtClean="0">
                <a:solidFill>
                  <a:srgbClr val="FFFF00"/>
                </a:solidFill>
                <a:latin typeface="Arial" panose="020B0604020202020204" pitchFamily="34" charset="0"/>
                <a:cs typeface="Arial" panose="020B0604020202020204" pitchFamily="34" charset="0"/>
              </a:rPr>
            </a:br>
            <a:r>
              <a:rPr lang="es-ES" altLang="en-US" sz="2000" b="1" smtClean="0">
                <a:solidFill>
                  <a:srgbClr val="FFFF00"/>
                </a:solidFill>
                <a:latin typeface="Arial" panose="020B0604020202020204" pitchFamily="34" charset="0"/>
                <a:cs typeface="Arial" panose="020B0604020202020204" pitchFamily="34" charset="0"/>
              </a:rPr>
              <a:t>Ondas P y S</a:t>
            </a:r>
          </a:p>
        </p:txBody>
      </p:sp>
      <p:sp>
        <p:nvSpPr>
          <p:cNvPr id="7171" name="2 Marcador de contenido"/>
          <p:cNvSpPr>
            <a:spLocks noGrp="1"/>
          </p:cNvSpPr>
          <p:nvPr>
            <p:ph idx="1"/>
          </p:nvPr>
        </p:nvSpPr>
        <p:spPr>
          <a:xfrm>
            <a:off x="5508625" y="1484313"/>
            <a:ext cx="3178175" cy="4824412"/>
          </a:xfrm>
        </p:spPr>
        <p:txBody>
          <a:bodyPr/>
          <a:lstStyle/>
          <a:p>
            <a:pPr eaLnBrk="1" hangingPunct="1"/>
            <a:endParaRPr lang="en-US" altLang="en-US" smtClean="0"/>
          </a:p>
        </p:txBody>
      </p:sp>
      <p:pic>
        <p:nvPicPr>
          <p:cNvPr id="4100" name="Picture1" descr="081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0"/>
            <a:ext cx="510063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linds(horizont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sz="3200" b="1" smtClean="0">
                <a:solidFill>
                  <a:srgbClr val="FFFF00"/>
                </a:solidFill>
              </a:rPr>
              <a:t>	PANGEA</a:t>
            </a:r>
            <a:br>
              <a:rPr lang="es-ES" altLang="en-US" sz="3200" b="1" smtClean="0">
                <a:solidFill>
                  <a:srgbClr val="FFFF00"/>
                </a:solidFill>
              </a:rPr>
            </a:br>
            <a:r>
              <a:rPr lang="es-ES" altLang="en-US" sz="1800" b="1" smtClean="0">
                <a:solidFill>
                  <a:srgbClr val="FFFF00"/>
                </a:solidFill>
              </a:rPr>
              <a:t>hace 220 Millones de años</a:t>
            </a:r>
            <a:endParaRPr lang="es-ES" altLang="en-US" sz="3200" b="1" smtClean="0">
              <a:solidFill>
                <a:srgbClr val="FFFF00"/>
              </a:solidFill>
            </a:endParaRPr>
          </a:p>
        </p:txBody>
      </p:sp>
      <p:pic>
        <p:nvPicPr>
          <p:cNvPr id="83970" name="Picture 2" descr="File:Blakey 220m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83970"/>
                                        </p:tgtEl>
                                        <p:attrNameLst>
                                          <p:attrName>style.visibility</p:attrName>
                                        </p:attrNameLst>
                                      </p:cBhvr>
                                      <p:to>
                                        <p:strVal val="visible"/>
                                      </p:to>
                                    </p:set>
                                    <p:animEffect transition="in" filter="box(in)">
                                      <p:cBhvr>
                                        <p:cTn id="11" dur="5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68288"/>
            <a:ext cx="8229600" cy="731837"/>
          </a:xfrm>
        </p:spPr>
        <p:txBody>
          <a:bodyPr/>
          <a:lstStyle/>
          <a:p>
            <a:r>
              <a:rPr lang="es-ES" altLang="en-US" sz="2800" b="1" smtClean="0">
                <a:solidFill>
                  <a:srgbClr val="FFFF00"/>
                </a:solidFill>
              </a:rPr>
              <a:t>En el Jurásico    </a:t>
            </a:r>
            <a:r>
              <a:rPr lang="es-ES" altLang="en-US" sz="1800" smtClean="0">
                <a:solidFill>
                  <a:srgbClr val="FFFF00"/>
                </a:solidFill>
              </a:rPr>
              <a:t>125 Millones de años</a:t>
            </a:r>
          </a:p>
        </p:txBody>
      </p:sp>
      <p:pic>
        <p:nvPicPr>
          <p:cNvPr id="8" name="7 Imagen" descr="Blakey_150mo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plus(i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sz="2800" b="1" smtClean="0">
                <a:solidFill>
                  <a:srgbClr val="FFFF00"/>
                </a:solidFill>
              </a:rPr>
              <a:t>En el Cretácico</a:t>
            </a:r>
            <a:r>
              <a:rPr lang="es-ES" altLang="en-US" b="1" smtClean="0">
                <a:solidFill>
                  <a:srgbClr val="FFFF00"/>
                </a:solidFill>
              </a:rPr>
              <a:t> </a:t>
            </a:r>
            <a:r>
              <a:rPr lang="es-ES" altLang="en-US" smtClean="0">
                <a:solidFill>
                  <a:srgbClr val="FFFF00"/>
                </a:solidFill>
              </a:rPr>
              <a:t>     </a:t>
            </a:r>
            <a:r>
              <a:rPr lang="es-ES" altLang="en-US" sz="1800" smtClean="0">
                <a:solidFill>
                  <a:srgbClr val="FFFF00"/>
                </a:solidFill>
              </a:rPr>
              <a:t>90 Millones de años</a:t>
            </a:r>
          </a:p>
        </p:txBody>
      </p:sp>
      <p:pic>
        <p:nvPicPr>
          <p:cNvPr id="3" name="2 Imagen" descr="Blakey_90mo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i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sz="3100" b="1" smtClean="0">
                <a:solidFill>
                  <a:srgbClr val="FFFF00"/>
                </a:solidFill>
              </a:rPr>
              <a:t>En el Terciario (Eoceno) </a:t>
            </a:r>
            <a:r>
              <a:rPr lang="es-ES" altLang="en-US" sz="3100" smtClean="0">
                <a:solidFill>
                  <a:srgbClr val="FFFF00"/>
                </a:solidFill>
              </a:rPr>
              <a:t>     </a:t>
            </a:r>
            <a:r>
              <a:rPr lang="es-ES" altLang="en-US" sz="2000" b="1" smtClean="0">
                <a:solidFill>
                  <a:srgbClr val="FFFF00"/>
                </a:solidFill>
              </a:rPr>
              <a:t>50 Millones de años</a:t>
            </a:r>
            <a:endParaRPr lang="es-ES" altLang="en-US" sz="2000" b="1" smtClean="0"/>
          </a:p>
        </p:txBody>
      </p:sp>
      <p:pic>
        <p:nvPicPr>
          <p:cNvPr id="3" name="2 Imagen" descr="800px-Blakey_50mo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4306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plus(i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sz="2800" b="1" smtClean="0">
                <a:solidFill>
                  <a:srgbClr val="FFFF00"/>
                </a:solidFill>
              </a:rPr>
              <a:t>Actualidad</a:t>
            </a:r>
          </a:p>
        </p:txBody>
      </p:sp>
      <p:pic>
        <p:nvPicPr>
          <p:cNvPr id="3" name="2 Imagen" descr="ho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573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ítulo 1"/>
          <p:cNvSpPr>
            <a:spLocks noGrp="1"/>
          </p:cNvSpPr>
          <p:nvPr>
            <p:ph type="title"/>
          </p:nvPr>
        </p:nvSpPr>
        <p:spPr>
          <a:xfrm>
            <a:off x="457200" y="274638"/>
            <a:ext cx="8229600" cy="706437"/>
          </a:xfrm>
        </p:spPr>
        <p:txBody>
          <a:bodyPr/>
          <a:lstStyle/>
          <a:p>
            <a:r>
              <a:rPr lang="es-ES" altLang="en-US" sz="2000" b="1" smtClean="0">
                <a:solidFill>
                  <a:srgbClr val="FFFF00"/>
                </a:solidFill>
                <a:latin typeface=".Arial"/>
              </a:rPr>
              <a:t>La Pangea de Wegener</a:t>
            </a:r>
            <a:endParaRPr lang="en-US" altLang="en-US" sz="2000" b="1" smtClean="0">
              <a:solidFill>
                <a:srgbClr val="FFFF00"/>
              </a:solidFill>
              <a:latin typeface=".Arial"/>
            </a:endParaRPr>
          </a:p>
        </p:txBody>
      </p:sp>
      <p:pic>
        <p:nvPicPr>
          <p:cNvPr id="54275"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25538"/>
            <a:ext cx="61214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457200" y="274638"/>
            <a:ext cx="4475163" cy="1143000"/>
          </a:xfrm>
        </p:spPr>
        <p:txBody>
          <a:bodyPr/>
          <a:lstStyle/>
          <a:p>
            <a:r>
              <a:rPr lang="es-ES" altLang="en-US" sz="2400" b="1" smtClean="0">
                <a:solidFill>
                  <a:srgbClr val="FFFF00"/>
                </a:solidFill>
                <a:latin typeface="Arial" panose="020B0604020202020204" pitchFamily="34" charset="0"/>
                <a:cs typeface="Arial" panose="020B0604020202020204" pitchFamily="34" charset="0"/>
              </a:rPr>
              <a:t>Explicaciones de Wegener</a:t>
            </a:r>
            <a:endParaRPr lang="en-US" altLang="en-US" sz="2400" b="1" smtClean="0">
              <a:solidFill>
                <a:srgbClr val="FFFF0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pPr>
              <a:buFontTx/>
              <a:buChar char="-"/>
              <a:defRPr/>
            </a:pPr>
            <a:r>
              <a:rPr lang="es-ES" sz="1600" dirty="0" smtClean="0">
                <a:solidFill>
                  <a:schemeClr val="bg1"/>
                </a:solidFill>
                <a:latin typeface="Arial" panose="020B0604020202020204" pitchFamily="34" charset="0"/>
                <a:cs typeface="Arial" panose="020B0604020202020204" pitchFamily="34" charset="0"/>
              </a:rPr>
              <a:t>Influencia del sol y de la luna con su gravedad.</a:t>
            </a:r>
          </a:p>
          <a:p>
            <a:pPr>
              <a:buFontTx/>
              <a:buChar char="-"/>
              <a:defRPr/>
            </a:pPr>
            <a:endParaRPr lang="es-ES" sz="1600" dirty="0">
              <a:solidFill>
                <a:schemeClr val="bg1"/>
              </a:solidFill>
              <a:latin typeface="Arial" panose="020B0604020202020204" pitchFamily="34" charset="0"/>
              <a:cs typeface="Arial" panose="020B0604020202020204" pitchFamily="34" charset="0"/>
            </a:endParaRPr>
          </a:p>
          <a:p>
            <a:pPr>
              <a:buFontTx/>
              <a:buChar char="-"/>
              <a:defRPr/>
            </a:pPr>
            <a:r>
              <a:rPr lang="es-ES" sz="1600" dirty="0" smtClean="0">
                <a:solidFill>
                  <a:schemeClr val="bg1"/>
                </a:solidFill>
                <a:latin typeface="Arial" panose="020B0604020202020204" pitchFamily="34" charset="0"/>
                <a:cs typeface="Arial" panose="020B0604020202020204" pitchFamily="34" charset="0"/>
              </a:rPr>
              <a:t>Los continentes se mueven como flotando en los fondos oceánicos.</a:t>
            </a:r>
          </a:p>
          <a:p>
            <a:pPr>
              <a:buFontTx/>
              <a:buChar char="-"/>
              <a:defRPr/>
            </a:pPr>
            <a:endParaRPr lang="es-ES" sz="16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600" dirty="0" smtClean="0">
                <a:solidFill>
                  <a:schemeClr val="bg1"/>
                </a:solidFill>
                <a:latin typeface="Arial" panose="020B0604020202020204" pitchFamily="34" charset="0"/>
                <a:cs typeface="Arial" panose="020B0604020202020204" pitchFamily="34" charset="0"/>
              </a:rPr>
              <a:t>No muy discutido hasta 1924</a:t>
            </a:r>
          </a:p>
          <a:p>
            <a:pPr marL="0" indent="0">
              <a:buFont typeface="Arial" panose="020B0604020202020204" pitchFamily="34" charset="0"/>
              <a:buNone/>
              <a:defRPr/>
            </a:pPr>
            <a:endParaRPr lang="es-ES" sz="1600"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s-ES" sz="1600" b="1" dirty="0" smtClean="0">
              <a:solidFill>
                <a:srgbClr val="FFFF00"/>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600" b="1" dirty="0" smtClean="0">
                <a:solidFill>
                  <a:srgbClr val="FFFF00"/>
                </a:solidFill>
                <a:latin typeface="Arial" panose="020B0604020202020204" pitchFamily="34" charset="0"/>
                <a:cs typeface="Arial" panose="020B0604020202020204" pitchFamily="34" charset="0"/>
              </a:rPr>
              <a:t>Problema?</a:t>
            </a:r>
          </a:p>
          <a:p>
            <a:pPr marL="0" indent="0">
              <a:buFont typeface="Arial" panose="020B0604020202020204" pitchFamily="34" charset="0"/>
              <a:buNone/>
              <a:defRPr/>
            </a:pPr>
            <a:endParaRPr lang="es-ES" sz="1600" dirty="0">
              <a:solidFill>
                <a:schemeClr val="bg1"/>
              </a:solidFill>
              <a:latin typeface="Arial" panose="020B0604020202020204" pitchFamily="34" charset="0"/>
              <a:cs typeface="Arial" panose="020B0604020202020204" pitchFamily="34" charset="0"/>
            </a:endParaRPr>
          </a:p>
          <a:p>
            <a:pPr>
              <a:buFontTx/>
              <a:buChar char="-"/>
              <a:defRPr/>
            </a:pPr>
            <a:r>
              <a:rPr lang="es-ES" sz="1600" dirty="0" smtClean="0">
                <a:solidFill>
                  <a:schemeClr val="bg1"/>
                </a:solidFill>
                <a:latin typeface="Arial" panose="020B0604020202020204" pitchFamily="34" charset="0"/>
                <a:cs typeface="Arial" panose="020B0604020202020204" pitchFamily="34" charset="0"/>
              </a:rPr>
              <a:t>Incapacidad para establecer un mecanismo capaz de explicar el movimiento de los continentes.</a:t>
            </a:r>
          </a:p>
          <a:p>
            <a:pPr>
              <a:buFontTx/>
              <a:buChar char="-"/>
              <a:defRPr/>
            </a:pPr>
            <a:endParaRPr lang="es-ES" sz="1600" dirty="0">
              <a:solidFill>
                <a:schemeClr val="bg1"/>
              </a:solidFill>
              <a:latin typeface="Arial" panose="020B0604020202020204" pitchFamily="34" charset="0"/>
              <a:cs typeface="Arial" panose="020B0604020202020204" pitchFamily="34" charset="0"/>
            </a:endParaRPr>
          </a:p>
          <a:p>
            <a:pPr>
              <a:buFontTx/>
              <a:buChar char="-"/>
              <a:defRPr/>
            </a:pPr>
            <a:r>
              <a:rPr lang="es-ES" sz="1600" dirty="0" smtClean="0">
                <a:solidFill>
                  <a:schemeClr val="bg1"/>
                </a:solidFill>
                <a:latin typeface="Arial" panose="020B0604020202020204" pitchFamily="34" charset="0"/>
                <a:cs typeface="Arial" panose="020B0604020202020204" pitchFamily="34" charset="0"/>
              </a:rPr>
              <a:t>La gravedad lunar y solar no tiene suficiente fuerza para movilizar sólidos.</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7875"/>
          </a:xfrm>
        </p:spPr>
        <p:txBody>
          <a:bodyPr/>
          <a:lstStyle/>
          <a:p>
            <a:pPr eaLnBrk="1" hangingPunct="1"/>
            <a:r>
              <a:rPr lang="es-ES" altLang="en-US" sz="2400" b="1" smtClean="0">
                <a:solidFill>
                  <a:srgbClr val="FFFF00"/>
                </a:solidFill>
              </a:rPr>
              <a:t>Teoría de la Deriva Continental</a:t>
            </a:r>
          </a:p>
        </p:txBody>
      </p:sp>
      <p:sp>
        <p:nvSpPr>
          <p:cNvPr id="3" name="1 Título"/>
          <p:cNvSpPr txBox="1">
            <a:spLocks/>
          </p:cNvSpPr>
          <p:nvPr/>
        </p:nvSpPr>
        <p:spPr bwMode="auto">
          <a:xfrm>
            <a:off x="468313" y="1341438"/>
            <a:ext cx="8229600" cy="4967287"/>
          </a:xfrm>
          <a:prstGeom prst="rect">
            <a:avLst/>
          </a:prstGeom>
          <a:noFill/>
          <a:ln w="9525">
            <a:noFill/>
            <a:miter lim="800000"/>
            <a:headEnd/>
            <a:tailEnd/>
          </a:ln>
        </p:spPr>
        <p:txBody>
          <a:bodyPr anchor="ctr"/>
          <a:lstStyle/>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r>
              <a:rPr lang="es-ES" sz="1600" kern="0" dirty="0">
                <a:solidFill>
                  <a:schemeClr val="bg1"/>
                </a:solidFill>
                <a:latin typeface="+mj-lt"/>
                <a:ea typeface="+mj-ea"/>
                <a:cs typeface="+mj-cs"/>
              </a:rPr>
              <a:t>A pesar de evidencias empíricas</a:t>
            </a:r>
            <a:r>
              <a:rPr lang="es-ES" sz="1600" b="1" kern="0" dirty="0">
                <a:solidFill>
                  <a:schemeClr val="bg1"/>
                </a:solidFill>
                <a:latin typeface="+mj-lt"/>
                <a:ea typeface="+mj-ea"/>
                <a:cs typeface="+mj-cs"/>
              </a:rPr>
              <a:t>     		</a:t>
            </a:r>
            <a:r>
              <a:rPr lang="es-ES" sz="1600" kern="0" dirty="0">
                <a:solidFill>
                  <a:schemeClr val="bg1"/>
                </a:solidFill>
                <a:latin typeface="+mj-lt"/>
                <a:ea typeface="+mj-ea"/>
                <a:cs typeface="+mj-cs"/>
              </a:rPr>
              <a:t>Negación a aceptar su teoría</a:t>
            </a:r>
          </a:p>
          <a:p>
            <a:pPr algn="just" fontAlgn="auto">
              <a:spcBef>
                <a:spcPts val="0"/>
              </a:spcBef>
              <a:spcAft>
                <a:spcPts val="0"/>
              </a:spcAft>
              <a:defRPr/>
            </a:pPr>
            <a:endParaRPr lang="es-ES" sz="1600" b="1" kern="0" dirty="0">
              <a:solidFill>
                <a:schemeClr val="bg1"/>
              </a:solidFill>
              <a:latin typeface="+mj-lt"/>
              <a:ea typeface="+mj-ea"/>
              <a:cs typeface="+mj-cs"/>
            </a:endParaRPr>
          </a:p>
          <a:p>
            <a:pPr algn="just" fontAlgn="auto">
              <a:spcBef>
                <a:spcPts val="0"/>
              </a:spcBef>
              <a:spcAft>
                <a:spcPts val="0"/>
              </a:spcAft>
              <a:defRPr/>
            </a:pPr>
            <a:endParaRPr lang="es-ES" sz="1600" b="1" kern="0" dirty="0">
              <a:solidFill>
                <a:schemeClr val="bg1"/>
              </a:solidFill>
              <a:latin typeface="+mj-lt"/>
              <a:ea typeface="+mj-ea"/>
              <a:cs typeface="+mj-cs"/>
            </a:endParaRPr>
          </a:p>
          <a:p>
            <a:pPr algn="just" fontAlgn="auto">
              <a:spcBef>
                <a:spcPts val="0"/>
              </a:spcBef>
              <a:spcAft>
                <a:spcPts val="0"/>
              </a:spcAft>
              <a:defRPr/>
            </a:pPr>
            <a:r>
              <a:rPr lang="es-ES" sz="1600" kern="0" dirty="0">
                <a:solidFill>
                  <a:schemeClr val="bg1"/>
                </a:solidFill>
                <a:latin typeface="+mj-lt"/>
                <a:ea typeface="+mj-ea"/>
                <a:cs typeface="+mj-cs"/>
              </a:rPr>
              <a:t>No había una explicación convincente al mecanismo de movimiento de los continentes.</a:t>
            </a: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r>
              <a:rPr lang="es-ES" sz="1600" kern="0" dirty="0">
                <a:solidFill>
                  <a:schemeClr val="bg1"/>
                </a:solidFill>
                <a:latin typeface="+mj-lt"/>
                <a:ea typeface="+mj-ea"/>
                <a:cs typeface="+mj-cs"/>
              </a:rPr>
              <a:t>Otro científico que aportó: </a:t>
            </a:r>
            <a:r>
              <a:rPr lang="es-ES" sz="2000" b="1" kern="0" dirty="0">
                <a:solidFill>
                  <a:srgbClr val="FFFF00"/>
                </a:solidFill>
                <a:latin typeface="+mj-lt"/>
                <a:ea typeface="+mj-ea"/>
                <a:cs typeface="+mj-cs"/>
              </a:rPr>
              <a:t>Alexander Du </a:t>
            </a:r>
            <a:r>
              <a:rPr lang="es-ES" sz="2000" b="1" kern="0" dirty="0" err="1">
                <a:solidFill>
                  <a:srgbClr val="FFFF00"/>
                </a:solidFill>
                <a:latin typeface="+mj-lt"/>
                <a:ea typeface="+mj-ea"/>
                <a:cs typeface="+mj-cs"/>
              </a:rPr>
              <a:t>Toit</a:t>
            </a:r>
            <a:endParaRPr lang="es-ES" sz="2000" b="1" kern="0" dirty="0">
              <a:solidFill>
                <a:srgbClr val="FFFF00"/>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r>
              <a:rPr lang="es-ES" sz="1600" kern="0" dirty="0">
                <a:solidFill>
                  <a:schemeClr val="bg1"/>
                </a:solidFill>
                <a:latin typeface="+mj-lt"/>
                <a:ea typeface="+mj-ea"/>
                <a:cs typeface="+mj-cs"/>
              </a:rPr>
              <a:t>El interés por el tema queda por 3 décadas sin nuevas</a:t>
            </a:r>
          </a:p>
          <a:p>
            <a:pPr algn="just" fontAlgn="auto">
              <a:spcBef>
                <a:spcPts val="0"/>
              </a:spcBef>
              <a:spcAft>
                <a:spcPts val="0"/>
              </a:spcAft>
              <a:defRPr/>
            </a:pPr>
            <a:r>
              <a:rPr lang="es-ES" sz="1600" kern="0" dirty="0">
                <a:solidFill>
                  <a:schemeClr val="bg1"/>
                </a:solidFill>
                <a:latin typeface="+mj-lt"/>
                <a:ea typeface="+mj-ea"/>
                <a:cs typeface="+mj-cs"/>
              </a:rPr>
              <a:t>Evidencias.</a:t>
            </a: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r>
              <a:rPr lang="es-ES" sz="1600" kern="0" dirty="0">
                <a:solidFill>
                  <a:schemeClr val="bg1"/>
                </a:solidFill>
                <a:latin typeface="+mj-lt"/>
                <a:ea typeface="+mj-ea"/>
                <a:cs typeface="+mj-cs"/>
              </a:rPr>
              <a:t>Década de 1950:     renace el interés con la exploración</a:t>
            </a:r>
          </a:p>
          <a:p>
            <a:pPr algn="just" fontAlgn="auto">
              <a:spcBef>
                <a:spcPts val="0"/>
              </a:spcBef>
              <a:spcAft>
                <a:spcPts val="0"/>
              </a:spcAft>
              <a:defRPr/>
            </a:pPr>
            <a:r>
              <a:rPr lang="es-ES" sz="1600" kern="0" dirty="0">
                <a:solidFill>
                  <a:schemeClr val="bg1"/>
                </a:solidFill>
                <a:latin typeface="+mj-lt"/>
                <a:ea typeface="+mj-ea"/>
                <a:cs typeface="+mj-cs"/>
              </a:rPr>
              <a:t>		del fondo oceánico</a:t>
            </a:r>
          </a:p>
          <a:p>
            <a:pPr algn="just" fontAlgn="auto">
              <a:spcBef>
                <a:spcPts val="0"/>
              </a:spcBef>
              <a:spcAft>
                <a:spcPts val="0"/>
              </a:spcAft>
              <a:defRPr/>
            </a:pPr>
            <a:endParaRPr lang="es-ES" sz="1600" kern="0" dirty="0">
              <a:solidFill>
                <a:schemeClr val="bg1"/>
              </a:solidFill>
              <a:latin typeface="+mj-lt"/>
              <a:ea typeface="+mj-ea"/>
              <a:cs typeface="+mj-cs"/>
            </a:endParaRPr>
          </a:p>
          <a:p>
            <a:pPr algn="just" fontAlgn="auto">
              <a:spcBef>
                <a:spcPts val="0"/>
              </a:spcBef>
              <a:spcAft>
                <a:spcPts val="0"/>
              </a:spcAft>
              <a:defRPr/>
            </a:pPr>
            <a:r>
              <a:rPr lang="es-ES" sz="2400" kern="0" dirty="0">
                <a:solidFill>
                  <a:schemeClr val="bg1"/>
                </a:solidFill>
                <a:latin typeface="+mj-lt"/>
                <a:ea typeface="+mj-ea"/>
                <a:cs typeface="+mj-cs"/>
              </a:rPr>
              <a:t> </a:t>
            </a:r>
            <a:r>
              <a:rPr lang="es-ES" sz="2400" kern="0" dirty="0">
                <a:solidFill>
                  <a:srgbClr val="FFFF00"/>
                </a:solidFill>
                <a:latin typeface="+mj-lt"/>
                <a:ea typeface="+mj-ea"/>
                <a:cs typeface="+mj-cs"/>
              </a:rPr>
              <a:t> </a:t>
            </a:r>
          </a:p>
          <a:p>
            <a:pPr algn="just" fontAlgn="auto">
              <a:spcBef>
                <a:spcPts val="0"/>
              </a:spcBef>
              <a:spcAft>
                <a:spcPts val="0"/>
              </a:spcAft>
              <a:defRPr/>
            </a:pPr>
            <a:endParaRPr lang="es-ES" sz="2400" b="1" kern="0" dirty="0">
              <a:solidFill>
                <a:srgbClr val="FFFF00"/>
              </a:solidFill>
              <a:latin typeface="+mj-lt"/>
              <a:ea typeface="+mj-ea"/>
              <a:cs typeface="+mj-cs"/>
            </a:endParaRPr>
          </a:p>
          <a:p>
            <a:pPr algn="just" fontAlgn="auto">
              <a:spcBef>
                <a:spcPts val="0"/>
              </a:spcBef>
              <a:spcAft>
                <a:spcPts val="0"/>
              </a:spcAft>
              <a:defRPr/>
            </a:pPr>
            <a:endParaRPr lang="es-ES" sz="2400" b="1" kern="0" dirty="0">
              <a:solidFill>
                <a:srgbClr val="FFFF00"/>
              </a:solidFill>
              <a:latin typeface="+mj-lt"/>
              <a:ea typeface="+mj-ea"/>
              <a:cs typeface="+mj-cs"/>
            </a:endParaRPr>
          </a:p>
          <a:p>
            <a:pPr algn="just" fontAlgn="auto">
              <a:spcBef>
                <a:spcPts val="0"/>
              </a:spcBef>
              <a:spcAft>
                <a:spcPts val="0"/>
              </a:spcAft>
              <a:defRPr/>
            </a:pPr>
            <a:endParaRPr lang="es-ES" sz="2400" b="1" kern="0" dirty="0">
              <a:solidFill>
                <a:srgbClr val="FFFF00"/>
              </a:solidFill>
              <a:latin typeface="+mj-lt"/>
              <a:ea typeface="+mj-ea"/>
              <a:cs typeface="+mj-cs"/>
            </a:endParaRPr>
          </a:p>
          <a:p>
            <a:pPr algn="just" fontAlgn="auto">
              <a:spcBef>
                <a:spcPts val="0"/>
              </a:spcBef>
              <a:spcAft>
                <a:spcPts val="0"/>
              </a:spcAft>
              <a:defRPr/>
            </a:pPr>
            <a:endParaRPr lang="es-ES" sz="2400" b="1" kern="0" dirty="0">
              <a:solidFill>
                <a:srgbClr val="FFFF00"/>
              </a:solidFill>
              <a:latin typeface="+mj-lt"/>
              <a:ea typeface="+mj-ea"/>
              <a:cs typeface="+mj-cs"/>
            </a:endParaRPr>
          </a:p>
          <a:p>
            <a:pPr algn="just" fontAlgn="auto">
              <a:spcBef>
                <a:spcPts val="0"/>
              </a:spcBef>
              <a:spcAft>
                <a:spcPts val="0"/>
              </a:spcAft>
              <a:defRPr/>
            </a:pPr>
            <a:endParaRPr lang="es-ES" sz="2400" b="1" kern="0" dirty="0">
              <a:solidFill>
                <a:srgbClr val="FFFF00"/>
              </a:solidFill>
              <a:latin typeface="+mj-lt"/>
              <a:ea typeface="+mj-ea"/>
              <a:cs typeface="+mj-cs"/>
            </a:endParaRPr>
          </a:p>
          <a:p>
            <a:pPr algn="just" fontAlgn="auto">
              <a:spcBef>
                <a:spcPts val="0"/>
              </a:spcBef>
              <a:spcAft>
                <a:spcPts val="0"/>
              </a:spcAft>
              <a:defRPr/>
            </a:pPr>
            <a:r>
              <a:rPr lang="es-ES" sz="2400" b="1" kern="0" dirty="0">
                <a:solidFill>
                  <a:srgbClr val="FFFF00"/>
                </a:solidFill>
                <a:latin typeface="+mj-lt"/>
                <a:ea typeface="+mj-ea"/>
                <a:cs typeface="+mj-cs"/>
              </a:rPr>
              <a:t>   </a:t>
            </a:r>
          </a:p>
        </p:txBody>
      </p:sp>
      <p:cxnSp>
        <p:nvCxnSpPr>
          <p:cNvPr id="5" name="4 Conector recto de flecha"/>
          <p:cNvCxnSpPr/>
          <p:nvPr/>
        </p:nvCxnSpPr>
        <p:spPr>
          <a:xfrm flipV="1">
            <a:off x="3348038" y="1844675"/>
            <a:ext cx="15843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8068" name="Picture 4" descr="Resultado de imagen para Alexander Du To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2752725"/>
            <a:ext cx="274637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nodeType="afterGroup">
                            <p:stCondLst>
                              <p:cond delay="1500"/>
                            </p:stCondLst>
                            <p:childTnLst>
                              <p:par>
                                <p:cTn id="17" presetID="21" presetClass="entr" presetSubtype="4" fill="hold" nodeType="afterEffect">
                                  <p:stCondLst>
                                    <p:cond delay="0"/>
                                  </p:stCondLst>
                                  <p:childTnLst>
                                    <p:set>
                                      <p:cBhvr>
                                        <p:cTn id="18" dur="1" fill="hold">
                                          <p:stCondLst>
                                            <p:cond delay="0"/>
                                          </p:stCondLst>
                                        </p:cTn>
                                        <p:tgtEl>
                                          <p:spTgt spid="88068"/>
                                        </p:tgtEl>
                                        <p:attrNameLst>
                                          <p:attrName>style.visibility</p:attrName>
                                        </p:attrNameLst>
                                      </p:cBhvr>
                                      <p:to>
                                        <p:strVal val="visible"/>
                                      </p:to>
                                    </p:set>
                                    <p:animEffect transition="in" filter="wheel(4)">
                                      <p:cBhvr>
                                        <p:cTn id="19" dur="500"/>
                                        <p:tgtEl>
                                          <p:spTgt spid="88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p:cNvSpPr>
            <a:spLocks noGrp="1"/>
          </p:cNvSpPr>
          <p:nvPr>
            <p:ph type="ctrTitle"/>
          </p:nvPr>
        </p:nvSpPr>
        <p:spPr>
          <a:xfrm>
            <a:off x="649288" y="28575"/>
            <a:ext cx="7772400" cy="1155700"/>
          </a:xfrm>
        </p:spPr>
        <p:txBody>
          <a:bodyPr/>
          <a:lstStyle/>
          <a:p>
            <a:r>
              <a:rPr lang="es-ES" altLang="en-US" sz="2000" b="1" smtClean="0">
                <a:solidFill>
                  <a:srgbClr val="FFFF00"/>
                </a:solidFill>
                <a:latin typeface="Arial" panose="020B0604020202020204" pitchFamily="34" charset="0"/>
                <a:cs typeface="Arial" panose="020B0604020202020204" pitchFamily="34" charset="0"/>
              </a:rPr>
              <a:t>Las investigaciones en la posguerra</a:t>
            </a:r>
            <a:endParaRPr lang="en-US" altLang="en-US" sz="2000" b="1" smtClean="0">
              <a:solidFill>
                <a:srgbClr val="FFFF00"/>
              </a:solidFill>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14300" y="877888"/>
            <a:ext cx="5654675" cy="1225550"/>
          </a:xfrm>
        </p:spPr>
        <p:txBody>
          <a:bodyPr/>
          <a:lstStyle/>
          <a:p>
            <a:pPr marL="285750" indent="-285750" algn="just">
              <a:buFontTx/>
              <a:buChar char="-"/>
              <a:defRPr/>
            </a:pPr>
            <a:r>
              <a:rPr lang="es-ES" sz="1600" dirty="0" smtClean="0">
                <a:solidFill>
                  <a:srgbClr val="FFFF00"/>
                </a:solidFill>
                <a:latin typeface="Arial" panose="020B0604020202020204" pitchFamily="34" charset="0"/>
                <a:cs typeface="Arial" panose="020B0604020202020204" pitchFamily="34" charset="0"/>
              </a:rPr>
              <a:t>Exploración del suelo oceánico</a:t>
            </a:r>
          </a:p>
          <a:p>
            <a:pPr algn="just">
              <a:defRPr/>
            </a:pPr>
            <a:endParaRPr lang="es-ES" sz="1600" dirty="0">
              <a:solidFill>
                <a:srgbClr val="FFFF00"/>
              </a:solidFill>
              <a:latin typeface="Arial" panose="020B0604020202020204" pitchFamily="34" charset="0"/>
              <a:cs typeface="Arial" panose="020B0604020202020204" pitchFamily="34" charset="0"/>
            </a:endParaRPr>
          </a:p>
          <a:p>
            <a:pPr algn="just">
              <a:defRPr/>
            </a:pPr>
            <a:r>
              <a:rPr lang="es-ES" sz="1400" dirty="0" smtClean="0">
                <a:solidFill>
                  <a:schemeClr val="bg1"/>
                </a:solidFill>
                <a:latin typeface="Arial" panose="020B0604020202020204" pitchFamily="34" charset="0"/>
                <a:cs typeface="Arial" panose="020B0604020202020204" pitchFamily="34" charset="0"/>
              </a:rPr>
              <a:t>Descubrimiento de la existencia de dorsales en los fondos oceánicos</a:t>
            </a:r>
          </a:p>
          <a:p>
            <a:pPr algn="just">
              <a:defRPr/>
            </a:pPr>
            <a:r>
              <a:rPr lang="es-ES" sz="1400" dirty="0" smtClean="0">
                <a:solidFill>
                  <a:schemeClr val="bg1"/>
                </a:solidFill>
                <a:latin typeface="Arial" panose="020B0604020202020204" pitchFamily="34" charset="0"/>
                <a:cs typeface="Arial" panose="020B0604020202020204" pitchFamily="34" charset="0"/>
              </a:rPr>
              <a:t>Existencia de material muy enriquecido en hierro</a:t>
            </a:r>
            <a:endParaRPr lang="es-ES" sz="1400" dirty="0">
              <a:solidFill>
                <a:schemeClr val="bg1"/>
              </a:solidFill>
              <a:latin typeface="Arial" panose="020B0604020202020204" pitchFamily="34" charset="0"/>
              <a:cs typeface="Arial" panose="020B0604020202020204" pitchFamily="34" charset="0"/>
            </a:endParaRPr>
          </a:p>
          <a:p>
            <a:pPr marL="285750" indent="-285750" algn="just">
              <a:buFontTx/>
              <a:buChar char="-"/>
              <a:defRPr/>
            </a:pPr>
            <a:endParaRPr lang="es-ES" sz="1600" dirty="0" smtClean="0">
              <a:solidFill>
                <a:srgbClr val="FFFF00"/>
              </a:solidFill>
              <a:latin typeface="Arial" panose="020B0604020202020204" pitchFamily="34" charset="0"/>
              <a:cs typeface="Arial" panose="020B0604020202020204" pitchFamily="34" charset="0"/>
            </a:endParaRPr>
          </a:p>
        </p:txBody>
      </p:sp>
      <p:grpSp>
        <p:nvGrpSpPr>
          <p:cNvPr id="57348" name="Grupo 3"/>
          <p:cNvGrpSpPr>
            <a:grpSpLocks/>
          </p:cNvGrpSpPr>
          <p:nvPr/>
        </p:nvGrpSpPr>
        <p:grpSpPr bwMode="auto">
          <a:xfrm>
            <a:off x="1763713" y="1341438"/>
            <a:ext cx="7056437" cy="5516562"/>
            <a:chOff x="1098550" y="333375"/>
            <a:chExt cx="7637463" cy="6264275"/>
          </a:xfrm>
        </p:grpSpPr>
        <p:pic>
          <p:nvPicPr>
            <p:cNvPr id="57350" name="Picture 4" descr="Dorsal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33375"/>
              <a:ext cx="337185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5" descr="Dorsa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198563"/>
              <a:ext cx="5202238"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9" name="Picture 8" descr="Tectónica de Placas timeline | Timetoast tim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3213100"/>
            <a:ext cx="186055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1" descr="0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12700"/>
            <a:ext cx="72231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hidden="1"/>
          <p:cNvSpPr>
            <a:spLocks noGrp="1" noChangeArrowheads="1"/>
          </p:cNvSpPr>
          <p:nvPr>
            <p:ph type="title"/>
          </p:nvPr>
        </p:nvSpPr>
        <p:spPr/>
        <p:txBody>
          <a:bodyPr/>
          <a:lstStyle/>
          <a:p>
            <a:pPr eaLnBrk="1" hangingPunct="1"/>
            <a:endParaRPr lang="en-US" altLang="en-US" smtClean="0"/>
          </a:p>
        </p:txBody>
      </p:sp>
      <p:sp>
        <p:nvSpPr>
          <p:cNvPr id="58372"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2-13, p. 37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5563"/>
            <a:ext cx="8229600" cy="1143000"/>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Método indirecto, conocimiento del interior terrestre</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Fuente:  Monroe, J. Wicander, R. (2006) </a:t>
            </a:r>
            <a:endParaRPr lang="es-ES" altLang="en-US" sz="1100" smtClean="0">
              <a:solidFill>
                <a:srgbClr val="FFFF00"/>
              </a:solidFill>
              <a:latin typeface="Arial" panose="020B0604020202020204" pitchFamily="34" charset="0"/>
              <a:cs typeface="Arial" panose="020B0604020202020204" pitchFamily="34" charset="0"/>
            </a:endParaRPr>
          </a:p>
        </p:txBody>
      </p:sp>
      <p:sp>
        <p:nvSpPr>
          <p:cNvPr id="8195" name="Rectangle 3"/>
          <p:cNvSpPr>
            <a:spLocks noGrp="1" noChangeArrowheads="1"/>
          </p:cNvSpPr>
          <p:nvPr>
            <p:ph type="body" idx="1"/>
          </p:nvPr>
        </p:nvSpPr>
        <p:spPr/>
        <p:txBody>
          <a:bodyPr/>
          <a:lstStyle/>
          <a:p>
            <a:pPr eaLnBrk="1" hangingPunct="1"/>
            <a:endParaRPr lang="en-US" altLang="en-US" smtClean="0"/>
          </a:p>
        </p:txBody>
      </p:sp>
      <p:pic>
        <p:nvPicPr>
          <p:cNvPr id="5124" name="Picture1" descr="081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43000"/>
            <a:ext cx="8964612"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1" descr="08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635500"/>
            <a:ext cx="8964612"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914400" y="5715000"/>
            <a:ext cx="8229600" cy="1143000"/>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s-ES" sz="1100" kern="0" dirty="0">
                <a:latin typeface="+mj-lt"/>
                <a:ea typeface="+mj-ea"/>
                <a:cs typeface="+mj-cs"/>
              </a:rPr>
              <a:t>Registro de sismo  San Francisco en 1906 en Alemania (14.668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plus(in)">
                                      <p:cBhvr>
                                        <p:cTn id="11" dur="500"/>
                                        <p:tgtEl>
                                          <p:spTgt spid="5124"/>
                                        </p:tgtEl>
                                      </p:cBhvr>
                                    </p:animEffect>
                                  </p:childTnLst>
                                </p:cTn>
                              </p:par>
                            </p:childTnLst>
                          </p:cTn>
                        </p:par>
                        <p:par>
                          <p:cTn id="12" fill="hold" nodeType="afterGroup">
                            <p:stCondLst>
                              <p:cond delay="1000"/>
                            </p:stCondLst>
                            <p:childTnLst>
                              <p:par>
                                <p:cTn id="13" presetID="13" presetClass="entr" presetSubtype="16" fill="hold" nodeType="afterEffect">
                                  <p:stCondLst>
                                    <p:cond delay="0"/>
                                  </p:stCondLst>
                                  <p:childTnLst>
                                    <p:set>
                                      <p:cBhvr>
                                        <p:cTn id="14" dur="1" fill="hold">
                                          <p:stCondLst>
                                            <p:cond delay="0"/>
                                          </p:stCondLst>
                                        </p:cTn>
                                        <p:tgtEl>
                                          <p:spTgt spid="5125"/>
                                        </p:tgtEl>
                                        <p:attrNameLst>
                                          <p:attrName>style.visibility</p:attrName>
                                        </p:attrNameLst>
                                      </p:cBhvr>
                                      <p:to>
                                        <p:strVal val="visible"/>
                                      </p:to>
                                    </p:set>
                                    <p:animEffect transition="in" filter="plus(in)">
                                      <p:cBhvr>
                                        <p:cTn id="15" dur="500"/>
                                        <p:tgtEl>
                                          <p:spTgt spid="512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nodeType="afterGroup">
                            <p:stCondLst>
                              <p:cond delay="1500"/>
                            </p:stCondLst>
                            <p:childTnLst>
                              <p:par>
                                <p:cTn id="20" presetID="3" presetClass="entr" presetSubtype="10" fill="hold" grpId="1"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ítulo 1"/>
          <p:cNvSpPr>
            <a:spLocks noGrp="1"/>
          </p:cNvSpPr>
          <p:nvPr>
            <p:ph type="title"/>
          </p:nvPr>
        </p:nvSpPr>
        <p:spPr>
          <a:xfrm>
            <a:off x="4832350" y="274638"/>
            <a:ext cx="3854450" cy="636587"/>
          </a:xfrm>
        </p:spPr>
        <p:txBody>
          <a:bodyPr/>
          <a:lstStyle/>
          <a:p>
            <a:r>
              <a:rPr lang="es-ES" altLang="en-US" sz="2000" b="1" smtClean="0">
                <a:solidFill>
                  <a:srgbClr val="FFFF00"/>
                </a:solidFill>
                <a:latin typeface=".Arial"/>
              </a:rPr>
              <a:t>El rift en Islandia</a:t>
            </a:r>
            <a:endParaRPr lang="en-US" altLang="en-US" sz="2000" b="1" smtClean="0">
              <a:solidFill>
                <a:srgbClr val="FFFF00"/>
              </a:solidFill>
              <a:latin typeface=".Arial"/>
            </a:endParaRPr>
          </a:p>
        </p:txBody>
      </p:sp>
      <p:pic>
        <p:nvPicPr>
          <p:cNvPr id="60419"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15888"/>
            <a:ext cx="4478338"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9 Imagen" descr="dorsal 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5888"/>
            <a:ext cx="1600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1230313"/>
            <a:ext cx="428625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4427538" y="188913"/>
            <a:ext cx="4392612" cy="490537"/>
          </a:xfrm>
        </p:spPr>
        <p:txBody>
          <a:bodyPr/>
          <a:lstStyle/>
          <a:p>
            <a:r>
              <a:rPr lang="es-ES" altLang="en-US" sz="2000" b="1" smtClean="0">
                <a:solidFill>
                  <a:srgbClr val="FFFF00"/>
                </a:solidFill>
                <a:latin typeface="Arial" panose="020B0604020202020204" pitchFamily="34" charset="0"/>
                <a:cs typeface="Arial" panose="020B0604020202020204" pitchFamily="34" charset="0"/>
              </a:rPr>
              <a:t>Volcanes de Islandia</a:t>
            </a:r>
            <a:endParaRPr lang="en-US" altLang="en-US" sz="2000" b="1" smtClean="0">
              <a:solidFill>
                <a:srgbClr val="FFFF00"/>
              </a:solidFill>
              <a:latin typeface="Arial" panose="020B0604020202020204" pitchFamily="34" charset="0"/>
              <a:cs typeface="Arial" panose="020B0604020202020204" pitchFamily="34" charset="0"/>
            </a:endParaRPr>
          </a:p>
        </p:txBody>
      </p:sp>
      <p:pic>
        <p:nvPicPr>
          <p:cNvPr id="61443" name="Picture 2" descr="Volcano Eruption at the Holuhraun Fissure near Bardarbunga Volca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700"/>
            <a:ext cx="40957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VOLCANO TOUR | REYKJAVIK HELICOP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997200"/>
            <a:ext cx="8847138"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Phenomenal drone footage shows molten lava erupting from Icelandi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79450"/>
            <a:ext cx="322897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388" y="1600200"/>
            <a:ext cx="8507412" cy="4525963"/>
          </a:xfrm>
        </p:spPr>
        <p:txBody>
          <a:bodyPr/>
          <a:lstStyle/>
          <a:p>
            <a:pPr>
              <a:buFontTx/>
              <a:buChar char="-"/>
              <a:defRPr/>
            </a:pPr>
            <a:r>
              <a:rPr lang="es-ES" sz="1600" dirty="0" smtClean="0">
                <a:solidFill>
                  <a:schemeClr val="bg1"/>
                </a:solidFill>
                <a:latin typeface="Arial" panose="020B0604020202020204" pitchFamily="34" charset="0"/>
                <a:cs typeface="Arial" panose="020B0604020202020204" pitchFamily="34" charset="0"/>
              </a:rPr>
              <a:t>El estudio del paleomagnetismo</a:t>
            </a:r>
          </a:p>
          <a:p>
            <a:pPr marL="0" indent="0">
              <a:buFont typeface="Arial" panose="020B0604020202020204" pitchFamily="34" charset="0"/>
              <a:buNone/>
              <a:defRPr/>
            </a:pPr>
            <a:endParaRPr lang="es-ES" sz="1000"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000" dirty="0">
                <a:solidFill>
                  <a:schemeClr val="bg1"/>
                </a:solidFill>
                <a:latin typeface="Arial" panose="020B0604020202020204" pitchFamily="34" charset="0"/>
                <a:cs typeface="Arial" panose="020B0604020202020204" pitchFamily="34" charset="0"/>
              </a:rPr>
              <a:t>	</a:t>
            </a:r>
            <a:r>
              <a:rPr lang="es-ES" sz="1000" dirty="0" smtClean="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La Tierra se comporta como una barra imantada</a:t>
            </a: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Irradia fuerzas invisibles por el polo magnético</a:t>
            </a: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La brújula se alinea a esta fuerza</a:t>
            </a:r>
          </a:p>
          <a:p>
            <a:pPr marL="0" indent="0">
              <a:buFont typeface="Arial" panose="020B0604020202020204" pitchFamily="34" charset="0"/>
              <a:buNone/>
              <a:defRPr/>
            </a:pPr>
            <a:endParaRPr lang="es-ES" sz="1400"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a:buFontTx/>
              <a:buChar char="-"/>
              <a:defRPr/>
            </a:pPr>
            <a:r>
              <a:rPr lang="es-ES" sz="1400" dirty="0" smtClean="0">
                <a:solidFill>
                  <a:schemeClr val="bg1"/>
                </a:solidFill>
                <a:latin typeface="Arial" panose="020B0604020202020204" pitchFamily="34" charset="0"/>
                <a:cs typeface="Arial" panose="020B0604020202020204" pitchFamily="34" charset="0"/>
              </a:rPr>
              <a:t>DESCUBRIMIENTOS</a:t>
            </a: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 Los materiales del fondo oceánico son más viejos cuanto más lejos del </a:t>
            </a:r>
            <a:r>
              <a:rPr lang="es-ES" sz="1400" dirty="0" err="1" smtClean="0">
                <a:solidFill>
                  <a:schemeClr val="bg1"/>
                </a:solidFill>
                <a:latin typeface="Arial" panose="020B0604020202020204" pitchFamily="34" charset="0"/>
                <a:cs typeface="Arial" panose="020B0604020202020204" pitchFamily="34" charset="0"/>
              </a:rPr>
              <a:t>rift</a:t>
            </a:r>
            <a:r>
              <a:rPr lang="es-ES" sz="1400" dirty="0" smtClean="0">
                <a:solidFill>
                  <a:schemeClr val="bg1"/>
                </a:solidFill>
                <a:latin typeface="Arial" panose="020B0604020202020204" pitchFamily="34" charset="0"/>
                <a:cs typeface="Arial" panose="020B0604020202020204" pitchFamily="34" charset="0"/>
              </a:rPr>
              <a:t> central.</a:t>
            </a: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 Los materiales muestran orientaciones alternadas norte – sur.</a:t>
            </a: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dirty="0">
                <a:solidFill>
                  <a:schemeClr val="bg1"/>
                </a:solidFill>
                <a:latin typeface="Arial" panose="020B0604020202020204" pitchFamily="34" charset="0"/>
                <a:cs typeface="Arial" panose="020B0604020202020204" pitchFamily="34" charset="0"/>
              </a:rPr>
              <a:t> </a:t>
            </a:r>
            <a:r>
              <a:rPr lang="es-ES" sz="1400" dirty="0" smtClean="0">
                <a:solidFill>
                  <a:schemeClr val="bg1"/>
                </a:solidFill>
                <a:latin typeface="Arial" panose="020B0604020202020204" pitchFamily="34" charset="0"/>
                <a:cs typeface="Arial" panose="020B0604020202020204" pitchFamily="34" charset="0"/>
              </a:rPr>
              <a:t>  . El campo magnético no siempre fue igual: alternancia magnetismo normal-magnetismo inverso.</a:t>
            </a:r>
          </a:p>
          <a:p>
            <a:pPr marL="0" indent="0">
              <a:buFont typeface="Arial" panose="020B0604020202020204" pitchFamily="34" charset="0"/>
              <a:buNone/>
              <a:defRPr/>
            </a:pPr>
            <a:endParaRPr lang="es-ES" sz="1400"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s-ES" sz="1400" b="1" dirty="0" smtClean="0">
                <a:solidFill>
                  <a:schemeClr val="bg1"/>
                </a:solidFill>
                <a:latin typeface="Arial" panose="020B0604020202020204" pitchFamily="34" charset="0"/>
                <a:cs typeface="Arial" panose="020B0604020202020204" pitchFamily="34" charset="0"/>
              </a:rPr>
              <a:t>PUNTO DE CURIE: </a:t>
            </a:r>
            <a:r>
              <a:rPr lang="es-ES" sz="1400" dirty="0" smtClean="0">
                <a:solidFill>
                  <a:schemeClr val="bg1"/>
                </a:solidFill>
                <a:latin typeface="Arial" panose="020B0604020202020204" pitchFamily="34" charset="0"/>
                <a:cs typeface="Arial" panose="020B0604020202020204" pitchFamily="34" charset="0"/>
              </a:rPr>
              <a:t>Los materiales magnéticos pierden dicha propiedad por encima de los 585ºc</a:t>
            </a:r>
          </a:p>
          <a:p>
            <a:pPr marL="0" indent="0">
              <a:buFont typeface="Arial" panose="020B0604020202020204" pitchFamily="34" charset="0"/>
              <a:buNone/>
              <a:defRPr/>
            </a:pPr>
            <a:endParaRPr lang="es-ES" sz="10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s-ES" sz="1400" dirty="0">
              <a:solidFill>
                <a:schemeClr val="bg1"/>
              </a:solidFill>
              <a:latin typeface="Arial" panose="020B0604020202020204" pitchFamily="34" charset="0"/>
              <a:cs typeface="Arial" panose="020B0604020202020204" pitchFamily="34" charset="0"/>
            </a:endParaRPr>
          </a:p>
        </p:txBody>
      </p:sp>
      <p:sp>
        <p:nvSpPr>
          <p:cNvPr id="62467" name="Título 1"/>
          <p:cNvSpPr txBox="1">
            <a:spLocks/>
          </p:cNvSpPr>
          <p:nvPr/>
        </p:nvSpPr>
        <p:spPr bwMode="auto">
          <a:xfrm>
            <a:off x="649288" y="28575"/>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n-US" sz="2000" b="1">
                <a:solidFill>
                  <a:srgbClr val="FFFF00"/>
                </a:solidFill>
                <a:latin typeface="Arial" panose="020B0604020202020204" pitchFamily="34" charset="0"/>
              </a:rPr>
              <a:t>Las investigaciones en la posguerra</a:t>
            </a:r>
            <a:endParaRPr lang="en-US" altLang="en-US" sz="2000" b="1">
              <a:solidFill>
                <a:srgbClr val="FFFF00"/>
              </a:solidFill>
              <a:latin typeface="Arial" panose="020B0604020202020204" pitchFamily="34" charset="0"/>
            </a:endParaRPr>
          </a:p>
        </p:txBody>
      </p:sp>
      <p:pic>
        <p:nvPicPr>
          <p:cNvPr id="62468" name="Picture1" descr="0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908050"/>
            <a:ext cx="30448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1" descr="0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66800"/>
            <a:ext cx="89646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4 Título"/>
          <p:cNvSpPr>
            <a:spLocks noGrp="1"/>
          </p:cNvSpPr>
          <p:nvPr>
            <p:ph type="title"/>
          </p:nvPr>
        </p:nvSpPr>
        <p:spPr>
          <a:xfrm>
            <a:off x="457200" y="274638"/>
            <a:ext cx="8229600" cy="725487"/>
          </a:xfrm>
        </p:spPr>
        <p:txBody>
          <a:bodyPr/>
          <a:lstStyle/>
          <a:p>
            <a:pPr eaLnBrk="1" hangingPunct="1"/>
            <a:r>
              <a:rPr lang="es-ES" altLang="en-US" sz="2000" b="1" smtClean="0">
                <a:solidFill>
                  <a:srgbClr val="FFFF00"/>
                </a:solidFill>
                <a:latin typeface="Arial" panose="020B0604020202020204" pitchFamily="34" charset="0"/>
                <a:cs typeface="Arial" panose="020B0604020202020204" pitchFamily="34" charset="0"/>
              </a:rPr>
              <a:t>Disposición del material basáltico en el fondo oceánico</a:t>
            </a:r>
          </a:p>
        </p:txBody>
      </p:sp>
      <p:sp>
        <p:nvSpPr>
          <p:cNvPr id="63492"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2-12, p. 36</a:t>
            </a:r>
          </a:p>
        </p:txBody>
      </p:sp>
      <p:sp>
        <p:nvSpPr>
          <p:cNvPr id="6" name="4 Título"/>
          <p:cNvSpPr txBox="1">
            <a:spLocks/>
          </p:cNvSpPr>
          <p:nvPr/>
        </p:nvSpPr>
        <p:spPr bwMode="auto">
          <a:xfrm>
            <a:off x="2357438" y="5857875"/>
            <a:ext cx="4300537" cy="725488"/>
          </a:xfrm>
          <a:prstGeom prst="rect">
            <a:avLst/>
          </a:prstGeom>
          <a:noFill/>
          <a:ln w="9525">
            <a:noFill/>
            <a:miter lim="800000"/>
            <a:headEnd/>
            <a:tailEnd/>
          </a:ln>
        </p:spPr>
        <p:txBody>
          <a:bodyPr anchor="ctr"/>
          <a:lstStyle/>
          <a:p>
            <a:pPr algn="ctr" eaLnBrk="1" hangingPunct="1">
              <a:defRPr/>
            </a:pPr>
            <a:r>
              <a:rPr lang="es-ES" sz="2000" b="1" dirty="0">
                <a:ea typeface="+mj-ea"/>
              </a:rPr>
              <a:t>Inversiones magnéticas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00563" y="260350"/>
            <a:ext cx="4413250" cy="1143000"/>
          </a:xfrm>
        </p:spPr>
        <p:txBody>
          <a:bodyPr/>
          <a:lstStyle/>
          <a:p>
            <a:pPr algn="r" eaLnBrk="1" hangingPunct="1"/>
            <a:r>
              <a:rPr lang="es-ES" altLang="en-US" sz="2000" b="1" smtClean="0">
                <a:solidFill>
                  <a:srgbClr val="FFFF00"/>
                </a:solidFill>
                <a:latin typeface="Arial" panose="020B0604020202020204" pitchFamily="34" charset="0"/>
                <a:cs typeface="Arial" panose="020B0604020202020204" pitchFamily="34" charset="0"/>
              </a:rPr>
              <a:t>Magnetismo superficial alternado</a:t>
            </a:r>
          </a:p>
        </p:txBody>
      </p:sp>
      <p:pic>
        <p:nvPicPr>
          <p:cNvPr id="7172" name="Picture 4" descr="Power Banda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484313"/>
            <a:ext cx="45910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Power bandas magnética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0350"/>
            <a:ext cx="3533775"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7173"/>
                                        </p:tgtEl>
                                        <p:attrNameLst>
                                          <p:attrName>style.visibility</p:attrName>
                                        </p:attrNameLst>
                                      </p:cBhvr>
                                      <p:to>
                                        <p:strVal val="visible"/>
                                      </p:to>
                                    </p:set>
                                    <p:animEffect transition="in" filter="wheel(4)">
                                      <p:cBhvr>
                                        <p:cTn id="11" dur="2000"/>
                                        <p:tgtEl>
                                          <p:spTgt spid="7173"/>
                                        </p:tgtEl>
                                      </p:cBhvr>
                                    </p:animEffect>
                                  </p:childTnLst>
                                </p:cTn>
                              </p:par>
                            </p:childTnLst>
                          </p:cTn>
                        </p:par>
                        <p:par>
                          <p:cTn id="12" fill="hold" nodeType="afterGroup">
                            <p:stCondLst>
                              <p:cond delay="2500"/>
                            </p:stCondLst>
                            <p:childTnLst>
                              <p:par>
                                <p:cTn id="13" presetID="21" presetClass="entr" presetSubtype="4"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heel(4)">
                                      <p:cBhvr>
                                        <p:cTn id="15"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1" descr="0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2700"/>
            <a:ext cx="822166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hidden="1"/>
          <p:cNvSpPr>
            <a:spLocks noGrp="1" noChangeArrowheads="1"/>
          </p:cNvSpPr>
          <p:nvPr>
            <p:ph type="title"/>
          </p:nvPr>
        </p:nvSpPr>
        <p:spPr/>
        <p:txBody>
          <a:bodyPr/>
          <a:lstStyle/>
          <a:p>
            <a:pPr eaLnBrk="1" hangingPunct="1"/>
            <a:endParaRPr lang="en-US" altLang="en-US" smtClean="0"/>
          </a:p>
        </p:txBody>
      </p:sp>
      <p:sp>
        <p:nvSpPr>
          <p:cNvPr id="66564"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2-14, p. 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1" descr="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85763"/>
            <a:ext cx="8964613"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hidden="1"/>
          <p:cNvSpPr>
            <a:spLocks noGrp="1" noChangeArrowheads="1"/>
          </p:cNvSpPr>
          <p:nvPr>
            <p:ph type="title"/>
          </p:nvPr>
        </p:nvSpPr>
        <p:spPr/>
        <p:txBody>
          <a:bodyPr/>
          <a:lstStyle/>
          <a:p>
            <a:pPr eaLnBrk="1" hangingPunct="1"/>
            <a:endParaRPr lang="en-US" altLang="en-US" smtClean="0"/>
          </a:p>
        </p:txBody>
      </p:sp>
      <p:sp>
        <p:nvSpPr>
          <p:cNvPr id="68612"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2-11, p. 36</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14313" y="142875"/>
            <a:ext cx="4357687" cy="654050"/>
          </a:xfrm>
        </p:spPr>
        <p:txBody>
          <a:bodyPr/>
          <a:lstStyle/>
          <a:p>
            <a:pPr eaLnBrk="1" hangingPunct="1"/>
            <a:r>
              <a:rPr lang="es-ES" altLang="en-US" sz="2400" b="1" smtClean="0">
                <a:solidFill>
                  <a:srgbClr val="FFFF00"/>
                </a:solidFill>
              </a:rPr>
              <a:t>Dorsales oceánicas</a:t>
            </a:r>
          </a:p>
        </p:txBody>
      </p:sp>
      <p:pic>
        <p:nvPicPr>
          <p:cNvPr id="7" name="6 Marcador de contenido" descr="dorsal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714375"/>
            <a:ext cx="5143500" cy="3378200"/>
          </a:xfrm>
        </p:spPr>
      </p:pic>
      <p:pic>
        <p:nvPicPr>
          <p:cNvPr id="8" name="7 Imagen" descr="dorsa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22238"/>
            <a:ext cx="31432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dorsal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2143125"/>
            <a:ext cx="317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9 Imagen" descr="dorsal 5.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75" y="4143375"/>
            <a:ext cx="250031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0 Imagen" descr="dorsal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4559300"/>
            <a:ext cx="550068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childTnLst>
                          </p:cTn>
                        </p:par>
                        <p:par>
                          <p:cTn id="16" fill="hold" nodeType="afterGroup">
                            <p:stCondLst>
                              <p:cond delay="4500"/>
                            </p:stCondLst>
                            <p:childTnLst>
                              <p:par>
                                <p:cTn id="17" presetID="8"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par>
                          <p:cTn id="20" fill="hold" nodeType="afterGroup">
                            <p:stCondLst>
                              <p:cond delay="6500"/>
                            </p:stCondLst>
                            <p:childTnLst>
                              <p:par>
                                <p:cTn id="21" presetID="8"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par>
                          <p:cTn id="24" fill="hold" nodeType="afterGroup">
                            <p:stCondLst>
                              <p:cond delay="8500"/>
                            </p:stCondLst>
                            <p:childTnLst>
                              <p:par>
                                <p:cTn id="25" presetID="8"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1" descr="0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009650"/>
            <a:ext cx="446405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4 Título"/>
          <p:cNvSpPr>
            <a:spLocks noGrp="1"/>
          </p:cNvSpPr>
          <p:nvPr>
            <p:ph type="title"/>
          </p:nvPr>
        </p:nvSpPr>
        <p:spPr>
          <a:xfrm>
            <a:off x="827088" y="260350"/>
            <a:ext cx="7664450" cy="619125"/>
          </a:xfrm>
        </p:spPr>
        <p:txBody>
          <a:bodyPr/>
          <a:lstStyle/>
          <a:p>
            <a:pPr eaLnBrk="1" hangingPunct="1"/>
            <a:r>
              <a:rPr lang="es-ES" altLang="en-US" sz="1800" b="1" smtClean="0">
                <a:solidFill>
                  <a:srgbClr val="FF0000"/>
                </a:solidFill>
                <a:latin typeface="Arial" panose="020B0604020202020204" pitchFamily="34" charset="0"/>
                <a:cs typeface="Arial" panose="020B0604020202020204" pitchFamily="34" charset="0"/>
              </a:rPr>
              <a:t/>
            </a:r>
            <a:br>
              <a:rPr lang="es-ES" altLang="en-US" sz="1800" b="1" smtClean="0">
                <a:solidFill>
                  <a:srgbClr val="FF0000"/>
                </a:solidFill>
                <a:latin typeface="Arial" panose="020B0604020202020204" pitchFamily="34" charset="0"/>
                <a:cs typeface="Arial" panose="020B0604020202020204" pitchFamily="34" charset="0"/>
              </a:rPr>
            </a:br>
            <a:r>
              <a:rPr lang="es-ES" altLang="en-US" sz="2000" b="1" smtClean="0">
                <a:solidFill>
                  <a:srgbClr val="FFFF00"/>
                </a:solidFill>
                <a:latin typeface="Arial" panose="020B0604020202020204" pitchFamily="34" charset="0"/>
                <a:cs typeface="Arial" panose="020B0604020202020204" pitchFamily="34" charset="0"/>
              </a:rPr>
              <a:t>Desplazamiento aparente de los polos magnéticos</a:t>
            </a:r>
            <a:br>
              <a:rPr lang="es-ES" altLang="en-US" sz="2000" b="1" smtClean="0">
                <a:solidFill>
                  <a:srgbClr val="FFFF00"/>
                </a:solidFill>
                <a:latin typeface="Arial" panose="020B0604020202020204" pitchFamily="34" charset="0"/>
                <a:cs typeface="Arial" panose="020B0604020202020204" pitchFamily="34" charset="0"/>
              </a:rPr>
            </a:br>
            <a:r>
              <a:rPr lang="es-ES" altLang="en-US" sz="1200" b="1" smtClean="0">
                <a:solidFill>
                  <a:srgbClr val="FFFF00"/>
                </a:solidFill>
                <a:latin typeface="Arial" panose="020B0604020202020204" pitchFamily="34" charset="0"/>
                <a:cs typeface="Arial" panose="020B0604020202020204" pitchFamily="34" charset="0"/>
              </a:rPr>
              <a:t>(según Europa y Norteamérica)</a:t>
            </a:r>
            <a:br>
              <a:rPr lang="es-ES" altLang="en-US" sz="1200" b="1" smtClean="0">
                <a:solidFill>
                  <a:srgbClr val="FFFF00"/>
                </a:solidFill>
                <a:latin typeface="Arial" panose="020B0604020202020204" pitchFamily="34" charset="0"/>
                <a:cs typeface="Arial" panose="020B0604020202020204" pitchFamily="34" charset="0"/>
              </a:rPr>
            </a:br>
            <a:r>
              <a:rPr lang="es-ES" altLang="en-US" sz="1200" b="1" smtClean="0">
                <a:solidFill>
                  <a:srgbClr val="FFFF00"/>
                </a:solidFill>
                <a:latin typeface="Arial" panose="020B0604020202020204" pitchFamily="34" charset="0"/>
                <a:cs typeface="Arial" panose="020B0604020202020204" pitchFamily="34" charset="0"/>
              </a:rPr>
              <a:t/>
            </a:r>
            <a:br>
              <a:rPr lang="es-ES" altLang="en-US" sz="1200" b="1" smtClean="0">
                <a:solidFill>
                  <a:srgbClr val="FFFF00"/>
                </a:solidFill>
                <a:latin typeface="Arial" panose="020B0604020202020204" pitchFamily="34" charset="0"/>
                <a:cs typeface="Arial" panose="020B0604020202020204" pitchFamily="34" charset="0"/>
              </a:rPr>
            </a:br>
            <a:r>
              <a:rPr lang="es-ES" altLang="en-US" sz="1200" b="1" smtClean="0">
                <a:solidFill>
                  <a:srgbClr val="FFFF00"/>
                </a:solidFill>
                <a:latin typeface="Arial" panose="020B0604020202020204" pitchFamily="34" charset="0"/>
                <a:cs typeface="Arial" panose="020B0604020202020204" pitchFamily="34" charset="0"/>
              </a:rPr>
              <a:t/>
            </a:r>
            <a:br>
              <a:rPr lang="es-ES" altLang="en-US" sz="1200" b="1" smtClean="0">
                <a:solidFill>
                  <a:srgbClr val="FFFF00"/>
                </a:solidFill>
                <a:latin typeface="Arial" panose="020B0604020202020204" pitchFamily="34" charset="0"/>
                <a:cs typeface="Arial" panose="020B0604020202020204" pitchFamily="34" charset="0"/>
              </a:rPr>
            </a:br>
            <a:endParaRPr lang="es-ES" altLang="en-US" sz="1200" b="1" smtClean="0">
              <a:solidFill>
                <a:srgbClr val="FFFF00"/>
              </a:solidFill>
              <a:latin typeface="Arial" panose="020B0604020202020204" pitchFamily="34" charset="0"/>
              <a:cs typeface="Arial" panose="020B0604020202020204" pitchFamily="34" charset="0"/>
            </a:endParaRPr>
          </a:p>
        </p:txBody>
      </p:sp>
      <p:sp>
        <p:nvSpPr>
          <p:cNvPr id="71684" name="Rectangle 3"/>
          <p:cNvSpPr>
            <a:spLocks noChangeArrowheads="1"/>
          </p:cNvSpPr>
          <p:nvPr/>
        </p:nvSpPr>
        <p:spPr bwMode="auto">
          <a:xfrm>
            <a:off x="3238500" y="5621338"/>
            <a:ext cx="13033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2-10, p. 35</a:t>
            </a:r>
          </a:p>
        </p:txBody>
      </p:sp>
      <p:pic>
        <p:nvPicPr>
          <p:cNvPr id="71685"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09650"/>
            <a:ext cx="45339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3"/>
          <p:cNvSpPr>
            <a:spLocks noChangeArrowheads="1"/>
          </p:cNvSpPr>
          <p:nvPr/>
        </p:nvSpPr>
        <p:spPr bwMode="auto">
          <a:xfrm>
            <a:off x="4508500" y="5605463"/>
            <a:ext cx="20081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Fuente: Tarbuck-Ludgens</a:t>
            </a:r>
          </a:p>
        </p:txBody>
      </p:sp>
      <p:sp>
        <p:nvSpPr>
          <p:cNvPr id="71687" name="Rectangle 3"/>
          <p:cNvSpPr>
            <a:spLocks noChangeArrowheads="1"/>
          </p:cNvSpPr>
          <p:nvPr/>
        </p:nvSpPr>
        <p:spPr bwMode="auto">
          <a:xfrm>
            <a:off x="755650" y="5576888"/>
            <a:ext cx="22320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Fuente: Monroe-Wincander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Teoría de la Expansión Oceánica</a:t>
            </a:r>
          </a:p>
        </p:txBody>
      </p:sp>
      <p:sp>
        <p:nvSpPr>
          <p:cNvPr id="16387" name="Rectangle 3"/>
          <p:cNvSpPr>
            <a:spLocks noGrp="1" noChangeArrowheads="1"/>
          </p:cNvSpPr>
          <p:nvPr>
            <p:ph type="body" idx="1"/>
          </p:nvPr>
        </p:nvSpPr>
        <p:spPr/>
        <p:txBody>
          <a:bodyPr/>
          <a:lstStyle/>
          <a:p>
            <a:pPr eaLnBrk="1" hangingPunct="1">
              <a:lnSpc>
                <a:spcPct val="90000"/>
              </a:lnSpc>
            </a:pPr>
            <a:r>
              <a:rPr lang="es-ES" altLang="en-US" sz="1800" dirty="0" smtClean="0">
                <a:solidFill>
                  <a:srgbClr val="FFFF00"/>
                </a:solidFill>
                <a:latin typeface="Arial" panose="020B0604020202020204" pitchFamily="34" charset="0"/>
                <a:cs typeface="Arial" panose="020B0604020202020204" pitchFamily="34" charset="0"/>
              </a:rPr>
              <a:t>Década del 50-60		Estudio de fondo oceánico</a:t>
            </a:r>
          </a:p>
          <a:p>
            <a:pPr eaLnBrk="1" hangingPunct="1">
              <a:lnSpc>
                <a:spcPct val="90000"/>
              </a:lnSpc>
            </a:pPr>
            <a:endParaRPr lang="es-ES" altLang="en-US" sz="1800" dirty="0" smtClean="0">
              <a:solidFill>
                <a:schemeClr val="bg1"/>
              </a:solidFill>
              <a:latin typeface="Arial" panose="020B0604020202020204" pitchFamily="34" charset="0"/>
              <a:cs typeface="Arial" panose="020B0604020202020204" pitchFamily="34" charset="0"/>
            </a:endParaRPr>
          </a:p>
          <a:p>
            <a:pPr eaLnBrk="1" hangingPunct="1">
              <a:lnSpc>
                <a:spcPct val="90000"/>
              </a:lnSpc>
              <a:buFontTx/>
              <a:buNone/>
            </a:pPr>
            <a:r>
              <a:rPr lang="es-ES" altLang="en-US" sz="1800" b="1" dirty="0" smtClean="0">
                <a:solidFill>
                  <a:srgbClr val="FFFF00"/>
                </a:solidFill>
                <a:latin typeface="Arial" panose="020B0604020202020204" pitchFamily="34" charset="0"/>
                <a:cs typeface="Arial" panose="020B0604020202020204" pitchFamily="34" charset="0"/>
              </a:rPr>
              <a:t>DESCUBRIMIENTOS</a:t>
            </a:r>
          </a:p>
          <a:p>
            <a:pPr eaLnBrk="1" hangingPunct="1">
              <a:lnSpc>
                <a:spcPct val="90000"/>
              </a:lnSpc>
              <a:buFontTx/>
              <a:buChar char="-"/>
            </a:pPr>
            <a:r>
              <a:rPr lang="es-ES" altLang="en-US" sz="1800" dirty="0" smtClean="0">
                <a:solidFill>
                  <a:schemeClr val="bg1"/>
                </a:solidFill>
                <a:latin typeface="Arial" panose="020B0604020202020204" pitchFamily="34" charset="0"/>
                <a:cs typeface="Arial" panose="020B0604020202020204" pitchFamily="34" charset="0"/>
              </a:rPr>
              <a:t>Existencia de dorsales (descubrimiento en el siglo XIX)</a:t>
            </a:r>
          </a:p>
          <a:p>
            <a:pPr eaLnBrk="1" hangingPunct="1">
              <a:lnSpc>
                <a:spcPct val="90000"/>
              </a:lnSpc>
              <a:buFontTx/>
              <a:buChar char="-"/>
            </a:pPr>
            <a:r>
              <a:rPr lang="es-ES" altLang="en-US" sz="1800" dirty="0" smtClean="0">
                <a:solidFill>
                  <a:schemeClr val="bg1"/>
                </a:solidFill>
                <a:latin typeface="Arial" panose="020B0604020202020204" pitchFamily="34" charset="0"/>
                <a:cs typeface="Arial" panose="020B0604020202020204" pitchFamily="34" charset="0"/>
              </a:rPr>
              <a:t>Existencia de material basáltico rico en hierro</a:t>
            </a:r>
          </a:p>
          <a:p>
            <a:pPr eaLnBrk="1" hangingPunct="1">
              <a:lnSpc>
                <a:spcPct val="90000"/>
              </a:lnSpc>
              <a:buFontTx/>
              <a:buNone/>
            </a:pPr>
            <a:r>
              <a:rPr lang="es-ES" altLang="en-US" sz="1800" dirty="0" smtClean="0">
                <a:solidFill>
                  <a:schemeClr val="bg1"/>
                </a:solidFill>
                <a:latin typeface="Arial" panose="020B0604020202020204" pitchFamily="34" charset="0"/>
                <a:cs typeface="Arial" panose="020B0604020202020204" pitchFamily="34" charset="0"/>
              </a:rPr>
              <a:t>	(orientadas hacia el polo magnético)</a:t>
            </a:r>
          </a:p>
          <a:p>
            <a:pPr eaLnBrk="1" hangingPunct="1">
              <a:lnSpc>
                <a:spcPct val="90000"/>
              </a:lnSpc>
              <a:buFontTx/>
              <a:buChar char="-"/>
            </a:pPr>
            <a:r>
              <a:rPr lang="es-ES" altLang="en-US" sz="1800" dirty="0" smtClean="0">
                <a:solidFill>
                  <a:schemeClr val="bg1"/>
                </a:solidFill>
                <a:latin typeface="Arial" panose="020B0604020202020204" pitchFamily="34" charset="0"/>
                <a:cs typeface="Arial" panose="020B0604020202020204" pitchFamily="34" charset="0"/>
              </a:rPr>
              <a:t>El polo magnético no siempre fue el mismo. Inversiones magnéticas.</a:t>
            </a:r>
          </a:p>
          <a:p>
            <a:pPr eaLnBrk="1" hangingPunct="1">
              <a:lnSpc>
                <a:spcPct val="90000"/>
              </a:lnSpc>
              <a:buFontTx/>
              <a:buChar char="-"/>
            </a:pPr>
            <a:r>
              <a:rPr lang="es-ES" altLang="en-US" sz="1800" dirty="0" smtClean="0">
                <a:solidFill>
                  <a:schemeClr val="bg1"/>
                </a:solidFill>
                <a:latin typeface="Arial" panose="020B0604020202020204" pitchFamily="34" charset="0"/>
                <a:cs typeface="Arial" panose="020B0604020202020204" pitchFamily="34" charset="0"/>
              </a:rPr>
              <a:t>Existencia de las denominadas “bandas magnéticas”</a:t>
            </a:r>
          </a:p>
          <a:p>
            <a:pPr eaLnBrk="1" hangingPunct="1">
              <a:lnSpc>
                <a:spcPct val="90000"/>
              </a:lnSpc>
              <a:buFontTx/>
              <a:buChar char="-"/>
            </a:pPr>
            <a:r>
              <a:rPr lang="es-ES" altLang="en-US" sz="1800" dirty="0" smtClean="0">
                <a:solidFill>
                  <a:schemeClr val="bg1"/>
                </a:solidFill>
                <a:latin typeface="Arial" panose="020B0604020202020204" pitchFamily="34" charset="0"/>
                <a:cs typeface="Arial" panose="020B0604020202020204" pitchFamily="34" charset="0"/>
              </a:rPr>
              <a:t>Descubrimiento de la expansión de los océanos</a:t>
            </a:r>
          </a:p>
          <a:p>
            <a:pPr eaLnBrk="1" hangingPunct="1">
              <a:lnSpc>
                <a:spcPct val="90000"/>
              </a:lnSpc>
              <a:buFontTx/>
              <a:buChar char="-"/>
            </a:pPr>
            <a:endParaRPr lang="es-ES" altLang="en-US" sz="1800" dirty="0" smtClean="0">
              <a:solidFill>
                <a:srgbClr val="FFFF00"/>
              </a:solidFill>
              <a:latin typeface="Arial" panose="020B0604020202020204" pitchFamily="34" charset="0"/>
              <a:cs typeface="Arial" panose="020B0604020202020204" pitchFamily="34" charset="0"/>
            </a:endParaRPr>
          </a:p>
          <a:p>
            <a:pPr algn="ctr" eaLnBrk="1" hangingPunct="1">
              <a:lnSpc>
                <a:spcPct val="90000"/>
              </a:lnSpc>
              <a:buFontTx/>
              <a:buNone/>
            </a:pPr>
            <a:r>
              <a:rPr lang="es-ES" altLang="en-US" sz="1800" b="1" dirty="0" smtClean="0">
                <a:solidFill>
                  <a:srgbClr val="FFFF00"/>
                </a:solidFill>
                <a:latin typeface="Arial" panose="020B0604020202020204" pitchFamily="34" charset="0"/>
                <a:cs typeface="Arial" panose="020B0604020202020204" pitchFamily="34" charset="0"/>
              </a:rPr>
              <a:t>TEORÍA EXPANSIÓN OCEÁNICA</a:t>
            </a:r>
            <a:endParaRPr lang="es-ES" altLang="en-US" sz="1800" b="1" dirty="0" smtClean="0">
              <a:solidFill>
                <a:schemeClr val="folHlink"/>
              </a:solidFill>
              <a:latin typeface="Arial" panose="020B0604020202020204" pitchFamily="34" charset="0"/>
              <a:cs typeface="Arial" panose="020B0604020202020204" pitchFamily="34" charset="0"/>
            </a:endParaRPr>
          </a:p>
          <a:p>
            <a:pPr eaLnBrk="1" hangingPunct="1">
              <a:lnSpc>
                <a:spcPct val="90000"/>
              </a:lnSpc>
              <a:buFontTx/>
              <a:buNone/>
            </a:pPr>
            <a:endParaRPr lang="es-ES" altLang="en-US" sz="1600" b="1" dirty="0" smtClean="0">
              <a:solidFill>
                <a:schemeClr val="bg1"/>
              </a:solidFill>
              <a:latin typeface="Arial" panose="020B0604020202020204" pitchFamily="34" charset="0"/>
              <a:cs typeface="Arial" panose="020B0604020202020204" pitchFamily="34" charset="0"/>
            </a:endParaRPr>
          </a:p>
          <a:p>
            <a:pPr eaLnBrk="1" hangingPunct="1">
              <a:lnSpc>
                <a:spcPct val="90000"/>
              </a:lnSpc>
              <a:buFontTx/>
              <a:buNone/>
            </a:pPr>
            <a:r>
              <a:rPr lang="es-ES" altLang="en-US" sz="1600" b="1" dirty="0" smtClean="0">
                <a:solidFill>
                  <a:schemeClr val="bg1"/>
                </a:solidFill>
                <a:latin typeface="Arial" panose="020B0604020202020204" pitchFamily="34" charset="0"/>
                <a:cs typeface="Arial" panose="020B0604020202020204" pitchFamily="34" charset="0"/>
              </a:rPr>
              <a:t>Mecanismo?:	S/Arthur Holmes y Harry </a:t>
            </a:r>
            <a:r>
              <a:rPr lang="es-ES" altLang="en-US" sz="1600" b="1" dirty="0" err="1" smtClean="0">
                <a:solidFill>
                  <a:schemeClr val="bg1"/>
                </a:solidFill>
                <a:latin typeface="Arial" panose="020B0604020202020204" pitchFamily="34" charset="0"/>
                <a:cs typeface="Arial" panose="020B0604020202020204" pitchFamily="34" charset="0"/>
              </a:rPr>
              <a:t>Hess</a:t>
            </a:r>
            <a:r>
              <a:rPr lang="es-ES" altLang="en-US" sz="1600" b="1" dirty="0" smtClean="0">
                <a:solidFill>
                  <a:schemeClr val="bg1"/>
                </a:solidFill>
                <a:latin typeface="Arial" panose="020B0604020202020204" pitchFamily="34" charset="0"/>
                <a:cs typeface="Arial" panose="020B0604020202020204" pitchFamily="34" charset="0"/>
              </a:rPr>
              <a:t> en el manto ocurren movimientos 			</a:t>
            </a:r>
            <a:r>
              <a:rPr lang="es-ES" altLang="en-US" sz="1600" b="1" dirty="0" err="1" smtClean="0">
                <a:solidFill>
                  <a:schemeClr val="bg1"/>
                </a:solidFill>
                <a:latin typeface="Arial" panose="020B0604020202020204" pitchFamily="34" charset="0"/>
                <a:cs typeface="Arial" panose="020B0604020202020204" pitchFamily="34" charset="0"/>
              </a:rPr>
              <a:t>convectivos</a:t>
            </a:r>
            <a:r>
              <a:rPr lang="es-ES" altLang="en-US" sz="1600" b="1" dirty="0" smtClean="0">
                <a:solidFill>
                  <a:schemeClr val="bg1"/>
                </a:solidFill>
                <a:latin typeface="Arial" panose="020B0604020202020204" pitchFamily="34" charset="0"/>
                <a:cs typeface="Arial" panose="020B0604020202020204" pitchFamily="34" charset="0"/>
              </a:rPr>
              <a:t> que repercuten en la corteza</a:t>
            </a:r>
          </a:p>
        </p:txBody>
      </p:sp>
      <p:sp>
        <p:nvSpPr>
          <p:cNvPr id="16388" name="Line 4"/>
          <p:cNvSpPr>
            <a:spLocks noChangeShapeType="1"/>
          </p:cNvSpPr>
          <p:nvPr/>
        </p:nvSpPr>
        <p:spPr bwMode="auto">
          <a:xfrm>
            <a:off x="539750" y="4508500"/>
            <a:ext cx="648017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11" dur="500"/>
                                        <p:tgtEl>
                                          <p:spTgt spid="16387">
                                            <p:txEl>
                                              <p:pRg st="0" end="0"/>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5" dur="500"/>
                                        <p:tgtEl>
                                          <p:spTgt spid="16387">
                                            <p:txEl>
                                              <p:pRg st="2" end="2"/>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19" dur="500"/>
                                        <p:tgtEl>
                                          <p:spTgt spid="16387">
                                            <p:txEl>
                                              <p:pRg st="3" end="3"/>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3" dur="500"/>
                                        <p:tgtEl>
                                          <p:spTgt spid="16387">
                                            <p:txEl>
                                              <p:pRg st="4" end="4"/>
                                            </p:txEl>
                                          </p:spTgt>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animEffect transition="in" filter="blinds(horizontal)">
                                      <p:cBhvr>
                                        <p:cTn id="27" dur="500"/>
                                        <p:tgtEl>
                                          <p:spTgt spid="16387">
                                            <p:txEl>
                                              <p:pRg st="5" end="5"/>
                                            </p:txEl>
                                          </p:spTgt>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animEffect transition="in" filter="blinds(horizontal)">
                                      <p:cBhvr>
                                        <p:cTn id="31" dur="500"/>
                                        <p:tgtEl>
                                          <p:spTgt spid="16387">
                                            <p:txEl>
                                              <p:pRg st="6" end="6"/>
                                            </p:txEl>
                                          </p:spTgt>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animEffect transition="in" filter="blinds(horizontal)">
                                      <p:cBhvr>
                                        <p:cTn id="35" dur="500"/>
                                        <p:tgtEl>
                                          <p:spTgt spid="16387">
                                            <p:txEl>
                                              <p:pRg st="7" end="7"/>
                                            </p:txEl>
                                          </p:spTgt>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animEffect transition="in" filter="blinds(horizontal)">
                                      <p:cBhvr>
                                        <p:cTn id="39" dur="500"/>
                                        <p:tgtEl>
                                          <p:spTgt spid="16387">
                                            <p:txEl>
                                              <p:pRg st="8" end="8"/>
                                            </p:txEl>
                                          </p:spTgt>
                                        </p:tgtEl>
                                      </p:cBhvr>
                                    </p:animEffect>
                                  </p:childTnLst>
                                </p:cTn>
                              </p:par>
                            </p:childTnLst>
                          </p:cTn>
                        </p:par>
                        <p:par>
                          <p:cTn id="40" fill="hold" nodeType="afterGroup">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16387">
                                            <p:txEl>
                                              <p:pRg st="10" end="10"/>
                                            </p:txEl>
                                          </p:spTgt>
                                        </p:tgtEl>
                                        <p:attrNameLst>
                                          <p:attrName>style.visibility</p:attrName>
                                        </p:attrNameLst>
                                      </p:cBhvr>
                                      <p:to>
                                        <p:strVal val="visible"/>
                                      </p:to>
                                    </p:set>
                                    <p:animEffect transition="in" filter="blinds(horizontal)">
                                      <p:cBhvr>
                                        <p:cTn id="43" dur="500"/>
                                        <p:tgtEl>
                                          <p:spTgt spid="16387">
                                            <p:txEl>
                                              <p:pRg st="10" end="10"/>
                                            </p:txEl>
                                          </p:spTgt>
                                        </p:tgtEl>
                                      </p:cBhvr>
                                    </p:animEffect>
                                  </p:childTnLst>
                                </p:cTn>
                              </p:par>
                            </p:childTnLst>
                          </p:cTn>
                        </p:par>
                        <p:par>
                          <p:cTn id="44" fill="hold" nodeType="afterGroup">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16387">
                                            <p:txEl>
                                              <p:pRg st="12" end="12"/>
                                            </p:txEl>
                                          </p:spTgt>
                                        </p:tgtEl>
                                        <p:attrNameLst>
                                          <p:attrName>style.visibility</p:attrName>
                                        </p:attrNameLst>
                                      </p:cBhvr>
                                      <p:to>
                                        <p:strVal val="visible"/>
                                      </p:to>
                                    </p:set>
                                    <p:animEffect transition="in" filter="blinds(horizontal)">
                                      <p:cBhvr>
                                        <p:cTn id="47" dur="500"/>
                                        <p:tgtEl>
                                          <p:spTgt spid="16387">
                                            <p:txEl>
                                              <p:pRg st="12" end="12"/>
                                            </p:txEl>
                                          </p:spTgt>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16388"/>
                                        </p:tgtEl>
                                        <p:attrNameLst>
                                          <p:attrName>style.visibility</p:attrName>
                                        </p:attrNameLst>
                                      </p:cBhvr>
                                      <p:to>
                                        <p:strVal val="visible"/>
                                      </p:to>
                                    </p:set>
                                    <p:animEffect transition="in" filter="dissolve">
                                      <p:cBhvr>
                                        <p:cTn id="51"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11638" y="188913"/>
            <a:ext cx="5040312" cy="868362"/>
          </a:xfrm>
        </p:spPr>
        <p:txBody>
          <a:bodyPr/>
          <a:lstStyle/>
          <a:p>
            <a:pPr eaLnBrk="1" hangingPunct="1"/>
            <a:r>
              <a:rPr lang="es-ES" altLang="en-US" sz="1800" b="1" smtClean="0">
                <a:solidFill>
                  <a:srgbClr val="FFFF00"/>
                </a:solidFill>
                <a:latin typeface="Arial" panose="020B0604020202020204" pitchFamily="34" charset="0"/>
                <a:cs typeface="Arial" panose="020B0604020202020204" pitchFamily="34" charset="0"/>
              </a:rPr>
              <a:t>Método para el conocimiento de la estructura interna de la Tierra</a:t>
            </a:r>
            <a:r>
              <a:rPr lang="es-ES" altLang="en-US" sz="1400" b="1" smtClean="0">
                <a:solidFill>
                  <a:srgbClr val="FFFF00"/>
                </a:solidFill>
                <a:cs typeface="Arial" panose="020B0604020202020204" pitchFamily="34" charset="0"/>
              </a:rPr>
              <a:t/>
            </a:r>
            <a:br>
              <a:rPr lang="es-ES" altLang="en-US" sz="1400" b="1" smtClean="0">
                <a:solidFill>
                  <a:srgbClr val="FFFF00"/>
                </a:solidFill>
                <a:cs typeface="Arial" panose="020B0604020202020204" pitchFamily="34" charset="0"/>
              </a:rPr>
            </a:br>
            <a:r>
              <a:rPr lang="es-ES" altLang="en-US" sz="1000" smtClean="0">
                <a:solidFill>
                  <a:schemeClr val="bg1"/>
                </a:solidFill>
                <a:cs typeface="Arial" panose="020B0604020202020204" pitchFamily="34" charset="0"/>
              </a:rPr>
              <a:t>Meléndez Hevia, A.; Meléndez Hevia, F. (1981)</a:t>
            </a:r>
            <a:endParaRPr lang="es-ES" altLang="en-US" sz="1400" smtClean="0">
              <a:solidFill>
                <a:schemeClr val="bg1"/>
              </a:solidFill>
              <a:cs typeface="Arial" panose="020B0604020202020204" pitchFamily="34" charset="0"/>
            </a:endParaRPr>
          </a:p>
        </p:txBody>
      </p:sp>
      <p:sp>
        <p:nvSpPr>
          <p:cNvPr id="6" name="1 Título"/>
          <p:cNvSpPr txBox="1">
            <a:spLocks/>
          </p:cNvSpPr>
          <p:nvPr/>
        </p:nvSpPr>
        <p:spPr>
          <a:xfrm>
            <a:off x="250825" y="188913"/>
            <a:ext cx="3960813" cy="1800225"/>
          </a:xfrm>
          <a:prstGeom prst="rect">
            <a:avLst/>
          </a:prstGeom>
        </p:spPr>
        <p:txBody>
          <a:bodyPr anchor="ctr">
            <a:normAutofit/>
          </a:bodyPr>
          <a:lstStyle/>
          <a:p>
            <a:pPr algn="just" eaLnBrk="1" fontAlgn="auto" hangingPunct="1">
              <a:spcBef>
                <a:spcPts val="0"/>
              </a:spcBef>
              <a:spcAft>
                <a:spcPts val="0"/>
              </a:spcAft>
              <a:defRPr/>
            </a:pPr>
            <a:r>
              <a:rPr lang="es-ES" sz="1200" b="1" dirty="0">
                <a:solidFill>
                  <a:srgbClr val="FFFF00"/>
                </a:solidFill>
                <a:ea typeface="+mj-ea"/>
              </a:rPr>
              <a:t>Ondas “P”</a:t>
            </a:r>
            <a:r>
              <a:rPr lang="es-ES" sz="1200" dirty="0">
                <a:solidFill>
                  <a:schemeClr val="bg1"/>
                </a:solidFill>
                <a:ea typeface="+mj-ea"/>
              </a:rPr>
              <a:t>	se propagan en cualquier medio</a:t>
            </a:r>
          </a:p>
          <a:p>
            <a:pPr algn="just" eaLnBrk="1" fontAlgn="auto" hangingPunct="1">
              <a:spcBef>
                <a:spcPts val="0"/>
              </a:spcBef>
              <a:spcAft>
                <a:spcPts val="0"/>
              </a:spcAft>
              <a:defRPr/>
            </a:pPr>
            <a:r>
              <a:rPr lang="es-ES" sz="1200" dirty="0">
                <a:solidFill>
                  <a:schemeClr val="bg1"/>
                </a:solidFill>
                <a:ea typeface="+mj-ea"/>
              </a:rPr>
              <a:t>Son ondas lineales, de rápida propagación</a:t>
            </a:r>
          </a:p>
          <a:p>
            <a:pPr algn="ctr" eaLnBrk="1" fontAlgn="auto" hangingPunct="1">
              <a:spcBef>
                <a:spcPts val="0"/>
              </a:spcBef>
              <a:spcAft>
                <a:spcPts val="0"/>
              </a:spcAft>
              <a:defRPr/>
            </a:pPr>
            <a:endParaRPr lang="es-ES" sz="1200" b="1" dirty="0">
              <a:solidFill>
                <a:schemeClr val="bg1"/>
              </a:solidFill>
              <a:ea typeface="+mj-ea"/>
            </a:endParaRPr>
          </a:p>
          <a:p>
            <a:pPr algn="just" eaLnBrk="1" fontAlgn="auto" hangingPunct="1">
              <a:spcBef>
                <a:spcPts val="0"/>
              </a:spcBef>
              <a:spcAft>
                <a:spcPts val="0"/>
              </a:spcAft>
              <a:defRPr/>
            </a:pPr>
            <a:r>
              <a:rPr lang="es-ES" sz="1200" b="1" dirty="0">
                <a:solidFill>
                  <a:srgbClr val="FFFF00"/>
                </a:solidFill>
                <a:ea typeface="+mj-ea"/>
              </a:rPr>
              <a:t>Ondas “S”</a:t>
            </a:r>
            <a:r>
              <a:rPr lang="es-ES" sz="1200" dirty="0">
                <a:solidFill>
                  <a:schemeClr val="bg1"/>
                </a:solidFill>
                <a:ea typeface="+mj-ea"/>
              </a:rPr>
              <a:t>       se propagan en medios sólidos</a:t>
            </a:r>
          </a:p>
          <a:p>
            <a:pPr algn="just" eaLnBrk="1" fontAlgn="auto" hangingPunct="1">
              <a:spcBef>
                <a:spcPts val="0"/>
              </a:spcBef>
              <a:spcAft>
                <a:spcPts val="0"/>
              </a:spcAft>
              <a:defRPr/>
            </a:pPr>
            <a:r>
              <a:rPr lang="es-ES" sz="1200" dirty="0">
                <a:solidFill>
                  <a:schemeClr val="bg1"/>
                </a:solidFill>
                <a:ea typeface="+mj-ea"/>
              </a:rPr>
              <a:t>Son ondas en cizallas (ascenso y descenso),  </a:t>
            </a:r>
          </a:p>
          <a:p>
            <a:pPr algn="just" eaLnBrk="1" fontAlgn="auto" hangingPunct="1">
              <a:spcBef>
                <a:spcPts val="0"/>
              </a:spcBef>
              <a:spcAft>
                <a:spcPts val="0"/>
              </a:spcAft>
              <a:defRPr/>
            </a:pPr>
            <a:r>
              <a:rPr lang="es-ES" sz="1200" dirty="0">
                <a:solidFill>
                  <a:schemeClr val="bg1"/>
                </a:solidFill>
                <a:ea typeface="+mj-ea"/>
              </a:rPr>
              <a:t>más lentas que las anteriores.</a:t>
            </a:r>
          </a:p>
        </p:txBody>
      </p:sp>
      <p:pic>
        <p:nvPicPr>
          <p:cNvPr id="7" name="Picture 4" descr="ondas sísm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79625"/>
            <a:ext cx="40322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Estación registrad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85963"/>
            <a:ext cx="465137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Sismog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219575"/>
            <a:ext cx="46085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nodeType="afterGroup">
                            <p:stCondLst>
                              <p:cond delay="1000"/>
                            </p:stCondLst>
                            <p:childTnLst>
                              <p:par>
                                <p:cTn id="13" presetID="1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plus(in)">
                                      <p:cBhvr>
                                        <p:cTn id="15" dur="2000"/>
                                        <p:tgtEl>
                                          <p:spTgt spid="7"/>
                                        </p:tgtEl>
                                      </p:cBhvr>
                                    </p:animEffect>
                                  </p:childTnLst>
                                </p:cTn>
                              </p:par>
                            </p:childTnLst>
                          </p:cTn>
                        </p:par>
                        <p:par>
                          <p:cTn id="16" fill="hold" nodeType="afterGroup">
                            <p:stCondLst>
                              <p:cond delay="3000"/>
                            </p:stCondLst>
                            <p:childTnLst>
                              <p:par>
                                <p:cTn id="17" presetID="1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plus(in)">
                                      <p:cBhvr>
                                        <p:cTn id="19" dur="2000"/>
                                        <p:tgtEl>
                                          <p:spTgt spid="9"/>
                                        </p:tgtEl>
                                      </p:cBhvr>
                                    </p:animEffect>
                                  </p:childTnLst>
                                </p:cTn>
                              </p:par>
                            </p:childTnLst>
                          </p:cTn>
                        </p:par>
                        <p:par>
                          <p:cTn id="20" fill="hold" nodeType="afterGroup">
                            <p:stCondLst>
                              <p:cond delay="5000"/>
                            </p:stCondLst>
                            <p:childTnLst>
                              <p:par>
                                <p:cTn id="21" presetID="1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plus(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85389" y="116632"/>
            <a:ext cx="5544616" cy="1143000"/>
          </a:xfrm>
        </p:spPr>
        <p:txBody>
          <a:bodyPr/>
          <a:lstStyle/>
          <a:p>
            <a:r>
              <a:rPr lang="es-ES" sz="2400" dirty="0" smtClean="0">
                <a:solidFill>
                  <a:srgbClr val="FFFF00"/>
                </a:solidFill>
                <a:latin typeface="Arial" panose="020B0604020202020204" pitchFamily="34" charset="0"/>
                <a:cs typeface="Arial" panose="020B0604020202020204" pitchFamily="34" charset="0"/>
              </a:rPr>
              <a:t>Harry </a:t>
            </a:r>
            <a:r>
              <a:rPr lang="es-ES" sz="2400" dirty="0" err="1" smtClean="0">
                <a:solidFill>
                  <a:srgbClr val="FFFF00"/>
                </a:solidFill>
                <a:latin typeface="Arial" panose="020B0604020202020204" pitchFamily="34" charset="0"/>
                <a:cs typeface="Arial" panose="020B0604020202020204" pitchFamily="34" charset="0"/>
              </a:rPr>
              <a:t>Hess</a:t>
            </a:r>
            <a:r>
              <a:rPr lang="es-ES" sz="2400" dirty="0" smtClean="0">
                <a:solidFill>
                  <a:srgbClr val="FFFF00"/>
                </a:solidFill>
                <a:latin typeface="Arial" panose="020B0604020202020204" pitchFamily="34" charset="0"/>
                <a:cs typeface="Arial" panose="020B0604020202020204" pitchFamily="34" charset="0"/>
              </a:rPr>
              <a:t/>
            </a:r>
            <a:br>
              <a:rPr lang="es-ES" sz="2400" dirty="0" smtClean="0">
                <a:solidFill>
                  <a:srgbClr val="FFFF00"/>
                </a:solidFill>
                <a:latin typeface="Arial" panose="020B0604020202020204" pitchFamily="34" charset="0"/>
                <a:cs typeface="Arial" panose="020B0604020202020204" pitchFamily="34" charset="0"/>
              </a:rPr>
            </a:br>
            <a:r>
              <a:rPr lang="es-ES" sz="1800" dirty="0" smtClean="0">
                <a:solidFill>
                  <a:srgbClr val="FFFF00"/>
                </a:solidFill>
                <a:latin typeface="Arial" panose="020B0604020202020204" pitchFamily="34" charset="0"/>
                <a:cs typeface="Arial" panose="020B0604020202020204" pitchFamily="34" charset="0"/>
              </a:rPr>
              <a:t>Planteó los fundamentos a la teoría de </a:t>
            </a:r>
            <a:r>
              <a:rPr lang="es-ES" sz="1800" dirty="0" err="1" smtClean="0">
                <a:solidFill>
                  <a:srgbClr val="FFFF00"/>
                </a:solidFill>
                <a:latin typeface="Arial" panose="020B0604020202020204" pitchFamily="34" charset="0"/>
                <a:cs typeface="Arial" panose="020B0604020202020204" pitchFamily="34" charset="0"/>
              </a:rPr>
              <a:t>Wegener</a:t>
            </a:r>
            <a:endParaRPr lang="en-US" sz="1800" dirty="0">
              <a:solidFill>
                <a:srgbClr val="FFFF0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3419872" y="1600200"/>
            <a:ext cx="5544616" cy="4525963"/>
          </a:xfrm>
        </p:spPr>
        <p:txBody>
          <a:bodyPr/>
          <a:lstStyle/>
          <a:p>
            <a:pPr marL="0" indent="0">
              <a:buNone/>
            </a:pPr>
            <a:r>
              <a:rPr lang="es-ES" sz="1600" dirty="0" smtClean="0">
                <a:solidFill>
                  <a:schemeClr val="bg1"/>
                </a:solidFill>
                <a:latin typeface="Arial" panose="020B0604020202020204" pitchFamily="34" charset="0"/>
                <a:cs typeface="Arial" panose="020B0604020202020204" pitchFamily="34" charset="0"/>
              </a:rPr>
              <a:t>1906-1969. Geólogo y Oficial de la marina de EEUU</a:t>
            </a:r>
          </a:p>
          <a:p>
            <a:pPr marL="0" indent="0">
              <a:buNone/>
            </a:pPr>
            <a:r>
              <a:rPr lang="es-ES" sz="1600" dirty="0" smtClean="0">
                <a:solidFill>
                  <a:schemeClr val="bg1"/>
                </a:solidFill>
                <a:latin typeface="Arial" panose="020B0604020202020204" pitchFamily="34" charset="0"/>
                <a:cs typeface="Arial" panose="020B0604020202020204" pitchFamily="34" charset="0"/>
              </a:rPr>
              <a:t>Universidad de Princeton</a:t>
            </a:r>
          </a:p>
          <a:p>
            <a:pPr marL="0" indent="0">
              <a:buNone/>
            </a:pPr>
            <a:endParaRPr lang="es-ES" sz="1600" dirty="0">
              <a:solidFill>
                <a:schemeClr val="bg1"/>
              </a:solidFill>
              <a:latin typeface="Arial" panose="020B0604020202020204" pitchFamily="34" charset="0"/>
              <a:cs typeface="Arial" panose="020B0604020202020204" pitchFamily="34" charset="0"/>
            </a:endParaRPr>
          </a:p>
          <a:p>
            <a:pPr marL="0" indent="0">
              <a:buNone/>
            </a:pPr>
            <a:r>
              <a:rPr lang="es-ES" sz="1600" dirty="0" smtClean="0">
                <a:solidFill>
                  <a:schemeClr val="bg1"/>
                </a:solidFill>
                <a:latin typeface="Arial" panose="020B0604020202020204" pitchFamily="34" charset="0"/>
                <a:cs typeface="Arial" panose="020B0604020202020204" pitchFamily="34" charset="0"/>
              </a:rPr>
              <a:t>Participó en la 2º Guerra Mundial</a:t>
            </a:r>
          </a:p>
          <a:p>
            <a:pPr marL="0" indent="0">
              <a:buNone/>
            </a:pPr>
            <a:endParaRPr lang="es-ES" sz="1600" dirty="0">
              <a:solidFill>
                <a:schemeClr val="bg1"/>
              </a:solidFill>
              <a:latin typeface="Arial" panose="020B0604020202020204" pitchFamily="34" charset="0"/>
              <a:cs typeface="Arial" panose="020B0604020202020204" pitchFamily="34" charset="0"/>
            </a:endParaRPr>
          </a:p>
          <a:p>
            <a:pPr marL="0" indent="0">
              <a:buNone/>
            </a:pPr>
            <a:r>
              <a:rPr lang="es-ES" sz="1600" dirty="0" smtClean="0">
                <a:solidFill>
                  <a:schemeClr val="bg1"/>
                </a:solidFill>
                <a:latin typeface="Arial" panose="020B0604020202020204" pitchFamily="34" charset="0"/>
                <a:cs typeface="Arial" panose="020B0604020202020204" pitchFamily="34" charset="0"/>
              </a:rPr>
              <a:t>En momentos de tranquilidad de la guerra hizo uso del sonar para analizar el fondo del Pacífico (Filipinas, Fosa Las Marianas, etc..)</a:t>
            </a:r>
          </a:p>
          <a:p>
            <a:pPr marL="0" indent="0">
              <a:buNone/>
            </a:pPr>
            <a:endParaRPr lang="es-ES" sz="1600" dirty="0">
              <a:solidFill>
                <a:schemeClr val="bg1"/>
              </a:solidFill>
              <a:latin typeface="Arial" panose="020B0604020202020204" pitchFamily="34" charset="0"/>
              <a:cs typeface="Arial" panose="020B0604020202020204" pitchFamily="34" charset="0"/>
            </a:endParaRPr>
          </a:p>
          <a:p>
            <a:pPr marL="0" indent="0">
              <a:buNone/>
            </a:pPr>
            <a:r>
              <a:rPr lang="es-ES" sz="1600" dirty="0" smtClean="0">
                <a:solidFill>
                  <a:schemeClr val="bg1"/>
                </a:solidFill>
                <a:latin typeface="Arial" panose="020B0604020202020204" pitchFamily="34" charset="0"/>
                <a:cs typeface="Arial" panose="020B0604020202020204" pitchFamily="34" charset="0"/>
              </a:rPr>
              <a:t>En la década de 1950 pudo disponer de más información que lo llevó a plantear su teoría:</a:t>
            </a:r>
          </a:p>
          <a:p>
            <a:pPr marL="0" indent="0">
              <a:buNone/>
            </a:pPr>
            <a:endParaRPr lang="es-ES" sz="1600" dirty="0">
              <a:solidFill>
                <a:schemeClr val="bg1"/>
              </a:solidFill>
              <a:latin typeface="Arial" panose="020B0604020202020204" pitchFamily="34" charset="0"/>
              <a:cs typeface="Arial" panose="020B0604020202020204" pitchFamily="34" charset="0"/>
            </a:endParaRPr>
          </a:p>
          <a:p>
            <a:pPr marL="0" indent="0">
              <a:buNone/>
            </a:pPr>
            <a:r>
              <a:rPr lang="es-ES" sz="1600" dirty="0" smtClean="0">
                <a:solidFill>
                  <a:schemeClr val="bg1"/>
                </a:solidFill>
                <a:latin typeface="Arial" panose="020B0604020202020204" pitchFamily="34" charset="0"/>
                <a:cs typeface="Arial" panose="020B0604020202020204" pitchFamily="34" charset="0"/>
              </a:rPr>
              <a:t>	</a:t>
            </a:r>
            <a:r>
              <a:rPr lang="es-ES" sz="1600" b="1" dirty="0" smtClean="0">
                <a:solidFill>
                  <a:srgbClr val="FFFF00"/>
                </a:solidFill>
                <a:latin typeface="Arial" panose="020B0604020202020204" pitchFamily="34" charset="0"/>
                <a:cs typeface="Arial" panose="020B0604020202020204" pitchFamily="34" charset="0"/>
              </a:rPr>
              <a:t>TEORÍA DE LA EXPANSIÓN OCEÁNICA</a:t>
            </a:r>
            <a:endParaRPr lang="en-US" sz="1600" b="1" dirty="0">
              <a:solidFill>
                <a:srgbClr val="FFFF00"/>
              </a:solidFill>
              <a:latin typeface="Arial" panose="020B0604020202020204" pitchFamily="34" charset="0"/>
              <a:cs typeface="Arial" panose="020B0604020202020204" pitchFamily="34" charset="0"/>
            </a:endParaRPr>
          </a:p>
        </p:txBody>
      </p:sp>
      <p:pic>
        <p:nvPicPr>
          <p:cNvPr id="1026" name="Picture 2" descr="Harry Hammond Hess (US Navy Officer) ~ Bio with [ Photos | Vide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rry H. Hess (1906–69). Reproduced from Shagham et al. (eds.) (1973)...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97" y="2492896"/>
            <a:ext cx="2840610"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91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p:cNvSpPr>
            <a:spLocks noGrp="1"/>
          </p:cNvSpPr>
          <p:nvPr>
            <p:ph type="title"/>
          </p:nvPr>
        </p:nvSpPr>
        <p:spPr>
          <a:xfrm>
            <a:off x="457200" y="274638"/>
            <a:ext cx="8229600" cy="642937"/>
          </a:xfrm>
        </p:spPr>
        <p:txBody>
          <a:bodyPr/>
          <a:lstStyle/>
          <a:p>
            <a:r>
              <a:rPr lang="es-ES" altLang="en-US" sz="2000" b="1" smtClean="0">
                <a:solidFill>
                  <a:srgbClr val="FFFF00"/>
                </a:solidFill>
                <a:latin typeface="Arial" panose="020B0604020202020204" pitchFamily="34" charset="0"/>
                <a:cs typeface="Arial" panose="020B0604020202020204" pitchFamily="34" charset="0"/>
              </a:rPr>
              <a:t>Precursores de la Teoría de la Expansión Oceánica</a:t>
            </a:r>
            <a:endParaRPr lang="en-US" altLang="en-US" sz="2000" b="1" smtClean="0">
              <a:solidFill>
                <a:srgbClr val="FFFF00"/>
              </a:solidFill>
              <a:latin typeface="Arial" panose="020B0604020202020204" pitchFamily="34" charset="0"/>
              <a:cs typeface="Arial" panose="020B0604020202020204" pitchFamily="34" charset="0"/>
            </a:endParaRPr>
          </a:p>
        </p:txBody>
      </p:sp>
      <p:sp>
        <p:nvSpPr>
          <p:cNvPr id="74755" name="Marcador de contenido 2"/>
          <p:cNvSpPr>
            <a:spLocks noGrp="1"/>
          </p:cNvSpPr>
          <p:nvPr>
            <p:ph idx="1"/>
          </p:nvPr>
        </p:nvSpPr>
        <p:spPr>
          <a:xfrm>
            <a:off x="2771775" y="1058863"/>
            <a:ext cx="5915025" cy="2946400"/>
          </a:xfrm>
        </p:spPr>
        <p:txBody>
          <a:bodyPr/>
          <a:lstStyle/>
          <a:p>
            <a:pPr marL="0" indent="0">
              <a:buFont typeface="Arial" panose="020B0604020202020204" pitchFamily="34" charset="0"/>
              <a:buNone/>
            </a:pPr>
            <a:r>
              <a:rPr lang="es-ES" altLang="en-US" sz="1600" b="1" smtClean="0">
                <a:solidFill>
                  <a:srgbClr val="FFFF00"/>
                </a:solidFill>
                <a:latin typeface="Arial" panose="020B0604020202020204" pitchFamily="34" charset="0"/>
                <a:cs typeface="Arial" panose="020B0604020202020204" pitchFamily="34" charset="0"/>
              </a:rPr>
              <a:t>¿Mecanismo?</a:t>
            </a:r>
          </a:p>
          <a:p>
            <a:pPr marL="0" indent="0">
              <a:buFont typeface="Arial" panose="020B0604020202020204" pitchFamily="34" charset="0"/>
              <a:buNone/>
            </a:pPr>
            <a:endParaRPr lang="es-ES" altLang="en-US" sz="1600" b="1" smtClean="0">
              <a:solidFill>
                <a:srgbClr val="FFFF0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De acuerdo a Harry Hess</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En la Astenósfera ocurren movimientos convectivos de origen térmico</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La litósfera rígida se mueve en sentido divergente ante la presencia de dichos movimientos</a:t>
            </a:r>
            <a:endParaRPr lang="en-US" altLang="en-US" sz="1400" smtClean="0">
              <a:solidFill>
                <a:schemeClr val="bg1"/>
              </a:solidFill>
              <a:latin typeface="Arial" panose="020B0604020202020204" pitchFamily="34" charset="0"/>
              <a:cs typeface="Arial" panose="020B0604020202020204" pitchFamily="34" charset="0"/>
            </a:endParaRPr>
          </a:p>
        </p:txBody>
      </p:sp>
      <p:pic>
        <p:nvPicPr>
          <p:cNvPr id="74756" name="Picture 12" descr="Resultado de imagen para Harry h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4149725"/>
            <a:ext cx="63007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descr="Resultado de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41800"/>
            <a:ext cx="23907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8" descr="Resultado de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8863"/>
            <a:ext cx="235743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a:xfrm>
            <a:off x="231775" y="3435350"/>
            <a:ext cx="2000250" cy="428625"/>
          </a:xfrm>
          <a:prstGeom prst="rect">
            <a:avLst/>
          </a:prstGeom>
        </p:spPr>
        <p:txBody>
          <a:bodyPr anchor="ctr">
            <a:normAutofit fontScale="97500"/>
          </a:bodyPr>
          <a:lstStyle/>
          <a:p>
            <a:pPr algn="ctr" eaLnBrk="1" fontAlgn="auto" hangingPunct="1">
              <a:spcBef>
                <a:spcPts val="0"/>
              </a:spcBef>
              <a:spcAft>
                <a:spcPts val="0"/>
              </a:spcAft>
              <a:defRPr/>
            </a:pPr>
            <a:r>
              <a:rPr lang="es-ES" sz="1600" b="1" dirty="0">
                <a:solidFill>
                  <a:srgbClr val="FFFF00"/>
                </a:solidFill>
                <a:ea typeface="+mj-ea"/>
              </a:rPr>
              <a:t>Robert</a:t>
            </a:r>
            <a:r>
              <a:rPr lang="es-ES" sz="1400" b="1" dirty="0">
                <a:solidFill>
                  <a:srgbClr val="FFFF00"/>
                </a:solidFill>
                <a:ea typeface="+mj-ea"/>
              </a:rPr>
              <a:t> </a:t>
            </a:r>
            <a:r>
              <a:rPr lang="es-ES" sz="1600" b="1" dirty="0" err="1">
                <a:solidFill>
                  <a:srgbClr val="FFFF00"/>
                </a:solidFill>
                <a:ea typeface="+mj-ea"/>
              </a:rPr>
              <a:t>Dietz</a:t>
            </a:r>
            <a:endParaRPr lang="es-ES" sz="1600" b="1" dirty="0">
              <a:solidFill>
                <a:srgbClr val="FFFF00"/>
              </a:solidFill>
              <a:ea typeface="+mj-ea"/>
            </a:endParaRPr>
          </a:p>
          <a:p>
            <a:pPr algn="ctr" eaLnBrk="1" fontAlgn="auto" hangingPunct="1">
              <a:spcBef>
                <a:spcPts val="0"/>
              </a:spcBef>
              <a:spcAft>
                <a:spcPts val="0"/>
              </a:spcAft>
              <a:defRPr/>
            </a:pPr>
            <a:endParaRPr lang="es-ES" sz="1200" dirty="0">
              <a:solidFill>
                <a:schemeClr val="bg1"/>
              </a:solidFill>
              <a:ea typeface="+mj-ea"/>
            </a:endParaRPr>
          </a:p>
        </p:txBody>
      </p:sp>
      <p:sp>
        <p:nvSpPr>
          <p:cNvPr id="8" name="1 Título"/>
          <p:cNvSpPr txBox="1">
            <a:spLocks/>
          </p:cNvSpPr>
          <p:nvPr/>
        </p:nvSpPr>
        <p:spPr>
          <a:xfrm>
            <a:off x="500063" y="6456363"/>
            <a:ext cx="2000250" cy="428625"/>
          </a:xfrm>
          <a:prstGeom prst="rect">
            <a:avLst/>
          </a:prstGeom>
        </p:spPr>
        <p:txBody>
          <a:bodyPr anchor="ctr">
            <a:normAutofit fontScale="97500"/>
          </a:bodyPr>
          <a:lstStyle/>
          <a:p>
            <a:pPr algn="ctr" eaLnBrk="1" fontAlgn="auto" hangingPunct="1">
              <a:spcBef>
                <a:spcPts val="0"/>
              </a:spcBef>
              <a:spcAft>
                <a:spcPts val="0"/>
              </a:spcAft>
              <a:defRPr/>
            </a:pPr>
            <a:r>
              <a:rPr lang="es-ES" sz="1600" b="1" dirty="0">
                <a:solidFill>
                  <a:srgbClr val="FFFF00"/>
                </a:solidFill>
                <a:ea typeface="+mj-ea"/>
              </a:rPr>
              <a:t>Arthur Holmes</a:t>
            </a:r>
          </a:p>
          <a:p>
            <a:pPr algn="ctr" eaLnBrk="1" fontAlgn="auto" hangingPunct="1">
              <a:spcBef>
                <a:spcPts val="0"/>
              </a:spcBef>
              <a:spcAft>
                <a:spcPts val="0"/>
              </a:spcAft>
              <a:defRPr/>
            </a:pPr>
            <a:endParaRPr lang="es-ES" sz="1600" dirty="0">
              <a:solidFill>
                <a:schemeClr val="bg1"/>
              </a:solidFill>
              <a:ea typeface="+mj-ea"/>
            </a:endParaRPr>
          </a:p>
        </p:txBody>
      </p:sp>
      <p:sp>
        <p:nvSpPr>
          <p:cNvPr id="9" name="1 Título"/>
          <p:cNvSpPr txBox="1">
            <a:spLocks/>
          </p:cNvSpPr>
          <p:nvPr/>
        </p:nvSpPr>
        <p:spPr>
          <a:xfrm>
            <a:off x="7110413" y="6242050"/>
            <a:ext cx="2000250" cy="428625"/>
          </a:xfrm>
          <a:prstGeom prst="rect">
            <a:avLst/>
          </a:prstGeom>
        </p:spPr>
        <p:txBody>
          <a:bodyPr anchor="ctr">
            <a:normAutofit fontScale="97500"/>
          </a:bodyPr>
          <a:lstStyle/>
          <a:p>
            <a:pPr algn="ctr" eaLnBrk="1" fontAlgn="auto" hangingPunct="1">
              <a:spcBef>
                <a:spcPts val="0"/>
              </a:spcBef>
              <a:spcAft>
                <a:spcPts val="0"/>
              </a:spcAft>
              <a:defRPr/>
            </a:pPr>
            <a:r>
              <a:rPr lang="es-ES" sz="1600" b="1" dirty="0">
                <a:solidFill>
                  <a:srgbClr val="FFFF00"/>
                </a:solidFill>
                <a:ea typeface="+mj-ea"/>
              </a:rPr>
              <a:t>Harry </a:t>
            </a:r>
            <a:r>
              <a:rPr lang="es-ES" sz="1600" b="1" dirty="0" err="1">
                <a:solidFill>
                  <a:srgbClr val="FFFF00"/>
                </a:solidFill>
                <a:ea typeface="+mj-ea"/>
              </a:rPr>
              <a:t>Hess</a:t>
            </a:r>
            <a:endParaRPr lang="es-ES" sz="1600" b="1" dirty="0">
              <a:solidFill>
                <a:srgbClr val="FFFF00"/>
              </a:solidFill>
              <a:ea typeface="+mj-ea"/>
            </a:endParaRPr>
          </a:p>
          <a:p>
            <a:pPr algn="ctr" eaLnBrk="1" fontAlgn="auto" hangingPunct="1">
              <a:spcBef>
                <a:spcPts val="0"/>
              </a:spcBef>
              <a:spcAft>
                <a:spcPts val="0"/>
              </a:spcAft>
              <a:defRPr/>
            </a:pPr>
            <a:endParaRPr lang="es-ES" sz="1600" dirty="0">
              <a:solidFill>
                <a:schemeClr val="bg1"/>
              </a:solidFill>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1" descr="022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2700"/>
            <a:ext cx="7043737"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hidden="1"/>
          <p:cNvSpPr>
            <a:spLocks noGrp="1" noChangeArrowheads="1"/>
          </p:cNvSpPr>
          <p:nvPr>
            <p:ph type="title"/>
          </p:nvPr>
        </p:nvSpPr>
        <p:spPr/>
        <p:txBody>
          <a:bodyPr/>
          <a:lstStyle/>
          <a:p>
            <a:pPr eaLnBrk="1" hangingPunct="1"/>
            <a:endParaRPr lang="en-US" altLang="en-US" smtClean="0"/>
          </a:p>
        </p:txBody>
      </p:sp>
      <p:sp>
        <p:nvSpPr>
          <p:cNvPr id="75780" name="Rectangle 3"/>
          <p:cNvSpPr>
            <a:spLocks noChangeArrowheads="1"/>
          </p:cNvSpPr>
          <p:nvPr/>
        </p:nvSpPr>
        <p:spPr bwMode="auto">
          <a:xfrm>
            <a:off x="7664450" y="6477000"/>
            <a:ext cx="14033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2-27b, p. 50</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8313" y="260350"/>
            <a:ext cx="7772400" cy="1081088"/>
          </a:xfrm>
        </p:spPr>
        <p:txBody>
          <a:bodyPr/>
          <a:lstStyle/>
          <a:p>
            <a:pPr algn="l" eaLnBrk="1" hangingPunct="1">
              <a:defRPr/>
            </a:pPr>
            <a:r>
              <a:rPr lang="es-ES" altLang="en-US" sz="2000" b="1" dirty="0" smtClean="0">
                <a:solidFill>
                  <a:srgbClr val="FFFF00"/>
                </a:solidFill>
                <a:latin typeface=".Arial"/>
              </a:rPr>
              <a:t>Procesos de expansión y subducción</a:t>
            </a:r>
            <a:br>
              <a:rPr lang="es-ES" altLang="en-US" sz="2000" b="1" dirty="0" smtClean="0">
                <a:solidFill>
                  <a:srgbClr val="FFFF00"/>
                </a:solidFill>
                <a:latin typeface=".Arial"/>
              </a:rPr>
            </a:br>
            <a:r>
              <a:rPr lang="es-ES" altLang="en-US" sz="1100" dirty="0" smtClean="0">
                <a:solidFill>
                  <a:schemeClr val="bg1">
                    <a:lumMod val="95000"/>
                  </a:schemeClr>
                </a:solidFill>
                <a:latin typeface=".Arial"/>
              </a:rPr>
              <a:t>Fuente: </a:t>
            </a:r>
            <a:r>
              <a:rPr lang="es-ES" altLang="en-US" sz="1100" dirty="0" err="1" smtClean="0">
                <a:solidFill>
                  <a:schemeClr val="bg1">
                    <a:lumMod val="95000"/>
                  </a:schemeClr>
                </a:solidFill>
                <a:latin typeface=".Arial"/>
              </a:rPr>
              <a:t>Cousteau</a:t>
            </a:r>
            <a:r>
              <a:rPr lang="es-ES" altLang="en-US" sz="1100" dirty="0" smtClean="0">
                <a:solidFill>
                  <a:schemeClr val="bg1">
                    <a:lumMod val="95000"/>
                  </a:schemeClr>
                </a:solidFill>
                <a:latin typeface=".Arial"/>
              </a:rPr>
              <a:t>, Jean. (1993)</a:t>
            </a:r>
            <a:endParaRPr lang="es-ES" altLang="en-US" sz="2000" dirty="0" smtClean="0">
              <a:solidFill>
                <a:srgbClr val="FFFF00"/>
              </a:solidFill>
              <a:latin typeface=".Arial"/>
            </a:endParaRPr>
          </a:p>
        </p:txBody>
      </p:sp>
      <p:sp>
        <p:nvSpPr>
          <p:cNvPr id="67587" name="Rectangle 3"/>
          <p:cNvSpPr>
            <a:spLocks noGrp="1" noChangeArrowheads="1"/>
          </p:cNvSpPr>
          <p:nvPr>
            <p:ph type="subTitle" idx="1"/>
          </p:nvPr>
        </p:nvSpPr>
        <p:spPr/>
        <p:txBody>
          <a:bodyPr rtlCol="0">
            <a:normAutofit/>
          </a:bodyPr>
          <a:lstStyle/>
          <a:p>
            <a:pPr eaLnBrk="1" fontAlgn="auto" hangingPunct="1">
              <a:spcAft>
                <a:spcPts val="0"/>
              </a:spcAft>
              <a:defRPr/>
            </a:pPr>
            <a:endParaRPr lang="es-ES" smtClean="0"/>
          </a:p>
        </p:txBody>
      </p:sp>
      <p:pic>
        <p:nvPicPr>
          <p:cNvPr id="2052" name="Picture 4" descr="power américa y af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16113"/>
            <a:ext cx="49990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ower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765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plus(in)">
                                      <p:cBhvr>
                                        <p:cTn id="11" dur="2000"/>
                                        <p:tgtEl>
                                          <p:spTgt spid="2052"/>
                                        </p:tgtEl>
                                      </p:cBhvr>
                                    </p:animEffect>
                                  </p:childTnLst>
                                </p:cTn>
                              </p:par>
                            </p:childTnLst>
                          </p:cTn>
                        </p:par>
                        <p:par>
                          <p:cTn id="12" fill="hold" nodeType="afterGroup">
                            <p:stCondLst>
                              <p:cond delay="2500"/>
                            </p:stCondLst>
                            <p:childTnLst>
                              <p:par>
                                <p:cTn id="13" presetID="13" presetClass="entr" presetSubtype="16" fill="hold"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plus(in)">
                                      <p:cBhvr>
                                        <p:cTn id="15"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150" y="260350"/>
            <a:ext cx="5114925" cy="725488"/>
          </a:xfrm>
        </p:spPr>
        <p:txBody>
          <a:bodyPr/>
          <a:lstStyle/>
          <a:p>
            <a:pPr eaLnBrk="1" hangingPunct="1">
              <a:defRPr/>
            </a:pPr>
            <a:r>
              <a:rPr lang="es-ES" altLang="en-US" sz="2800" b="1" dirty="0" smtClean="0">
                <a:solidFill>
                  <a:srgbClr val="FFFF00"/>
                </a:solidFill>
                <a:latin typeface=".Arial"/>
                <a:cs typeface="Arial" panose="020B0604020202020204" pitchFamily="34" charset="0"/>
              </a:rPr>
              <a:t>Movimientos </a:t>
            </a:r>
            <a:r>
              <a:rPr lang="es-ES" altLang="en-US" sz="2800" b="1" dirty="0" err="1" smtClean="0">
                <a:solidFill>
                  <a:srgbClr val="FFFF00"/>
                </a:solidFill>
                <a:latin typeface=".Arial"/>
                <a:cs typeface="Arial" panose="020B0604020202020204" pitchFamily="34" charset="0"/>
              </a:rPr>
              <a:t>Convectivos</a:t>
            </a:r>
            <a:r>
              <a:rPr lang="es-ES" altLang="en-US" sz="2800" b="1" dirty="0" smtClean="0">
                <a:solidFill>
                  <a:srgbClr val="FFFF00"/>
                </a:solidFill>
                <a:latin typeface=".Arial"/>
                <a:cs typeface="Arial" panose="020B0604020202020204" pitchFamily="34" charset="0"/>
              </a:rPr>
              <a:t/>
            </a:r>
            <a:br>
              <a:rPr lang="es-ES" altLang="en-US" sz="2800" b="1" dirty="0" smtClean="0">
                <a:solidFill>
                  <a:srgbClr val="FFFF00"/>
                </a:solidFill>
                <a:latin typeface=".Arial"/>
                <a:cs typeface="Arial" panose="020B0604020202020204" pitchFamily="34" charset="0"/>
              </a:rPr>
            </a:br>
            <a:r>
              <a:rPr lang="es-ES" altLang="en-US" sz="1100" b="1" dirty="0" smtClean="0">
                <a:solidFill>
                  <a:schemeClr val="bg1">
                    <a:lumMod val="95000"/>
                  </a:schemeClr>
                </a:solidFill>
                <a:latin typeface=".Arial"/>
                <a:cs typeface="Arial" panose="020B0604020202020204" pitchFamily="34" charset="0"/>
              </a:rPr>
              <a:t>Fuente: </a:t>
            </a:r>
            <a:r>
              <a:rPr lang="es-ES" altLang="en-US" sz="1100" b="1" dirty="0" err="1" smtClean="0">
                <a:solidFill>
                  <a:schemeClr val="bg1">
                    <a:lumMod val="95000"/>
                  </a:schemeClr>
                </a:solidFill>
                <a:latin typeface=".Arial"/>
                <a:cs typeface="Arial" panose="020B0604020202020204" pitchFamily="34" charset="0"/>
              </a:rPr>
              <a:t>Tarbuck</a:t>
            </a:r>
            <a:r>
              <a:rPr lang="es-ES" altLang="en-US" sz="1100" b="1" dirty="0" smtClean="0">
                <a:solidFill>
                  <a:schemeClr val="bg1">
                    <a:lumMod val="95000"/>
                  </a:schemeClr>
                </a:solidFill>
                <a:latin typeface=".Arial"/>
                <a:cs typeface="Arial" panose="020B0604020202020204" pitchFamily="34" charset="0"/>
              </a:rPr>
              <a:t>, E.; </a:t>
            </a:r>
            <a:r>
              <a:rPr lang="es-ES" altLang="en-US" sz="1100" b="1" dirty="0" err="1" smtClean="0">
                <a:solidFill>
                  <a:schemeClr val="bg1">
                    <a:lumMod val="95000"/>
                  </a:schemeClr>
                </a:solidFill>
                <a:latin typeface=".Arial"/>
                <a:cs typeface="Arial" panose="020B0604020202020204" pitchFamily="34" charset="0"/>
              </a:rPr>
              <a:t>Ludgens</a:t>
            </a:r>
            <a:r>
              <a:rPr lang="es-ES" altLang="en-US" sz="1100" b="1" dirty="0" smtClean="0">
                <a:solidFill>
                  <a:schemeClr val="bg1">
                    <a:lumMod val="95000"/>
                  </a:schemeClr>
                </a:solidFill>
                <a:latin typeface=".Arial"/>
                <a:cs typeface="Arial" panose="020B0604020202020204" pitchFamily="34" charset="0"/>
              </a:rPr>
              <a:t>, F. (2005)</a:t>
            </a:r>
            <a:endParaRPr lang="es-ES" altLang="en-US" sz="2800" b="1" dirty="0" smtClean="0">
              <a:solidFill>
                <a:srgbClr val="FFFF00"/>
              </a:solidFill>
              <a:latin typeface=".Arial"/>
              <a:cs typeface="Arial" panose="020B0604020202020204" pitchFamily="34" charset="0"/>
            </a:endParaRPr>
          </a:p>
        </p:txBody>
      </p:sp>
      <p:pic>
        <p:nvPicPr>
          <p:cNvPr id="4" name="3 Marcador de contenido" descr="tecto-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857375"/>
            <a:ext cx="8772525" cy="4071938"/>
          </a:xfrm>
        </p:spPr>
      </p:pic>
      <p:sp>
        <p:nvSpPr>
          <p:cNvPr id="5" name="1 Título"/>
          <p:cNvSpPr txBox="1">
            <a:spLocks/>
          </p:cNvSpPr>
          <p:nvPr/>
        </p:nvSpPr>
        <p:spPr bwMode="auto">
          <a:xfrm>
            <a:off x="5643563" y="1143000"/>
            <a:ext cx="15430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1800">
                <a:solidFill>
                  <a:schemeClr val="bg1"/>
                </a:solidFill>
              </a:rPr>
              <a:t>Expansión</a:t>
            </a:r>
          </a:p>
        </p:txBody>
      </p:sp>
      <p:sp>
        <p:nvSpPr>
          <p:cNvPr id="6" name="1 Título"/>
          <p:cNvSpPr txBox="1">
            <a:spLocks/>
          </p:cNvSpPr>
          <p:nvPr/>
        </p:nvSpPr>
        <p:spPr bwMode="auto">
          <a:xfrm>
            <a:off x="2000250" y="1143000"/>
            <a:ext cx="15430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1800">
                <a:solidFill>
                  <a:schemeClr val="bg1"/>
                </a:solidFill>
              </a:rPr>
              <a:t>Subducción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500"/>
                            </p:stCondLst>
                            <p:childTnLst>
                              <p:par>
                                <p:cTn id="17" presetID="21"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Bordes de placas divergentes</a:t>
            </a:r>
          </a:p>
        </p:txBody>
      </p:sp>
      <p:sp>
        <p:nvSpPr>
          <p:cNvPr id="3" name="2 Marcador de contenido"/>
          <p:cNvSpPr>
            <a:spLocks noGrp="1"/>
          </p:cNvSpPr>
          <p:nvPr>
            <p:ph idx="1"/>
          </p:nvPr>
        </p:nvSpPr>
        <p:spPr>
          <a:xfrm>
            <a:off x="457200" y="1412875"/>
            <a:ext cx="8229600" cy="2303463"/>
          </a:xfrm>
        </p:spPr>
        <p:txBody>
          <a:bodyPr/>
          <a:lstStyle/>
          <a:p>
            <a:pPr eaLnBrk="1" hangingPunct="1">
              <a:buFontTx/>
              <a:buChar char="-"/>
            </a:pPr>
            <a:r>
              <a:rPr lang="es-ES" altLang="en-US" sz="1800" dirty="0" smtClean="0">
                <a:solidFill>
                  <a:schemeClr val="bg1"/>
                </a:solidFill>
                <a:latin typeface="Arial" panose="020B0604020202020204" pitchFamily="34" charset="0"/>
                <a:cs typeface="Arial" panose="020B0604020202020204" pitchFamily="34" charset="0"/>
              </a:rPr>
              <a:t>Se produce expansión y separación de las placas hacia un lado y otro.</a:t>
            </a:r>
          </a:p>
          <a:p>
            <a:pPr eaLnBrk="1" hangingPunct="1">
              <a:buFontTx/>
              <a:buChar char="-"/>
            </a:pPr>
            <a:r>
              <a:rPr lang="es-ES" altLang="en-US" sz="1800" dirty="0" smtClean="0">
                <a:solidFill>
                  <a:schemeClr val="bg1"/>
                </a:solidFill>
                <a:latin typeface="Arial" panose="020B0604020202020204" pitchFamily="34" charset="0"/>
                <a:cs typeface="Arial" panose="020B0604020202020204" pitchFamily="34" charset="0"/>
              </a:rPr>
              <a:t>La corteza se vuelve más fina al estar sujeta a la tensión y se fractura.</a:t>
            </a:r>
          </a:p>
          <a:p>
            <a:pPr eaLnBrk="1" hangingPunct="1">
              <a:buFontTx/>
              <a:buChar char="-"/>
            </a:pPr>
            <a:r>
              <a:rPr lang="es-ES" altLang="en-US" sz="1800" dirty="0" smtClean="0">
                <a:solidFill>
                  <a:schemeClr val="bg1"/>
                </a:solidFill>
                <a:latin typeface="Arial" panose="020B0604020202020204" pitchFamily="34" charset="0"/>
                <a:cs typeface="Arial" panose="020B0604020202020204" pitchFamily="34" charset="0"/>
              </a:rPr>
              <a:t>Emana material </a:t>
            </a:r>
            <a:r>
              <a:rPr lang="es-ES" altLang="en-US" sz="1800" dirty="0" err="1" smtClean="0">
                <a:solidFill>
                  <a:schemeClr val="bg1"/>
                </a:solidFill>
                <a:latin typeface="Arial" panose="020B0604020202020204" pitchFamily="34" charset="0"/>
                <a:cs typeface="Arial" panose="020B0604020202020204" pitchFamily="34" charset="0"/>
              </a:rPr>
              <a:t>máfico</a:t>
            </a:r>
            <a:r>
              <a:rPr lang="es-ES" altLang="en-US" sz="1800" dirty="0" smtClean="0">
                <a:solidFill>
                  <a:schemeClr val="bg1"/>
                </a:solidFill>
                <a:latin typeface="Arial" panose="020B0604020202020204" pitchFamily="34" charset="0"/>
                <a:cs typeface="Arial" panose="020B0604020202020204" pitchFamily="34" charset="0"/>
              </a:rPr>
              <a:t>/</a:t>
            </a:r>
            <a:r>
              <a:rPr lang="es-ES" altLang="en-US" sz="1800" dirty="0" err="1" smtClean="0">
                <a:solidFill>
                  <a:schemeClr val="bg1"/>
                </a:solidFill>
                <a:latin typeface="Arial" panose="020B0604020202020204" pitchFamily="34" charset="0"/>
                <a:cs typeface="Arial" panose="020B0604020202020204" pitchFamily="34" charset="0"/>
              </a:rPr>
              <a:t>ultramáfico</a:t>
            </a:r>
            <a:r>
              <a:rPr lang="es-ES" altLang="en-US" sz="1800" dirty="0" smtClean="0">
                <a:solidFill>
                  <a:schemeClr val="bg1"/>
                </a:solidFill>
                <a:latin typeface="Arial" panose="020B0604020202020204" pitchFamily="34" charset="0"/>
                <a:cs typeface="Arial" panose="020B0604020202020204" pitchFamily="34" charset="0"/>
              </a:rPr>
              <a:t> desde la </a:t>
            </a:r>
            <a:r>
              <a:rPr lang="es-ES" altLang="en-US" sz="1800" dirty="0" err="1" smtClean="0">
                <a:solidFill>
                  <a:schemeClr val="bg1"/>
                </a:solidFill>
                <a:latin typeface="Arial" panose="020B0604020202020204" pitchFamily="34" charset="0"/>
                <a:cs typeface="Arial" panose="020B0604020202020204" pitchFamily="34" charset="0"/>
              </a:rPr>
              <a:t>astenósfera</a:t>
            </a:r>
            <a:r>
              <a:rPr lang="es-ES" altLang="en-US" sz="1800" dirty="0" smtClean="0">
                <a:solidFill>
                  <a:schemeClr val="bg1"/>
                </a:solidFill>
                <a:latin typeface="Arial" panose="020B0604020202020204" pitchFamily="34" charset="0"/>
                <a:cs typeface="Arial" panose="020B0604020202020204" pitchFamily="34" charset="0"/>
              </a:rPr>
              <a:t>.</a:t>
            </a:r>
          </a:p>
          <a:p>
            <a:pPr eaLnBrk="1" hangingPunct="1">
              <a:buFontTx/>
              <a:buChar char="-"/>
            </a:pPr>
            <a:r>
              <a:rPr lang="es-ES" altLang="en-US" sz="1800" dirty="0" smtClean="0">
                <a:solidFill>
                  <a:schemeClr val="bg1"/>
                </a:solidFill>
                <a:latin typeface="Arial" panose="020B0604020202020204" pitchFamily="34" charset="0"/>
                <a:cs typeface="Arial" panose="020B0604020202020204" pitchFamily="34" charset="0"/>
              </a:rPr>
              <a:t>Se forma y expande un océano. Se genera corteza oceánica.</a:t>
            </a:r>
          </a:p>
          <a:p>
            <a:pPr eaLnBrk="1" hangingPunct="1">
              <a:buFontTx/>
              <a:buChar char="-"/>
            </a:pPr>
            <a:endParaRPr lang="es-ES" altLang="en-US" sz="1800" dirty="0" smtClean="0">
              <a:solidFill>
                <a:schemeClr val="bg1"/>
              </a:solidFill>
              <a:latin typeface="Arial" panose="020B0604020202020204" pitchFamily="34" charset="0"/>
              <a:cs typeface="Arial" panose="020B0604020202020204" pitchFamily="34" charset="0"/>
            </a:endParaRPr>
          </a:p>
          <a:p>
            <a:pPr eaLnBrk="1" hangingPunct="1">
              <a:buFontTx/>
              <a:buChar char="-"/>
            </a:pPr>
            <a:r>
              <a:rPr lang="es-ES" altLang="en-US" sz="1800" dirty="0" err="1" smtClean="0">
                <a:solidFill>
                  <a:schemeClr val="bg1"/>
                </a:solidFill>
                <a:latin typeface="Arial" panose="020B0604020202020204" pitchFamily="34" charset="0"/>
                <a:cs typeface="Arial" panose="020B0604020202020204" pitchFamily="34" charset="0"/>
              </a:rPr>
              <a:t>Ej</a:t>
            </a:r>
            <a:r>
              <a:rPr lang="es-ES" altLang="en-US" sz="1800" dirty="0" smtClean="0">
                <a:solidFill>
                  <a:schemeClr val="bg1"/>
                </a:solidFill>
                <a:latin typeface="Arial" panose="020B0604020202020204" pitchFamily="34" charset="0"/>
                <a:cs typeface="Arial" panose="020B0604020202020204" pitchFamily="34" charset="0"/>
              </a:rPr>
              <a:t>: Dorsales oceánicas, </a:t>
            </a:r>
            <a:r>
              <a:rPr lang="es-ES" altLang="en-US" sz="1800" dirty="0" err="1" smtClean="0">
                <a:solidFill>
                  <a:schemeClr val="bg1"/>
                </a:solidFill>
                <a:latin typeface="Arial" panose="020B0604020202020204" pitchFamily="34" charset="0"/>
                <a:cs typeface="Arial" panose="020B0604020202020204" pitchFamily="34" charset="0"/>
              </a:rPr>
              <a:t>rift</a:t>
            </a:r>
            <a:r>
              <a:rPr lang="es-ES" altLang="en-US" sz="1800" dirty="0" smtClean="0">
                <a:solidFill>
                  <a:schemeClr val="bg1"/>
                </a:solidFill>
                <a:latin typeface="Arial" panose="020B0604020202020204" pitchFamily="34" charset="0"/>
                <a:cs typeface="Arial" panose="020B0604020202020204" pitchFamily="34" charset="0"/>
              </a:rPr>
              <a:t> africano</a:t>
            </a:r>
          </a:p>
        </p:txBody>
      </p:sp>
      <p:sp>
        <p:nvSpPr>
          <p:cNvPr id="4" name="2 Marcador de contenido"/>
          <p:cNvSpPr txBox="1">
            <a:spLocks/>
          </p:cNvSpPr>
          <p:nvPr/>
        </p:nvSpPr>
        <p:spPr bwMode="auto">
          <a:xfrm>
            <a:off x="539750" y="3933825"/>
            <a:ext cx="8229600" cy="2303463"/>
          </a:xfrm>
          <a:prstGeom prst="rect">
            <a:avLst/>
          </a:prstGeom>
          <a:noFill/>
          <a:ln w="9525">
            <a:noFill/>
            <a:miter lim="800000"/>
            <a:headEnd/>
            <a:tailEnd/>
          </a:ln>
        </p:spPr>
        <p:txBody>
          <a:bodyPr/>
          <a:lstStyle/>
          <a:p>
            <a:pPr marL="342900" indent="-342900" fontAlgn="auto">
              <a:spcBef>
                <a:spcPct val="20000"/>
              </a:spcBef>
              <a:spcAft>
                <a:spcPts val="0"/>
              </a:spcAft>
              <a:defRPr/>
            </a:pPr>
            <a:endParaRPr lang="es-ES" kern="0" dirty="0">
              <a:solidFill>
                <a:schemeClr val="bg1"/>
              </a:solidFill>
              <a:latin typeface="+mn-lt"/>
              <a:cs typeface="+mn-cs"/>
            </a:endParaRPr>
          </a:p>
        </p:txBody>
      </p:sp>
      <p:graphicFrame>
        <p:nvGraphicFramePr>
          <p:cNvPr id="5" name="4 Tabla"/>
          <p:cNvGraphicFramePr>
            <a:graphicFrameLocks noGrp="1"/>
          </p:cNvGraphicFramePr>
          <p:nvPr/>
        </p:nvGraphicFramePr>
        <p:xfrm>
          <a:off x="684213" y="3860800"/>
          <a:ext cx="7848600" cy="1944687"/>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648229">
                <a:tc>
                  <a:txBody>
                    <a:bodyPr/>
                    <a:lstStyle/>
                    <a:p>
                      <a:pPr algn="ctr"/>
                      <a:r>
                        <a:rPr lang="es-ES" sz="1800" dirty="0" smtClean="0">
                          <a:solidFill>
                            <a:schemeClr val="tx1"/>
                          </a:solidFill>
                          <a:latin typeface="Arial" panose="020B0604020202020204" pitchFamily="34" charset="0"/>
                          <a:cs typeface="Arial" panose="020B0604020202020204" pitchFamily="34" charset="0"/>
                        </a:rPr>
                        <a:t>Tipo divergente</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solidFill>
                            <a:schemeClr val="tx1"/>
                          </a:solidFill>
                          <a:latin typeface="Arial" panose="020B0604020202020204" pitchFamily="34" charset="0"/>
                          <a:cs typeface="Arial" panose="020B0604020202020204" pitchFamily="34" charset="0"/>
                        </a:rPr>
                        <a:t>Ejemplo</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solidFill>
                            <a:schemeClr val="tx1"/>
                          </a:solidFill>
                          <a:latin typeface="Arial" panose="020B0604020202020204" pitchFamily="34" charset="0"/>
                          <a:cs typeface="Arial" panose="020B0604020202020204" pitchFamily="34" charset="0"/>
                        </a:rPr>
                        <a:t>Volcanismo</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0"/>
                  </a:ext>
                </a:extLst>
              </a:tr>
              <a:tr h="648229">
                <a:tc>
                  <a:txBody>
                    <a:bodyPr/>
                    <a:lstStyle/>
                    <a:p>
                      <a:pPr algn="ctr"/>
                      <a:r>
                        <a:rPr lang="es-ES" sz="1800" dirty="0" smtClean="0">
                          <a:latin typeface="Arial" panose="020B0604020202020204" pitchFamily="34" charset="0"/>
                          <a:cs typeface="Arial" panose="020B0604020202020204" pitchFamily="34" charset="0"/>
                        </a:rPr>
                        <a:t>Oceánica</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Dorsales oceánicas</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Basaltos</a:t>
                      </a:r>
                      <a:endParaRPr lang="es-ES" sz="1800" dirty="0">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1"/>
                  </a:ext>
                </a:extLst>
              </a:tr>
              <a:tr h="648229">
                <a:tc>
                  <a:txBody>
                    <a:bodyPr/>
                    <a:lstStyle/>
                    <a:p>
                      <a:pPr algn="ctr"/>
                      <a:r>
                        <a:rPr lang="es-ES" sz="1800" dirty="0" smtClean="0">
                          <a:latin typeface="Arial" panose="020B0604020202020204" pitchFamily="34" charset="0"/>
                          <a:cs typeface="Arial" panose="020B0604020202020204" pitchFamily="34" charset="0"/>
                        </a:rPr>
                        <a:t>Continental</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Valle del </a:t>
                      </a:r>
                      <a:r>
                        <a:rPr lang="es-ES" sz="1800" dirty="0" err="1" smtClean="0">
                          <a:latin typeface="Arial" panose="020B0604020202020204" pitchFamily="34" charset="0"/>
                          <a:cs typeface="Arial" panose="020B0604020202020204" pitchFamily="34" charset="0"/>
                        </a:rPr>
                        <a:t>Rift</a:t>
                      </a:r>
                      <a:r>
                        <a:rPr lang="es-ES" sz="1800" dirty="0" smtClean="0">
                          <a:latin typeface="Arial" panose="020B0604020202020204" pitchFamily="34" charset="0"/>
                          <a:cs typeface="Arial" panose="020B0604020202020204" pitchFamily="34" charset="0"/>
                        </a:rPr>
                        <a:t>. </a:t>
                      </a:r>
                      <a:r>
                        <a:rPr lang="es-ES" sz="1800" dirty="0" err="1" smtClean="0">
                          <a:latin typeface="Arial" panose="020B0604020202020204" pitchFamily="34" charset="0"/>
                          <a:cs typeface="Arial" panose="020B0604020202020204" pitchFamily="34" charset="0"/>
                        </a:rPr>
                        <a:t>Africa</a:t>
                      </a:r>
                      <a:r>
                        <a:rPr lang="es-ES" sz="1800" dirty="0" smtClean="0">
                          <a:latin typeface="Arial" panose="020B0604020202020204" pitchFamily="34" charset="0"/>
                          <a:cs typeface="Arial" panose="020B0604020202020204" pitchFamily="34" charset="0"/>
                        </a:rPr>
                        <a:t> Oriental</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Basaltos y </a:t>
                      </a:r>
                      <a:r>
                        <a:rPr lang="es-ES" sz="1800" dirty="0" err="1" smtClean="0">
                          <a:latin typeface="Arial" panose="020B0604020202020204" pitchFamily="34" charset="0"/>
                          <a:cs typeface="Arial" panose="020B0604020202020204" pitchFamily="34" charset="0"/>
                        </a:rPr>
                        <a:t>riolitas</a:t>
                      </a:r>
                      <a:endParaRPr lang="es-ES" sz="1800" dirty="0">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nodeType="afterGroup">
                            <p:stCondLst>
                              <p:cond delay="3000"/>
                            </p:stCondLst>
                            <p:childTnLst>
                              <p:par>
                                <p:cTn id="29" presetID="21"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4)">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1" descr="02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6988"/>
            <a:ext cx="749458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hidden="1"/>
          <p:cNvSpPr>
            <a:spLocks noGrp="1" noChangeArrowheads="1"/>
          </p:cNvSpPr>
          <p:nvPr>
            <p:ph type="title"/>
          </p:nvPr>
        </p:nvSpPr>
        <p:spPr/>
        <p:txBody>
          <a:bodyPr/>
          <a:lstStyle/>
          <a:p>
            <a:pPr eaLnBrk="1" hangingPunct="1"/>
            <a:endParaRPr lang="en-US" altLang="en-US" smtClean="0"/>
          </a:p>
        </p:txBody>
      </p:sp>
      <p:sp>
        <p:nvSpPr>
          <p:cNvPr id="80900" name="Rectangle 3"/>
          <p:cNvSpPr>
            <a:spLocks noChangeArrowheads="1"/>
          </p:cNvSpPr>
          <p:nvPr/>
        </p:nvSpPr>
        <p:spPr bwMode="auto">
          <a:xfrm>
            <a:off x="7672388" y="6477000"/>
            <a:ext cx="13954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2-17a, p. 43</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1" descr="021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26988"/>
            <a:ext cx="762952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hidden="1"/>
          <p:cNvSpPr>
            <a:spLocks noGrp="1" noChangeArrowheads="1"/>
          </p:cNvSpPr>
          <p:nvPr>
            <p:ph type="title"/>
          </p:nvPr>
        </p:nvSpPr>
        <p:spPr/>
        <p:txBody>
          <a:bodyPr/>
          <a:lstStyle/>
          <a:p>
            <a:pPr eaLnBrk="1" hangingPunct="1"/>
            <a:endParaRPr lang="en-US" altLang="en-US" smtClean="0"/>
          </a:p>
        </p:txBody>
      </p:sp>
      <p:sp>
        <p:nvSpPr>
          <p:cNvPr id="82948" name="Rectangle 3"/>
          <p:cNvSpPr>
            <a:spLocks noChangeArrowheads="1"/>
          </p:cNvSpPr>
          <p:nvPr/>
        </p:nvSpPr>
        <p:spPr bwMode="auto">
          <a:xfrm>
            <a:off x="7664450" y="6477000"/>
            <a:ext cx="14033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2-17b, p. 43</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1" descr="021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26988"/>
            <a:ext cx="6894513"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hidden="1"/>
          <p:cNvSpPr>
            <a:spLocks noGrp="1" noChangeArrowheads="1"/>
          </p:cNvSpPr>
          <p:nvPr>
            <p:ph type="title"/>
          </p:nvPr>
        </p:nvSpPr>
        <p:spPr/>
        <p:txBody>
          <a:bodyPr/>
          <a:lstStyle/>
          <a:p>
            <a:pPr eaLnBrk="1" hangingPunct="1"/>
            <a:endParaRPr lang="en-US" altLang="en-US" smtClean="0"/>
          </a:p>
        </p:txBody>
      </p:sp>
      <p:sp>
        <p:nvSpPr>
          <p:cNvPr id="84996" name="Rectangle 3"/>
          <p:cNvSpPr>
            <a:spLocks noChangeArrowheads="1"/>
          </p:cNvSpPr>
          <p:nvPr/>
        </p:nvSpPr>
        <p:spPr bwMode="auto">
          <a:xfrm>
            <a:off x="7672388" y="6477000"/>
            <a:ext cx="13954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2-17c, p. 43</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1" descr="0217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988"/>
            <a:ext cx="734218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hidden="1"/>
          <p:cNvSpPr>
            <a:spLocks noGrp="1" noChangeArrowheads="1"/>
          </p:cNvSpPr>
          <p:nvPr>
            <p:ph type="title"/>
          </p:nvPr>
        </p:nvSpPr>
        <p:spPr/>
        <p:txBody>
          <a:bodyPr/>
          <a:lstStyle/>
          <a:p>
            <a:pPr eaLnBrk="1" hangingPunct="1"/>
            <a:endParaRPr lang="en-US" altLang="en-US" smtClean="0"/>
          </a:p>
        </p:txBody>
      </p:sp>
      <p:sp>
        <p:nvSpPr>
          <p:cNvPr id="87044" name="Rectangle 3"/>
          <p:cNvSpPr>
            <a:spLocks noChangeArrowheads="1"/>
          </p:cNvSpPr>
          <p:nvPr/>
        </p:nvSpPr>
        <p:spPr bwMode="auto">
          <a:xfrm>
            <a:off x="7664450" y="6477000"/>
            <a:ext cx="14033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2-17d, p. 43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 descr="082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04863"/>
            <a:ext cx="7939087"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468313" y="188913"/>
            <a:ext cx="8229600" cy="719137"/>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Cono de sombra para las ondas “P”</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 Fuente:  Monroe, J. Wicander, R. (2006) </a:t>
            </a:r>
            <a:endParaRPr lang="es-ES" altLang="en-US" sz="1100" b="1" smtClean="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1" descr="02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6988"/>
            <a:ext cx="723423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hidden="1"/>
          <p:cNvSpPr>
            <a:spLocks noGrp="1" noChangeArrowheads="1"/>
          </p:cNvSpPr>
          <p:nvPr>
            <p:ph type="title"/>
          </p:nvPr>
        </p:nvSpPr>
        <p:spPr/>
        <p:txBody>
          <a:bodyPr/>
          <a:lstStyle/>
          <a:p>
            <a:pPr eaLnBrk="1" hangingPunct="1"/>
            <a:endParaRPr lang="en-US" altLang="en-US" smtClean="0"/>
          </a:p>
        </p:txBody>
      </p:sp>
      <p:sp>
        <p:nvSpPr>
          <p:cNvPr id="89092"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2-18, p. 44</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Resultado de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141663"/>
            <a:ext cx="2921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1 Título"/>
          <p:cNvSpPr>
            <a:spLocks noGrp="1"/>
          </p:cNvSpPr>
          <p:nvPr>
            <p:ph type="title"/>
          </p:nvPr>
        </p:nvSpPr>
        <p:spPr>
          <a:xfrm>
            <a:off x="5219700" y="249238"/>
            <a:ext cx="3384550" cy="863600"/>
          </a:xfrm>
        </p:spPr>
        <p:txBody>
          <a:bodyPr/>
          <a:lstStyle/>
          <a:p>
            <a:pPr eaLnBrk="1" hangingPunct="1">
              <a:defRPr/>
            </a:pPr>
            <a:r>
              <a:rPr lang="es-ES" altLang="en-US" sz="2400" b="1" dirty="0" smtClean="0">
                <a:solidFill>
                  <a:srgbClr val="FFFF00"/>
                </a:solidFill>
                <a:latin typeface="Arial" panose="020B0604020202020204" pitchFamily="34" charset="0"/>
                <a:cs typeface="Arial" panose="020B0604020202020204" pitchFamily="34" charset="0"/>
              </a:rPr>
              <a:t>Precursores de la Tectónica de Placas</a:t>
            </a:r>
            <a:br>
              <a:rPr lang="es-ES" altLang="en-US" sz="2400" b="1" dirty="0" smtClean="0">
                <a:solidFill>
                  <a:srgbClr val="FFFF00"/>
                </a:solidFill>
                <a:latin typeface="Arial" panose="020B0604020202020204" pitchFamily="34" charset="0"/>
                <a:cs typeface="Arial" panose="020B0604020202020204" pitchFamily="34" charset="0"/>
              </a:rPr>
            </a:br>
            <a:r>
              <a:rPr lang="es-ES" altLang="en-US" sz="1100" dirty="0" smtClean="0">
                <a:solidFill>
                  <a:schemeClr val="bg1">
                    <a:lumMod val="95000"/>
                  </a:schemeClr>
                </a:solidFill>
                <a:latin typeface="Arial" panose="020B0604020202020204" pitchFamily="34" charset="0"/>
                <a:cs typeface="Arial" panose="020B0604020202020204" pitchFamily="34" charset="0"/>
              </a:rPr>
              <a:t>Fuente: </a:t>
            </a:r>
            <a:r>
              <a:rPr lang="es-ES" altLang="en-US" sz="1100" dirty="0" err="1" smtClean="0">
                <a:solidFill>
                  <a:schemeClr val="bg1">
                    <a:lumMod val="95000"/>
                  </a:schemeClr>
                </a:solidFill>
                <a:latin typeface="Arial" panose="020B0604020202020204" pitchFamily="34" charset="0"/>
                <a:cs typeface="Arial" panose="020B0604020202020204" pitchFamily="34" charset="0"/>
              </a:rPr>
              <a:t>Tarbuck</a:t>
            </a:r>
            <a:r>
              <a:rPr lang="es-ES" altLang="en-US" sz="1100" dirty="0" smtClean="0">
                <a:solidFill>
                  <a:schemeClr val="bg1">
                    <a:lumMod val="95000"/>
                  </a:schemeClr>
                </a:solidFill>
                <a:latin typeface="Arial" panose="020B0604020202020204" pitchFamily="34" charset="0"/>
                <a:cs typeface="Arial" panose="020B0604020202020204" pitchFamily="34" charset="0"/>
              </a:rPr>
              <a:t>, E.; </a:t>
            </a:r>
            <a:r>
              <a:rPr lang="es-ES" altLang="en-US" sz="1100" dirty="0" err="1" smtClean="0">
                <a:solidFill>
                  <a:schemeClr val="bg1">
                    <a:lumMod val="95000"/>
                  </a:schemeClr>
                </a:solidFill>
                <a:latin typeface="Arial" panose="020B0604020202020204" pitchFamily="34" charset="0"/>
                <a:cs typeface="Arial" panose="020B0604020202020204" pitchFamily="34" charset="0"/>
              </a:rPr>
              <a:t>Ludgens</a:t>
            </a:r>
            <a:r>
              <a:rPr lang="es-ES" altLang="en-US" sz="1100" dirty="0" smtClean="0">
                <a:solidFill>
                  <a:schemeClr val="bg1">
                    <a:lumMod val="95000"/>
                  </a:schemeClr>
                </a:solidFill>
                <a:latin typeface="Arial" panose="020B0604020202020204" pitchFamily="34" charset="0"/>
                <a:cs typeface="Arial" panose="020B0604020202020204" pitchFamily="34" charset="0"/>
              </a:rPr>
              <a:t>, F. (2005)</a:t>
            </a:r>
            <a:endParaRPr lang="es-ES" altLang="en-US" sz="2400" b="1" dirty="0" smtClean="0">
              <a:solidFill>
                <a:srgbClr val="FFFF00"/>
              </a:solidFill>
              <a:latin typeface="Arial" panose="020B0604020202020204" pitchFamily="34" charset="0"/>
              <a:cs typeface="Arial" panose="020B0604020202020204" pitchFamily="34" charset="0"/>
            </a:endParaRPr>
          </a:p>
        </p:txBody>
      </p:sp>
      <p:sp>
        <p:nvSpPr>
          <p:cNvPr id="92164" name="AutoShape 6" descr="Resultado de imagen para Robert S. Diet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1" name="1 Título"/>
          <p:cNvSpPr txBox="1">
            <a:spLocks/>
          </p:cNvSpPr>
          <p:nvPr/>
        </p:nvSpPr>
        <p:spPr>
          <a:xfrm>
            <a:off x="3589338" y="6889750"/>
            <a:ext cx="2000250" cy="428625"/>
          </a:xfrm>
          <a:prstGeom prst="rect">
            <a:avLst/>
          </a:prstGeom>
        </p:spPr>
        <p:txBody>
          <a:bodyPr anchor="ctr">
            <a:normAutofit fontScale="97500"/>
          </a:bodyPr>
          <a:lstStyle/>
          <a:p>
            <a:pPr algn="ctr" eaLnBrk="1" fontAlgn="auto" hangingPunct="1">
              <a:spcBef>
                <a:spcPts val="0"/>
              </a:spcBef>
              <a:spcAft>
                <a:spcPts val="0"/>
              </a:spcAft>
              <a:defRPr/>
            </a:pPr>
            <a:r>
              <a:rPr lang="es-ES" sz="1600" b="1" dirty="0" err="1">
                <a:solidFill>
                  <a:srgbClr val="FFFF00"/>
                </a:solidFill>
                <a:ea typeface="+mj-ea"/>
              </a:rPr>
              <a:t>Tuzo</a:t>
            </a:r>
            <a:r>
              <a:rPr lang="es-ES" sz="1400" b="1" dirty="0">
                <a:solidFill>
                  <a:srgbClr val="FFFF00"/>
                </a:solidFill>
                <a:ea typeface="+mj-ea"/>
              </a:rPr>
              <a:t> </a:t>
            </a:r>
            <a:r>
              <a:rPr lang="es-ES" sz="1600" b="1" dirty="0">
                <a:solidFill>
                  <a:srgbClr val="FFFF00"/>
                </a:solidFill>
                <a:ea typeface="+mj-ea"/>
              </a:rPr>
              <a:t>Wilson</a:t>
            </a:r>
          </a:p>
          <a:p>
            <a:pPr algn="ctr" eaLnBrk="1" fontAlgn="auto" hangingPunct="1">
              <a:spcBef>
                <a:spcPts val="0"/>
              </a:spcBef>
              <a:spcAft>
                <a:spcPts val="0"/>
              </a:spcAft>
              <a:defRPr/>
            </a:pPr>
            <a:endParaRPr lang="es-ES" sz="1200" dirty="0">
              <a:solidFill>
                <a:schemeClr val="bg1"/>
              </a:solidFill>
              <a:ea typeface="+mj-ea"/>
            </a:endParaRPr>
          </a:p>
        </p:txBody>
      </p:sp>
      <p:pic>
        <p:nvPicPr>
          <p:cNvPr id="9216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20700"/>
            <a:ext cx="5256213"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bwMode="auto">
          <a:xfrm>
            <a:off x="-188913" y="101600"/>
            <a:ext cx="453707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1400" b="1">
                <a:solidFill>
                  <a:schemeClr val="bg1"/>
                </a:solidFill>
                <a:latin typeface=".Arial"/>
              </a:rPr>
              <a:t>Hipótesis de la Tierra en expansión</a:t>
            </a:r>
          </a:p>
        </p:txBody>
      </p:sp>
      <p:sp>
        <p:nvSpPr>
          <p:cNvPr id="8" name="1 Título"/>
          <p:cNvSpPr txBox="1">
            <a:spLocks/>
          </p:cNvSpPr>
          <p:nvPr/>
        </p:nvSpPr>
        <p:spPr bwMode="auto">
          <a:xfrm>
            <a:off x="3203575" y="3141663"/>
            <a:ext cx="568960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1400" b="1">
                <a:solidFill>
                  <a:schemeClr val="bg1"/>
                </a:solidFill>
                <a:latin typeface=".Arial"/>
              </a:rPr>
              <a:t>Aparición de John Tuzo Wilson</a:t>
            </a:r>
          </a:p>
          <a:p>
            <a:pPr algn="ctr" eaLnBrk="1" hangingPunct="1">
              <a:spcBef>
                <a:spcPct val="0"/>
              </a:spcBef>
              <a:buFontTx/>
              <a:buNone/>
            </a:pPr>
            <a:endParaRPr lang="es-ES" altLang="en-US" sz="1400" b="1">
              <a:solidFill>
                <a:schemeClr val="bg1"/>
              </a:solidFill>
              <a:latin typeface=".Arial"/>
            </a:endParaRPr>
          </a:p>
          <a:p>
            <a:pPr algn="just" eaLnBrk="1" hangingPunct="1">
              <a:spcBef>
                <a:spcPct val="0"/>
              </a:spcBef>
              <a:buFontTx/>
              <a:buNone/>
            </a:pPr>
            <a:r>
              <a:rPr lang="es-ES" altLang="en-US" sz="1400">
                <a:solidFill>
                  <a:schemeClr val="bg1"/>
                </a:solidFill>
                <a:latin typeface=".Arial"/>
              </a:rPr>
              <a:t>La litósfera rígida está fragmentada en partes (PLACAS)</a:t>
            </a:r>
          </a:p>
          <a:p>
            <a:pPr algn="just" eaLnBrk="1" hangingPunct="1">
              <a:spcBef>
                <a:spcPct val="0"/>
              </a:spcBef>
              <a:buFontTx/>
              <a:buNone/>
            </a:pPr>
            <a:endParaRPr lang="es-ES" altLang="en-US" sz="1400">
              <a:solidFill>
                <a:schemeClr val="bg1"/>
              </a:solidFill>
              <a:latin typeface=".Arial"/>
            </a:endParaRPr>
          </a:p>
          <a:p>
            <a:pPr algn="just" eaLnBrk="1" hangingPunct="1">
              <a:spcBef>
                <a:spcPct val="0"/>
              </a:spcBef>
              <a:buFontTx/>
              <a:buNone/>
            </a:pPr>
            <a:r>
              <a:rPr lang="es-ES" altLang="en-US" sz="1400">
                <a:solidFill>
                  <a:schemeClr val="bg1"/>
                </a:solidFill>
                <a:latin typeface=".Arial"/>
              </a:rPr>
              <a:t>Dichas placas poseen en sus bordes fallas denominadas de transformación</a:t>
            </a:r>
          </a:p>
          <a:p>
            <a:pPr algn="just" eaLnBrk="1" hangingPunct="1">
              <a:spcBef>
                <a:spcPct val="0"/>
              </a:spcBef>
              <a:buFontTx/>
              <a:buNone/>
            </a:pPr>
            <a:endParaRPr lang="es-ES" altLang="en-US" sz="1400">
              <a:solidFill>
                <a:schemeClr val="bg1"/>
              </a:solidFill>
              <a:latin typeface=".Arial"/>
            </a:endParaRPr>
          </a:p>
          <a:p>
            <a:pPr algn="just" eaLnBrk="1" hangingPunct="1">
              <a:spcBef>
                <a:spcPct val="0"/>
              </a:spcBef>
              <a:buFontTx/>
              <a:buNone/>
            </a:pPr>
            <a:r>
              <a:rPr lang="es-ES" altLang="en-US" sz="1400">
                <a:solidFill>
                  <a:schemeClr val="bg1"/>
                </a:solidFill>
                <a:latin typeface=".Arial"/>
              </a:rPr>
              <a:t>Así como existe divergencia de placas, también las placas convergen en otros sectores:</a:t>
            </a:r>
          </a:p>
          <a:p>
            <a:pPr algn="just" eaLnBrk="1" hangingPunct="1">
              <a:spcBef>
                <a:spcPct val="0"/>
              </a:spcBef>
              <a:buFontTx/>
              <a:buNone/>
            </a:pPr>
            <a:endParaRPr lang="es-ES" altLang="en-US" sz="1400">
              <a:solidFill>
                <a:schemeClr val="bg1"/>
              </a:solidFill>
              <a:latin typeface=".Arial"/>
            </a:endParaRPr>
          </a:p>
          <a:p>
            <a:pPr algn="just" eaLnBrk="1" hangingPunct="1">
              <a:spcBef>
                <a:spcPct val="0"/>
              </a:spcBef>
              <a:buFontTx/>
              <a:buNone/>
            </a:pPr>
            <a:endParaRPr lang="es-ES" altLang="en-US" sz="1400">
              <a:latin typeface=".Arial"/>
            </a:endParaRPr>
          </a:p>
          <a:p>
            <a:pPr algn="just" eaLnBrk="1" hangingPunct="1">
              <a:spcBef>
                <a:spcPct val="0"/>
              </a:spcBef>
              <a:buFontTx/>
              <a:buNone/>
            </a:pPr>
            <a:r>
              <a:rPr lang="es-ES" altLang="en-US" sz="1400">
                <a:latin typeface=".Arial"/>
              </a:rPr>
              <a:t>CONCLUSIÓN: Existen 3 tipos de bordes: Divergentes, Convergentes y de transformación</a:t>
            </a:r>
          </a:p>
          <a:p>
            <a:pPr algn="just" eaLnBrk="1" hangingPunct="1">
              <a:spcBef>
                <a:spcPct val="0"/>
              </a:spcBef>
              <a:buFontTx/>
              <a:buNone/>
            </a:pPr>
            <a:endParaRPr lang="es-ES" altLang="en-US" sz="1400">
              <a:latin typeface=".Arial"/>
            </a:endParaRPr>
          </a:p>
          <a:p>
            <a:pPr algn="just" eaLnBrk="1" hangingPunct="1">
              <a:spcBef>
                <a:spcPct val="0"/>
              </a:spcBef>
              <a:buFontTx/>
              <a:buNone/>
            </a:pPr>
            <a:r>
              <a:rPr lang="es-ES" altLang="en-US" sz="1400">
                <a:latin typeface=".Arial"/>
              </a:rPr>
              <a:t>ADEMÁS: descubre los denominados puntos calientes en zonas de intra-placas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11" grpId="0"/>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ítulo 1"/>
          <p:cNvSpPr>
            <a:spLocks noGrp="1"/>
          </p:cNvSpPr>
          <p:nvPr>
            <p:ph type="title"/>
          </p:nvPr>
        </p:nvSpPr>
        <p:spPr>
          <a:xfrm>
            <a:off x="457200" y="58738"/>
            <a:ext cx="8229600" cy="790575"/>
          </a:xfrm>
        </p:spPr>
        <p:txBody>
          <a:bodyPr/>
          <a:lstStyle/>
          <a:p>
            <a:r>
              <a:rPr lang="es-ES" altLang="en-US" sz="2400" b="1" smtClean="0">
                <a:solidFill>
                  <a:srgbClr val="FFFF00"/>
                </a:solidFill>
                <a:latin typeface="Arial" panose="020B0604020202020204" pitchFamily="34" charset="0"/>
                <a:cs typeface="Arial" panose="020B0604020202020204" pitchFamily="34" charset="0"/>
              </a:rPr>
              <a:t>Placas tectónicas</a:t>
            </a:r>
            <a:br>
              <a:rPr lang="es-ES" altLang="en-US" sz="2400" b="1" smtClean="0">
                <a:solidFill>
                  <a:srgbClr val="FFFF00"/>
                </a:solidFill>
                <a:latin typeface="Arial" panose="020B0604020202020204" pitchFamily="34" charset="0"/>
                <a:cs typeface="Arial" panose="020B0604020202020204" pitchFamily="34" charset="0"/>
              </a:rPr>
            </a:br>
            <a:endParaRPr lang="en-US" altLang="en-US" sz="2400" b="1" smtClean="0">
              <a:solidFill>
                <a:srgbClr val="FFFF00"/>
              </a:solidFill>
              <a:latin typeface="Arial" panose="020B0604020202020204" pitchFamily="34" charset="0"/>
              <a:cs typeface="Arial" panose="020B0604020202020204" pitchFamily="34" charset="0"/>
            </a:endParaRPr>
          </a:p>
        </p:txBody>
      </p:sp>
      <p:sp>
        <p:nvSpPr>
          <p:cNvPr id="93187" name="Marcador de contenido 2"/>
          <p:cNvSpPr>
            <a:spLocks noGrp="1"/>
          </p:cNvSpPr>
          <p:nvPr>
            <p:ph idx="1"/>
          </p:nvPr>
        </p:nvSpPr>
        <p:spPr/>
        <p:txBody>
          <a:bodyPr/>
          <a:lstStyle/>
          <a:p>
            <a:endParaRPr lang="en-US" altLang="en-US" smtClean="0"/>
          </a:p>
        </p:txBody>
      </p:sp>
      <p:pic>
        <p:nvPicPr>
          <p:cNvPr id="93188" name="Picture 8" descr="Mapas : Aventuras geológicas en el Cuaternario | Blog de geolog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9144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ítulo 1"/>
          <p:cNvSpPr>
            <a:spLocks noGrp="1"/>
          </p:cNvSpPr>
          <p:nvPr>
            <p:ph type="title"/>
          </p:nvPr>
        </p:nvSpPr>
        <p:spPr>
          <a:xfrm>
            <a:off x="457200" y="274638"/>
            <a:ext cx="8229600" cy="706437"/>
          </a:xfrm>
        </p:spPr>
        <p:txBody>
          <a:bodyPr/>
          <a:lstStyle/>
          <a:p>
            <a:r>
              <a:rPr lang="es-ES" altLang="en-US" sz="2400" smtClean="0">
                <a:solidFill>
                  <a:srgbClr val="FFFF00"/>
                </a:solidFill>
                <a:latin typeface="Arial" panose="020B0604020202020204" pitchFamily="34" charset="0"/>
                <a:cs typeface="Arial" panose="020B0604020202020204" pitchFamily="34" charset="0"/>
              </a:rPr>
              <a:t>Bibliografía </a:t>
            </a:r>
            <a:r>
              <a:rPr lang="es-ES" altLang="en-US" sz="1400" smtClean="0">
                <a:solidFill>
                  <a:srgbClr val="FFFF00"/>
                </a:solidFill>
                <a:latin typeface="Arial" panose="020B0604020202020204" pitchFamily="34" charset="0"/>
                <a:cs typeface="Arial" panose="020B0604020202020204" pitchFamily="34" charset="0"/>
              </a:rPr>
              <a:t>(disponible en pdf en web)</a:t>
            </a:r>
            <a:endParaRPr lang="en-US" altLang="en-US" sz="1400" smtClean="0">
              <a:solidFill>
                <a:srgbClr val="FFFF00"/>
              </a:solidFill>
              <a:latin typeface="Arial" panose="020B0604020202020204" pitchFamily="34" charset="0"/>
              <a:cs typeface="Arial" panose="020B0604020202020204" pitchFamily="34" charset="0"/>
            </a:endParaRPr>
          </a:p>
        </p:txBody>
      </p:sp>
      <p:sp>
        <p:nvSpPr>
          <p:cNvPr id="94211" name="Marcador de contenido 2"/>
          <p:cNvSpPr>
            <a:spLocks noGrp="1"/>
          </p:cNvSpPr>
          <p:nvPr>
            <p:ph idx="1"/>
          </p:nvPr>
        </p:nvSpPr>
        <p:spPr>
          <a:xfrm>
            <a:off x="1019175" y="5353050"/>
            <a:ext cx="3408363" cy="752475"/>
          </a:xfrm>
        </p:spPr>
        <p:txBody>
          <a:bodyPr/>
          <a:lstStyle/>
          <a:p>
            <a:pPr marL="0" indent="0">
              <a:buFont typeface="Arial" panose="020B0604020202020204" pitchFamily="34" charset="0"/>
              <a:buNone/>
            </a:pPr>
            <a:r>
              <a:rPr lang="es-ES" altLang="en-US" sz="1100" smtClean="0">
                <a:solidFill>
                  <a:schemeClr val="bg1"/>
                </a:solidFill>
                <a:latin typeface="Arial" panose="020B0604020202020204" pitchFamily="34" charset="0"/>
                <a:cs typeface="Arial" panose="020B0604020202020204" pitchFamily="34" charset="0"/>
              </a:rPr>
              <a:t>Capítulos 12: El interior de la Tierra</a:t>
            </a:r>
          </a:p>
          <a:p>
            <a:pPr marL="0" indent="0">
              <a:buFont typeface="Arial" panose="020B0604020202020204" pitchFamily="34" charset="0"/>
              <a:buNone/>
            </a:pPr>
            <a:endParaRPr lang="es-ES" altLang="en-US" sz="11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100" smtClean="0">
                <a:solidFill>
                  <a:schemeClr val="bg1"/>
                </a:solidFill>
                <a:latin typeface="Arial" panose="020B0604020202020204" pitchFamily="34" charset="0"/>
                <a:cs typeface="Arial" panose="020B0604020202020204" pitchFamily="34" charset="0"/>
              </a:rPr>
              <a:t>Capítulo 2: El desarrollo de una revolución científica</a:t>
            </a:r>
            <a:endParaRPr lang="en-US" altLang="en-US" sz="1100" smtClean="0">
              <a:solidFill>
                <a:schemeClr val="bg1"/>
              </a:solidFill>
              <a:latin typeface="Arial" panose="020B0604020202020204" pitchFamily="34" charset="0"/>
              <a:cs typeface="Arial" panose="020B0604020202020204" pitchFamily="34" charset="0"/>
            </a:endParaRPr>
          </a:p>
        </p:txBody>
      </p:sp>
      <p:pic>
        <p:nvPicPr>
          <p:cNvPr id="94212" name="Picture 2" descr="«Ciencias de la Tierra», una introducción a la geología física, Edwa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125538"/>
            <a:ext cx="3263900"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Geología. Dinámica y evolución de la tierra: WICANDER, REED, MONRO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725" y="1125538"/>
            <a:ext cx="313372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Marcador de contenido 2"/>
          <p:cNvSpPr txBox="1">
            <a:spLocks/>
          </p:cNvSpPr>
          <p:nvPr/>
        </p:nvSpPr>
        <p:spPr bwMode="auto">
          <a:xfrm>
            <a:off x="5051425" y="5340350"/>
            <a:ext cx="34083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S" altLang="en-US" sz="1100">
                <a:solidFill>
                  <a:schemeClr val="bg1"/>
                </a:solidFill>
                <a:latin typeface="Arial" panose="020B0604020202020204" pitchFamily="34" charset="0"/>
              </a:rPr>
              <a:t>Capítulo 2: Tectónica de placas: una teoría de unificación (complementa a capítulo 2 de Tarbuck</a:t>
            </a:r>
            <a:endParaRPr lang="en-US" altLang="en-US" sz="1100">
              <a:solidFill>
                <a:schemeClr val="bg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Marcador de contenido 2"/>
          <p:cNvSpPr>
            <a:spLocks noGrp="1"/>
          </p:cNvSpPr>
          <p:nvPr>
            <p:ph idx="1"/>
          </p:nvPr>
        </p:nvSpPr>
        <p:spPr>
          <a:xfrm>
            <a:off x="457200" y="1341438"/>
            <a:ext cx="8229600" cy="4784725"/>
          </a:xfrm>
        </p:spPr>
        <p:txBody>
          <a:bodyPr/>
          <a:lstStyle/>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1.- La Teoría de la Deriva Continental (Alfred Wegener)</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Existencia de PANGEA y PANTHALASA (paleozoico-mesocoico)</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Evidencias estratigráficas, de bordes continentales, fósiles, paleoclimáticas</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Imposibilidad de explicar un mecanismo convincente de fragmentación de PANGEA</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2.- Nuevas investigaciones – mediados siglo XX: conocimiento del fondo oceánico</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Existencia de dorsales oceánicas dotadas de material enriquecido en hierro</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Estudios del paleomagnetismo. Inversiones magnéticas</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Disposición alternada de las coladas lávicas férricas del fondo oceánico</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Edad de los materiales del fondo oceánico</a:t>
            </a: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 Estudio exhaustivo del manto y sus materiales. Plasticidad del manto</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3.- Teoría de la Expansión Oceánica. Existencia de movimientos convectivos que repercuten en la litósfera. Harry Hess </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4.- Teoría de la Tectónica de Placas. John Tuzo Wilson</a:t>
            </a: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altLang="en-US" sz="14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400" smtClean="0">
                <a:latin typeface="Arial" panose="020B0604020202020204" pitchFamily="34" charset="0"/>
                <a:cs typeface="Arial" panose="020B0604020202020204" pitchFamily="34" charset="0"/>
              </a:rPr>
              <a:t>5.- Existencia de diferentes tipos de bordes</a:t>
            </a:r>
            <a:endParaRPr lang="en-US" altLang="en-US" sz="1400" smtClean="0">
              <a:latin typeface="Arial" panose="020B0604020202020204" pitchFamily="34" charset="0"/>
              <a:cs typeface="Arial" panose="020B0604020202020204" pitchFamily="34" charset="0"/>
            </a:endParaRPr>
          </a:p>
        </p:txBody>
      </p:sp>
      <p:sp>
        <p:nvSpPr>
          <p:cNvPr id="95235" name="1 Título"/>
          <p:cNvSpPr>
            <a:spLocks noGrp="1"/>
          </p:cNvSpPr>
          <p:nvPr>
            <p:ph type="title"/>
          </p:nvPr>
        </p:nvSpPr>
        <p:spPr>
          <a:xfrm>
            <a:off x="2555875" y="274638"/>
            <a:ext cx="6130925" cy="725487"/>
          </a:xfrm>
        </p:spPr>
        <p:txBody>
          <a:bodyPr/>
          <a:lstStyle/>
          <a:p>
            <a:pPr algn="l" eaLnBrk="1" hangingPunct="1"/>
            <a:r>
              <a:rPr lang="es-ES" altLang="en-US" sz="2400" b="1" smtClean="0">
                <a:solidFill>
                  <a:srgbClr val="FFFF00"/>
                </a:solidFill>
                <a:latin typeface="Arial" panose="020B0604020202020204" pitchFamily="34" charset="0"/>
                <a:cs typeface="Arial" panose="020B0604020202020204" pitchFamily="34" charset="0"/>
              </a:rPr>
              <a:t>Síntesis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Bordes de placas divergentes</a:t>
            </a:r>
          </a:p>
        </p:txBody>
      </p:sp>
      <p:sp>
        <p:nvSpPr>
          <p:cNvPr id="3" name="2 Marcador de contenido"/>
          <p:cNvSpPr>
            <a:spLocks noGrp="1"/>
          </p:cNvSpPr>
          <p:nvPr>
            <p:ph idx="1"/>
          </p:nvPr>
        </p:nvSpPr>
        <p:spPr>
          <a:xfrm>
            <a:off x="457200" y="1412875"/>
            <a:ext cx="8229600" cy="2303463"/>
          </a:xfrm>
        </p:spPr>
        <p:txBody>
          <a:bodyPr/>
          <a:lstStyle/>
          <a:p>
            <a:pPr eaLnBrk="1" hangingPunct="1">
              <a:buFontTx/>
              <a:buChar char="-"/>
            </a:pPr>
            <a:r>
              <a:rPr lang="es-ES" altLang="en-US" sz="1800" smtClean="0">
                <a:solidFill>
                  <a:schemeClr val="bg1"/>
                </a:solidFill>
                <a:latin typeface="Arial" panose="020B0604020202020204" pitchFamily="34" charset="0"/>
                <a:cs typeface="Arial" panose="020B0604020202020204" pitchFamily="34" charset="0"/>
              </a:rPr>
              <a:t>Se produce expansión y separación de las placas hacia un lado y otro.</a:t>
            </a:r>
          </a:p>
          <a:p>
            <a:pPr eaLnBrk="1" hangingPunct="1">
              <a:buFontTx/>
              <a:buChar char="-"/>
            </a:pPr>
            <a:r>
              <a:rPr lang="es-ES" altLang="en-US" sz="1800" smtClean="0">
                <a:solidFill>
                  <a:schemeClr val="bg1"/>
                </a:solidFill>
                <a:latin typeface="Arial" panose="020B0604020202020204" pitchFamily="34" charset="0"/>
                <a:cs typeface="Arial" panose="020B0604020202020204" pitchFamily="34" charset="0"/>
              </a:rPr>
              <a:t>La corteza se vuelve más fina al estar sujeta a la tensióon y se fractura.</a:t>
            </a:r>
          </a:p>
          <a:p>
            <a:pPr eaLnBrk="1" hangingPunct="1">
              <a:buFontTx/>
              <a:buChar char="-"/>
            </a:pPr>
            <a:r>
              <a:rPr lang="es-ES" altLang="en-US" sz="1800" smtClean="0">
                <a:solidFill>
                  <a:schemeClr val="bg1"/>
                </a:solidFill>
                <a:latin typeface="Arial" panose="020B0604020202020204" pitchFamily="34" charset="0"/>
                <a:cs typeface="Arial" panose="020B0604020202020204" pitchFamily="34" charset="0"/>
              </a:rPr>
              <a:t>Emana material máfico/ultramáfico desde la astenósfera.</a:t>
            </a:r>
          </a:p>
          <a:p>
            <a:pPr eaLnBrk="1" hangingPunct="1">
              <a:buFontTx/>
              <a:buChar char="-"/>
            </a:pPr>
            <a:r>
              <a:rPr lang="es-ES" altLang="en-US" sz="1800" smtClean="0">
                <a:solidFill>
                  <a:schemeClr val="bg1"/>
                </a:solidFill>
                <a:latin typeface="Arial" panose="020B0604020202020204" pitchFamily="34" charset="0"/>
                <a:cs typeface="Arial" panose="020B0604020202020204" pitchFamily="34" charset="0"/>
              </a:rPr>
              <a:t>Se forma y expande un océano. Se genera corteza oceánica.</a:t>
            </a:r>
          </a:p>
          <a:p>
            <a:pPr eaLnBrk="1" hangingPunct="1">
              <a:buFontTx/>
              <a:buChar char="-"/>
            </a:pPr>
            <a:endParaRPr lang="es-ES" altLang="en-US" sz="1800" smtClean="0">
              <a:solidFill>
                <a:schemeClr val="bg1"/>
              </a:solidFill>
              <a:latin typeface="Arial" panose="020B0604020202020204" pitchFamily="34" charset="0"/>
              <a:cs typeface="Arial" panose="020B0604020202020204" pitchFamily="34" charset="0"/>
            </a:endParaRPr>
          </a:p>
          <a:p>
            <a:pPr eaLnBrk="1" hangingPunct="1">
              <a:buFontTx/>
              <a:buChar char="-"/>
            </a:pPr>
            <a:r>
              <a:rPr lang="es-ES" altLang="en-US" sz="1800" smtClean="0">
                <a:solidFill>
                  <a:schemeClr val="bg1"/>
                </a:solidFill>
                <a:latin typeface="Arial" panose="020B0604020202020204" pitchFamily="34" charset="0"/>
                <a:cs typeface="Arial" panose="020B0604020202020204" pitchFamily="34" charset="0"/>
              </a:rPr>
              <a:t>Ej: Dorsales oceánicas, rift africano</a:t>
            </a:r>
          </a:p>
        </p:txBody>
      </p:sp>
      <p:sp>
        <p:nvSpPr>
          <p:cNvPr id="4" name="2 Marcador de contenido"/>
          <p:cNvSpPr txBox="1">
            <a:spLocks/>
          </p:cNvSpPr>
          <p:nvPr/>
        </p:nvSpPr>
        <p:spPr bwMode="auto">
          <a:xfrm>
            <a:off x="539750" y="3933825"/>
            <a:ext cx="8229600" cy="2303463"/>
          </a:xfrm>
          <a:prstGeom prst="rect">
            <a:avLst/>
          </a:prstGeom>
          <a:noFill/>
          <a:ln w="9525">
            <a:noFill/>
            <a:miter lim="800000"/>
            <a:headEnd/>
            <a:tailEnd/>
          </a:ln>
        </p:spPr>
        <p:txBody>
          <a:bodyPr/>
          <a:lstStyle/>
          <a:p>
            <a:pPr marL="342900" indent="-342900" fontAlgn="auto">
              <a:spcBef>
                <a:spcPct val="20000"/>
              </a:spcBef>
              <a:spcAft>
                <a:spcPts val="0"/>
              </a:spcAft>
              <a:defRPr/>
            </a:pPr>
            <a:endParaRPr lang="es-ES" kern="0" dirty="0">
              <a:solidFill>
                <a:schemeClr val="bg1"/>
              </a:solidFill>
              <a:latin typeface="+mn-lt"/>
              <a:cs typeface="+mn-cs"/>
            </a:endParaRPr>
          </a:p>
        </p:txBody>
      </p:sp>
      <p:graphicFrame>
        <p:nvGraphicFramePr>
          <p:cNvPr id="5" name="4 Tabla"/>
          <p:cNvGraphicFramePr>
            <a:graphicFrameLocks noGrp="1"/>
          </p:cNvGraphicFramePr>
          <p:nvPr/>
        </p:nvGraphicFramePr>
        <p:xfrm>
          <a:off x="684213" y="3860800"/>
          <a:ext cx="7848600" cy="1944687"/>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648229">
                <a:tc>
                  <a:txBody>
                    <a:bodyPr/>
                    <a:lstStyle/>
                    <a:p>
                      <a:pPr algn="ctr"/>
                      <a:r>
                        <a:rPr lang="es-ES" sz="1800" dirty="0" smtClean="0">
                          <a:solidFill>
                            <a:schemeClr val="tx1"/>
                          </a:solidFill>
                          <a:latin typeface="Arial" panose="020B0604020202020204" pitchFamily="34" charset="0"/>
                          <a:cs typeface="Arial" panose="020B0604020202020204" pitchFamily="34" charset="0"/>
                        </a:rPr>
                        <a:t>Tipo divergente</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solidFill>
                            <a:schemeClr val="tx1"/>
                          </a:solidFill>
                          <a:latin typeface="Arial" panose="020B0604020202020204" pitchFamily="34" charset="0"/>
                          <a:cs typeface="Arial" panose="020B0604020202020204" pitchFamily="34" charset="0"/>
                        </a:rPr>
                        <a:t>Ejemplo</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solidFill>
                            <a:schemeClr val="tx1"/>
                          </a:solidFill>
                          <a:latin typeface="Arial" panose="020B0604020202020204" pitchFamily="34" charset="0"/>
                          <a:cs typeface="Arial" panose="020B0604020202020204" pitchFamily="34" charset="0"/>
                        </a:rPr>
                        <a:t>Volcanismo</a:t>
                      </a:r>
                      <a:endParaRPr lang="es-ES" sz="1800" dirty="0">
                        <a:solidFill>
                          <a:schemeClr val="tx1"/>
                        </a:solidFill>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0"/>
                  </a:ext>
                </a:extLst>
              </a:tr>
              <a:tr h="648229">
                <a:tc>
                  <a:txBody>
                    <a:bodyPr/>
                    <a:lstStyle/>
                    <a:p>
                      <a:pPr algn="ctr"/>
                      <a:r>
                        <a:rPr lang="es-ES" sz="1800" dirty="0" smtClean="0">
                          <a:latin typeface="Arial" panose="020B0604020202020204" pitchFamily="34" charset="0"/>
                          <a:cs typeface="Arial" panose="020B0604020202020204" pitchFamily="34" charset="0"/>
                        </a:rPr>
                        <a:t>Oceánica</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Dorsales oceánicas</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Basaltos</a:t>
                      </a:r>
                      <a:endParaRPr lang="es-ES" sz="1800" dirty="0">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1"/>
                  </a:ext>
                </a:extLst>
              </a:tr>
              <a:tr h="648229">
                <a:tc>
                  <a:txBody>
                    <a:bodyPr/>
                    <a:lstStyle/>
                    <a:p>
                      <a:pPr algn="ctr"/>
                      <a:r>
                        <a:rPr lang="es-ES" sz="1800" dirty="0" smtClean="0">
                          <a:latin typeface="Arial" panose="020B0604020202020204" pitchFamily="34" charset="0"/>
                          <a:cs typeface="Arial" panose="020B0604020202020204" pitchFamily="34" charset="0"/>
                        </a:rPr>
                        <a:t>Continental</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Valle del </a:t>
                      </a:r>
                      <a:r>
                        <a:rPr lang="es-ES" sz="1800" dirty="0" err="1" smtClean="0">
                          <a:latin typeface="Arial" panose="020B0604020202020204" pitchFamily="34" charset="0"/>
                          <a:cs typeface="Arial" panose="020B0604020202020204" pitchFamily="34" charset="0"/>
                        </a:rPr>
                        <a:t>Rift</a:t>
                      </a:r>
                      <a:r>
                        <a:rPr lang="es-ES" sz="1800" dirty="0" smtClean="0">
                          <a:latin typeface="Arial" panose="020B0604020202020204" pitchFamily="34" charset="0"/>
                          <a:cs typeface="Arial" panose="020B0604020202020204" pitchFamily="34" charset="0"/>
                        </a:rPr>
                        <a:t>. </a:t>
                      </a:r>
                      <a:r>
                        <a:rPr lang="es-ES" sz="1800" dirty="0" err="1" smtClean="0">
                          <a:latin typeface="Arial" panose="020B0604020202020204" pitchFamily="34" charset="0"/>
                          <a:cs typeface="Arial" panose="020B0604020202020204" pitchFamily="34" charset="0"/>
                        </a:rPr>
                        <a:t>Africa</a:t>
                      </a:r>
                      <a:r>
                        <a:rPr lang="es-ES" sz="1800" dirty="0" smtClean="0">
                          <a:latin typeface="Arial" panose="020B0604020202020204" pitchFamily="34" charset="0"/>
                          <a:cs typeface="Arial" panose="020B0604020202020204" pitchFamily="34" charset="0"/>
                        </a:rPr>
                        <a:t> Oriental</a:t>
                      </a:r>
                      <a:endParaRPr lang="es-ES" sz="1800" dirty="0">
                        <a:latin typeface="Arial" panose="020B0604020202020204" pitchFamily="34" charset="0"/>
                        <a:cs typeface="Arial" panose="020B0604020202020204" pitchFamily="34" charset="0"/>
                      </a:endParaRPr>
                    </a:p>
                  </a:txBody>
                  <a:tcPr marL="91437" marR="91437" marT="45731" marB="45731"/>
                </a:tc>
                <a:tc>
                  <a:txBody>
                    <a:bodyPr/>
                    <a:lstStyle/>
                    <a:p>
                      <a:pPr algn="ctr"/>
                      <a:r>
                        <a:rPr lang="es-ES" sz="1800" dirty="0" smtClean="0">
                          <a:latin typeface="Arial" panose="020B0604020202020204" pitchFamily="34" charset="0"/>
                          <a:cs typeface="Arial" panose="020B0604020202020204" pitchFamily="34" charset="0"/>
                        </a:rPr>
                        <a:t>Basaltos y </a:t>
                      </a:r>
                      <a:r>
                        <a:rPr lang="es-ES" sz="1800" dirty="0" err="1" smtClean="0">
                          <a:latin typeface="Arial" panose="020B0604020202020204" pitchFamily="34" charset="0"/>
                          <a:cs typeface="Arial" panose="020B0604020202020204" pitchFamily="34" charset="0"/>
                        </a:rPr>
                        <a:t>riolitas</a:t>
                      </a:r>
                      <a:endParaRPr lang="es-ES" sz="1800" dirty="0">
                        <a:latin typeface="Arial" panose="020B0604020202020204" pitchFamily="34" charset="0"/>
                        <a:cs typeface="Arial" panose="020B0604020202020204" pitchFamily="34" charset="0"/>
                      </a:endParaRPr>
                    </a:p>
                  </a:txBody>
                  <a:tcPr marL="91437" marR="91437" marT="45731" marB="45731"/>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nodeType="afterGroup">
                            <p:stCondLst>
                              <p:cond delay="3000"/>
                            </p:stCondLst>
                            <p:childTnLst>
                              <p:par>
                                <p:cTn id="29" presetID="21"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4)">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Bordes de placas convergentes</a:t>
            </a:r>
          </a:p>
        </p:txBody>
      </p:sp>
      <p:graphicFrame>
        <p:nvGraphicFramePr>
          <p:cNvPr id="5" name="4 Tabla"/>
          <p:cNvGraphicFramePr>
            <a:graphicFrameLocks noGrp="1"/>
          </p:cNvGraphicFramePr>
          <p:nvPr/>
        </p:nvGraphicFramePr>
        <p:xfrm>
          <a:off x="539750" y="1268413"/>
          <a:ext cx="8064500" cy="4759343"/>
        </p:xfrm>
        <a:graphic>
          <a:graphicData uri="http://schemas.openxmlformats.org/drawingml/2006/table">
            <a:tbl>
              <a:tblPr firstRow="1" bandRow="1">
                <a:tableStyleId>{00A15C55-8517-42AA-B614-E9B94910E393}</a:tableStyleId>
              </a:tblPr>
              <a:tblGrid>
                <a:gridCol w="1749441">
                  <a:extLst>
                    <a:ext uri="{9D8B030D-6E8A-4147-A177-3AD203B41FA5}">
                      <a16:colId xmlns:a16="http://schemas.microsoft.com/office/drawing/2014/main" val="20000"/>
                    </a:ext>
                  </a:extLst>
                </a:gridCol>
                <a:gridCol w="3794902">
                  <a:extLst>
                    <a:ext uri="{9D8B030D-6E8A-4147-A177-3AD203B41FA5}">
                      <a16:colId xmlns:a16="http://schemas.microsoft.com/office/drawing/2014/main" val="20001"/>
                    </a:ext>
                  </a:extLst>
                </a:gridCol>
                <a:gridCol w="2520157">
                  <a:extLst>
                    <a:ext uri="{9D8B030D-6E8A-4147-A177-3AD203B41FA5}">
                      <a16:colId xmlns:a16="http://schemas.microsoft.com/office/drawing/2014/main" val="20002"/>
                    </a:ext>
                  </a:extLst>
                </a:gridCol>
              </a:tblGrid>
              <a:tr h="370475">
                <a:tc>
                  <a:txBody>
                    <a:bodyPr/>
                    <a:lstStyle/>
                    <a:p>
                      <a:pPr algn="ctr"/>
                      <a:r>
                        <a:rPr lang="es-ES" sz="1800" dirty="0" smtClean="0">
                          <a:latin typeface="Arial" panose="020B0604020202020204" pitchFamily="34" charset="0"/>
                          <a:cs typeface="Arial" panose="020B0604020202020204" pitchFamily="34" charset="0"/>
                        </a:rPr>
                        <a:t>Bordes</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ctr"/>
                      <a:r>
                        <a:rPr lang="es-ES" sz="1800" dirty="0" smtClean="0">
                          <a:latin typeface="Arial" panose="020B0604020202020204" pitchFamily="34" charset="0"/>
                          <a:cs typeface="Arial" panose="020B0604020202020204" pitchFamily="34" charset="0"/>
                        </a:rPr>
                        <a:t>Acontecimiento</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ctr"/>
                      <a:r>
                        <a:rPr lang="es-ES" sz="1800" dirty="0" smtClean="0">
                          <a:latin typeface="Arial" panose="020B0604020202020204" pitchFamily="34" charset="0"/>
                          <a:cs typeface="Arial" panose="020B0604020202020204" pitchFamily="34" charset="0"/>
                        </a:rPr>
                        <a:t>Ejemplo</a:t>
                      </a:r>
                      <a:endParaRPr lang="es-ES" sz="1800" dirty="0">
                        <a:latin typeface="Arial" panose="020B0604020202020204" pitchFamily="34" charset="0"/>
                        <a:cs typeface="Arial" panose="020B0604020202020204" pitchFamily="34" charset="0"/>
                      </a:endParaRPr>
                    </a:p>
                  </a:txBody>
                  <a:tcPr marL="91435" marR="91435" marT="45678" marB="45678"/>
                </a:tc>
                <a:extLst>
                  <a:ext uri="{0D108BD9-81ED-4DB2-BD59-A6C34878D82A}">
                    <a16:rowId xmlns:a16="http://schemas.microsoft.com/office/drawing/2014/main" val="10000"/>
                  </a:ext>
                </a:extLst>
              </a:tr>
              <a:tr h="1462950">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Continental</a:t>
                      </a:r>
                      <a:r>
                        <a:rPr lang="es-ES" sz="1800" baseline="0" dirty="0" smtClean="0">
                          <a:latin typeface="Arial" panose="020B0604020202020204" pitchFamily="34" charset="0"/>
                          <a:cs typeface="Arial" panose="020B0604020202020204" pitchFamily="34" charset="0"/>
                        </a:rPr>
                        <a:t> – Oceánico</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just"/>
                      <a:endParaRPr lang="es-ES" sz="1800" dirty="0" smtClean="0">
                        <a:latin typeface="Arial" panose="020B0604020202020204" pitchFamily="34" charset="0"/>
                        <a:cs typeface="Arial" panose="020B0604020202020204" pitchFamily="34" charset="0"/>
                      </a:endParaRPr>
                    </a:p>
                    <a:p>
                      <a:pPr algn="just"/>
                      <a:r>
                        <a:rPr lang="es-ES" sz="1800" dirty="0" smtClean="0">
                          <a:latin typeface="Arial" panose="020B0604020202020204" pitchFamily="34" charset="0"/>
                          <a:cs typeface="Arial" panose="020B0604020202020204" pitchFamily="34" charset="0"/>
                        </a:rPr>
                        <a:t>La placa oceánica </a:t>
                      </a:r>
                      <a:r>
                        <a:rPr lang="es-ES" sz="1800" dirty="0" err="1" smtClean="0">
                          <a:latin typeface="Arial" panose="020B0604020202020204" pitchFamily="34" charset="0"/>
                          <a:cs typeface="Arial" panose="020B0604020202020204" pitchFamily="34" charset="0"/>
                        </a:rPr>
                        <a:t>subduce</a:t>
                      </a:r>
                      <a:r>
                        <a:rPr lang="es-ES" sz="1800" dirty="0" smtClean="0">
                          <a:latin typeface="Arial" panose="020B0604020202020204" pitchFamily="34" charset="0"/>
                          <a:cs typeface="Arial" panose="020B0604020202020204" pitchFamily="34" charset="0"/>
                        </a:rPr>
                        <a:t> por debajo de la placa continental.</a:t>
                      </a:r>
                    </a:p>
                    <a:p>
                      <a:pPr algn="just"/>
                      <a:r>
                        <a:rPr lang="es-ES" sz="1800" dirty="0" smtClean="0">
                          <a:latin typeface="Arial" panose="020B0604020202020204" pitchFamily="34" charset="0"/>
                          <a:cs typeface="Arial" panose="020B0604020202020204" pitchFamily="34" charset="0"/>
                        </a:rPr>
                        <a:t>Erupciones</a:t>
                      </a:r>
                      <a:r>
                        <a:rPr lang="es-ES" sz="1800" baseline="0" dirty="0" smtClean="0">
                          <a:latin typeface="Arial" panose="020B0604020202020204" pitchFamily="34" charset="0"/>
                          <a:cs typeface="Arial" panose="020B0604020202020204" pitchFamily="34" charset="0"/>
                        </a:rPr>
                        <a:t> de andesitas</a:t>
                      </a:r>
                      <a:endParaRPr lang="es-ES" sz="1800" dirty="0" smtClean="0">
                        <a:latin typeface="Arial" panose="020B0604020202020204" pitchFamily="34" charset="0"/>
                        <a:cs typeface="Arial" panose="020B0604020202020204" pitchFamily="34" charset="0"/>
                      </a:endParaRPr>
                    </a:p>
                    <a:p>
                      <a:pPr algn="just"/>
                      <a:r>
                        <a:rPr lang="es-ES" sz="1800" dirty="0" smtClean="0">
                          <a:latin typeface="Arial" panose="020B0604020202020204" pitchFamily="34" charset="0"/>
                          <a:cs typeface="Arial" panose="020B0604020202020204" pitchFamily="34" charset="0"/>
                        </a:rPr>
                        <a:t> </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Cordillera de los Andes</a:t>
                      </a:r>
                      <a:endParaRPr lang="es-ES" sz="1800" dirty="0">
                        <a:latin typeface="Arial" panose="020B0604020202020204" pitchFamily="34" charset="0"/>
                        <a:cs typeface="Arial" panose="020B0604020202020204" pitchFamily="34" charset="0"/>
                      </a:endParaRPr>
                    </a:p>
                  </a:txBody>
                  <a:tcPr marL="91435" marR="91435" marT="45678" marB="45678"/>
                </a:tc>
                <a:extLst>
                  <a:ext uri="{0D108BD9-81ED-4DB2-BD59-A6C34878D82A}">
                    <a16:rowId xmlns:a16="http://schemas.microsoft.com/office/drawing/2014/main" val="10001"/>
                  </a:ext>
                </a:extLst>
              </a:tr>
              <a:tr h="1462950">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Oceánico - Oceánico</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just"/>
                      <a:endParaRPr lang="es-ES" sz="1800" dirty="0" smtClean="0">
                        <a:latin typeface="Arial" panose="020B0604020202020204" pitchFamily="34" charset="0"/>
                        <a:cs typeface="Arial" panose="020B0604020202020204" pitchFamily="34" charset="0"/>
                      </a:endParaRPr>
                    </a:p>
                    <a:p>
                      <a:pPr algn="just"/>
                      <a:r>
                        <a:rPr lang="es-ES" sz="1800" dirty="0" smtClean="0">
                          <a:latin typeface="Arial" panose="020B0604020202020204" pitchFamily="34" charset="0"/>
                          <a:cs typeface="Arial" panose="020B0604020202020204" pitchFamily="34" charset="0"/>
                        </a:rPr>
                        <a:t>Una placa oceánica se curva, </a:t>
                      </a:r>
                      <a:r>
                        <a:rPr lang="es-ES" sz="1800" dirty="0" err="1" smtClean="0">
                          <a:latin typeface="Arial" panose="020B0604020202020204" pitchFamily="34" charset="0"/>
                          <a:cs typeface="Arial" panose="020B0604020202020204" pitchFamily="34" charset="0"/>
                        </a:rPr>
                        <a:t>subduce</a:t>
                      </a:r>
                      <a:r>
                        <a:rPr lang="es-ES" sz="1800" dirty="0" smtClean="0">
                          <a:latin typeface="Arial" panose="020B0604020202020204" pitchFamily="34" charset="0"/>
                          <a:cs typeface="Arial" panose="020B0604020202020204" pitchFamily="34" charset="0"/>
                        </a:rPr>
                        <a:t> y forma una fosa.</a:t>
                      </a:r>
                    </a:p>
                    <a:p>
                      <a:pPr algn="just"/>
                      <a:r>
                        <a:rPr lang="es-ES" sz="1800" dirty="0" smtClean="0">
                          <a:latin typeface="Arial" panose="020B0604020202020204" pitchFamily="34" charset="0"/>
                          <a:cs typeface="Arial" panose="020B0604020202020204" pitchFamily="34" charset="0"/>
                        </a:rPr>
                        <a:t>Erupciones </a:t>
                      </a:r>
                      <a:r>
                        <a:rPr lang="es-ES" sz="1800" dirty="0" err="1" smtClean="0">
                          <a:latin typeface="Arial" panose="020B0604020202020204" pitchFamily="34" charset="0"/>
                          <a:cs typeface="Arial" panose="020B0604020202020204" pitchFamily="34" charset="0"/>
                        </a:rPr>
                        <a:t>andesíticas</a:t>
                      </a:r>
                      <a:endParaRPr lang="es-ES" sz="1800" dirty="0" smtClean="0">
                        <a:latin typeface="Arial" panose="020B0604020202020204" pitchFamily="34" charset="0"/>
                        <a:cs typeface="Arial" panose="020B0604020202020204" pitchFamily="34" charset="0"/>
                      </a:endParaRPr>
                    </a:p>
                    <a:p>
                      <a:pPr algn="just"/>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Arcos de islas</a:t>
                      </a:r>
                      <a:endParaRPr lang="es-ES" sz="1800" baseline="0" dirty="0" smtClean="0">
                        <a:latin typeface="Arial" panose="020B0604020202020204" pitchFamily="34" charset="0"/>
                        <a:cs typeface="Arial" panose="020B0604020202020204" pitchFamily="34" charset="0"/>
                      </a:endParaRPr>
                    </a:p>
                    <a:p>
                      <a:pPr algn="ctr"/>
                      <a:r>
                        <a:rPr lang="es-ES" sz="1800" baseline="0" dirty="0" smtClean="0">
                          <a:latin typeface="Arial" panose="020B0604020202020204" pitchFamily="34" charset="0"/>
                          <a:cs typeface="Arial" panose="020B0604020202020204" pitchFamily="34" charset="0"/>
                        </a:rPr>
                        <a:t>Guirnaldas insulares</a:t>
                      </a:r>
                    </a:p>
                    <a:p>
                      <a:pPr algn="ctr"/>
                      <a:endParaRPr lang="es-ES" sz="1800" dirty="0">
                        <a:latin typeface="Arial" panose="020B0604020202020204" pitchFamily="34" charset="0"/>
                        <a:cs typeface="Arial" panose="020B0604020202020204" pitchFamily="34" charset="0"/>
                      </a:endParaRPr>
                    </a:p>
                  </a:txBody>
                  <a:tcPr marL="91435" marR="91435" marT="45678" marB="45678"/>
                </a:tc>
                <a:extLst>
                  <a:ext uri="{0D108BD9-81ED-4DB2-BD59-A6C34878D82A}">
                    <a16:rowId xmlns:a16="http://schemas.microsoft.com/office/drawing/2014/main" val="10002"/>
                  </a:ext>
                </a:extLst>
              </a:tr>
              <a:tr h="1462950">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Continental-Continental</a:t>
                      </a:r>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just"/>
                      <a:endParaRPr lang="es-ES" sz="1800" dirty="0" smtClean="0">
                        <a:latin typeface="Arial" panose="020B0604020202020204" pitchFamily="34" charset="0"/>
                        <a:cs typeface="Arial" panose="020B0604020202020204" pitchFamily="34" charset="0"/>
                      </a:endParaRPr>
                    </a:p>
                    <a:p>
                      <a:pPr algn="just"/>
                      <a:r>
                        <a:rPr lang="es-ES" sz="1800" dirty="0" smtClean="0">
                          <a:latin typeface="Arial" panose="020B0604020202020204" pitchFamily="34" charset="0"/>
                          <a:cs typeface="Arial" panose="020B0604020202020204" pitchFamily="34" charset="0"/>
                        </a:rPr>
                        <a:t>Las placas no </a:t>
                      </a:r>
                      <a:r>
                        <a:rPr lang="es-ES" sz="1800" dirty="0" err="1" smtClean="0">
                          <a:latin typeface="Arial" panose="020B0604020202020204" pitchFamily="34" charset="0"/>
                          <a:cs typeface="Arial" panose="020B0604020202020204" pitchFamily="34" charset="0"/>
                        </a:rPr>
                        <a:t>subducen</a:t>
                      </a:r>
                      <a:r>
                        <a:rPr lang="es-ES" sz="1800" dirty="0" smtClean="0">
                          <a:latin typeface="Arial" panose="020B0604020202020204" pitchFamily="34" charset="0"/>
                          <a:cs typeface="Arial" panose="020B0604020202020204" pitchFamily="34" charset="0"/>
                        </a:rPr>
                        <a:t> por su significativo espesor. </a:t>
                      </a:r>
                    </a:p>
                    <a:p>
                      <a:pPr algn="just"/>
                      <a:endParaRPr lang="es-ES" sz="1800" dirty="0" smtClean="0">
                        <a:latin typeface="Arial" panose="020B0604020202020204" pitchFamily="34" charset="0"/>
                        <a:cs typeface="Arial" panose="020B0604020202020204" pitchFamily="34" charset="0"/>
                      </a:endParaRPr>
                    </a:p>
                    <a:p>
                      <a:pPr algn="just"/>
                      <a:endParaRPr lang="es-ES" sz="1800" dirty="0">
                        <a:latin typeface="Arial" panose="020B0604020202020204" pitchFamily="34" charset="0"/>
                        <a:cs typeface="Arial" panose="020B0604020202020204" pitchFamily="34" charset="0"/>
                      </a:endParaRPr>
                    </a:p>
                  </a:txBody>
                  <a:tcPr marL="91435" marR="91435" marT="45678" marB="45678"/>
                </a:tc>
                <a:tc>
                  <a:txBody>
                    <a:bodyPr/>
                    <a:lstStyle/>
                    <a:p>
                      <a:pPr algn="ctr"/>
                      <a:endParaRPr lang="es-ES" sz="1800" dirty="0" smtClean="0">
                        <a:latin typeface="Arial" panose="020B0604020202020204" pitchFamily="34" charset="0"/>
                        <a:cs typeface="Arial" panose="020B0604020202020204" pitchFamily="34" charset="0"/>
                      </a:endParaRPr>
                    </a:p>
                    <a:p>
                      <a:pPr algn="ctr"/>
                      <a:r>
                        <a:rPr lang="es-ES" sz="1800" dirty="0" smtClean="0">
                          <a:latin typeface="Arial" panose="020B0604020202020204" pitchFamily="34" charset="0"/>
                          <a:cs typeface="Arial" panose="020B0604020202020204" pitchFamily="34" charset="0"/>
                        </a:rPr>
                        <a:t>Cordillera del Himalaya</a:t>
                      </a:r>
                      <a:endParaRPr lang="es-ES" sz="1800" dirty="0">
                        <a:latin typeface="Arial" panose="020B0604020202020204" pitchFamily="34" charset="0"/>
                        <a:cs typeface="Arial" panose="020B0604020202020204" pitchFamily="34" charset="0"/>
                      </a:endParaRPr>
                    </a:p>
                  </a:txBody>
                  <a:tcPr marL="91435" marR="91435" marT="45678" marB="45678"/>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4)">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ubtítulo 3"/>
          <p:cNvSpPr>
            <a:spLocks noGrp="1"/>
          </p:cNvSpPr>
          <p:nvPr>
            <p:ph type="subTitle" idx="1"/>
          </p:nvPr>
        </p:nvSpPr>
        <p:spPr>
          <a:xfrm>
            <a:off x="684213" y="1412875"/>
            <a:ext cx="7848600" cy="4537075"/>
          </a:xfrm>
        </p:spPr>
        <p:txBody>
          <a:bodyPr/>
          <a:lstStyle/>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La placa oceánica, más densa, se introduce debajo de la continental. SUBDUCE.</a:t>
            </a:r>
          </a:p>
          <a:p>
            <a:pPr algn="just"/>
            <a:r>
              <a:rPr lang="es-ES" altLang="en-US" sz="1400" smtClean="0">
                <a:solidFill>
                  <a:schemeClr val="bg1"/>
                </a:solidFill>
                <a:latin typeface="Arial" panose="020B0604020202020204" pitchFamily="34" charset="0"/>
                <a:cs typeface="Arial" panose="020B0604020202020204" pitchFamily="34" charset="0"/>
              </a:rPr>
              <a:t>ZONA DE BENIOFF</a:t>
            </a:r>
          </a:p>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Al alcanzar profundidades de unos 100 km o más, se produce fusión del material, en la astenósfera.</a:t>
            </a:r>
          </a:p>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La litósfera subduciendo está húmeda y ejerce un efecto en una capa de alta presión: las rocas litosféricas disminuye sustancialmente su punto de ebullición. Se funden.</a:t>
            </a:r>
          </a:p>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El material fundido, menos denso que los materiales del manto no fundido, tiende a ascender pudiendo llegar a la superficie y generar volcanes. </a:t>
            </a:r>
          </a:p>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El material erupcionado es basáltico (rocas magmáticas máficas-ultramáficas). Ricas en Fe y Mg ¿por qué?. Por su basisidad y fluidez.</a:t>
            </a:r>
          </a:p>
          <a:p>
            <a:pPr algn="just"/>
            <a:endParaRPr lang="es-ES" altLang="en-US" sz="1400" smtClean="0">
              <a:solidFill>
                <a:schemeClr val="bg1"/>
              </a:solidFill>
              <a:latin typeface="Arial" panose="020B0604020202020204" pitchFamily="34" charset="0"/>
              <a:cs typeface="Arial" panose="020B0604020202020204" pitchFamily="34" charset="0"/>
            </a:endParaRPr>
          </a:p>
          <a:p>
            <a:pPr algn="just"/>
            <a:r>
              <a:rPr lang="es-ES" altLang="en-US" sz="1400" smtClean="0">
                <a:solidFill>
                  <a:schemeClr val="bg1"/>
                </a:solidFill>
                <a:latin typeface="Arial" panose="020B0604020202020204" pitchFamily="34" charset="0"/>
                <a:cs typeface="Arial" panose="020B0604020202020204" pitchFamily="34" charset="0"/>
              </a:rPr>
              <a:t>. Los materiales graníticos (composición ácida, ricos en sílice) son viscosos y cuesta sacarlos.</a:t>
            </a:r>
            <a:endParaRPr lang="en-US" altLang="en-US" sz="1400" smtClean="0">
              <a:solidFill>
                <a:schemeClr val="bg1"/>
              </a:solidFill>
              <a:latin typeface="Arial" panose="020B0604020202020204" pitchFamily="34" charset="0"/>
              <a:cs typeface="Arial" panose="020B0604020202020204" pitchFamily="34" charset="0"/>
            </a:endParaRPr>
          </a:p>
        </p:txBody>
      </p:sp>
      <p:sp>
        <p:nvSpPr>
          <p:cNvPr id="5" name="1 Título"/>
          <p:cNvSpPr txBox="1">
            <a:spLocks/>
          </p:cNvSpPr>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2400" b="1">
                <a:solidFill>
                  <a:srgbClr val="FFFF00"/>
                </a:solidFill>
                <a:latin typeface="Arial" panose="020B0604020202020204" pitchFamily="34" charset="0"/>
              </a:rPr>
              <a:t>Bordes de placas oceánica-continental</a:t>
            </a:r>
          </a:p>
          <a:p>
            <a:pPr algn="ctr" eaLnBrk="1" hangingPunct="1">
              <a:spcBef>
                <a:spcPct val="0"/>
              </a:spcBef>
              <a:buFontTx/>
              <a:buNone/>
            </a:pPr>
            <a:r>
              <a:rPr lang="es-ES" altLang="en-US" sz="1100" b="1">
                <a:solidFill>
                  <a:schemeClr val="bg1"/>
                </a:solidFill>
                <a:latin typeface="Arial" panose="020B0604020202020204" pitchFamily="34" charset="0"/>
              </a:rPr>
              <a:t>Fuente: TARBUCK – LUDGENS. Cap.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1" descr="0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290638"/>
            <a:ext cx="896461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hidden="1"/>
          <p:cNvSpPr>
            <a:spLocks noGrp="1" noChangeArrowheads="1"/>
          </p:cNvSpPr>
          <p:nvPr>
            <p:ph type="title"/>
          </p:nvPr>
        </p:nvSpPr>
        <p:spPr/>
        <p:txBody>
          <a:bodyPr/>
          <a:lstStyle/>
          <a:p>
            <a:pPr eaLnBrk="1" hangingPunct="1"/>
            <a:endParaRPr lang="en-US" altLang="en-US" smtClean="0"/>
          </a:p>
        </p:txBody>
      </p:sp>
      <p:sp>
        <p:nvSpPr>
          <p:cNvPr id="99332" name="Rectangle 3"/>
          <p:cNvSpPr>
            <a:spLocks noChangeArrowheads="1"/>
          </p:cNvSpPr>
          <p:nvPr/>
        </p:nvSpPr>
        <p:spPr bwMode="auto">
          <a:xfrm>
            <a:off x="7764463" y="6477000"/>
            <a:ext cx="1303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300" b="1"/>
              <a:t>Fig. 2-20, p. 46</a:t>
            </a:r>
          </a:p>
        </p:txBody>
      </p:sp>
      <p:sp>
        <p:nvSpPr>
          <p:cNvPr id="5" name="1 Título"/>
          <p:cNvSpPr txBox="1">
            <a:spLocks/>
          </p:cNvSpPr>
          <p:nvPr/>
        </p:nvSpPr>
        <p:spPr bwMode="auto">
          <a:xfrm>
            <a:off x="457200" y="274638"/>
            <a:ext cx="8229600" cy="706437"/>
          </a:xfrm>
          <a:prstGeom prst="rect">
            <a:avLst/>
          </a:prstGeom>
          <a:noFill/>
          <a:ln w="9525">
            <a:noFill/>
            <a:miter lim="800000"/>
            <a:headEnd/>
            <a:tailEnd/>
          </a:ln>
        </p:spPr>
        <p:txBody>
          <a:bodyPr anchor="ctr"/>
          <a:lstStyle/>
          <a:p>
            <a:pPr algn="ctr" fontAlgn="auto">
              <a:spcBef>
                <a:spcPts val="0"/>
              </a:spcBef>
              <a:spcAft>
                <a:spcPts val="0"/>
              </a:spcAft>
              <a:defRPr/>
            </a:pPr>
            <a:r>
              <a:rPr lang="es-ES" sz="2400" b="1" kern="0" dirty="0">
                <a:solidFill>
                  <a:srgbClr val="FFFF00"/>
                </a:solidFill>
                <a:ea typeface="+mj-ea"/>
              </a:rPr>
              <a:t>Encuentro de bordes de placas continente-océano</a:t>
            </a:r>
          </a:p>
          <a:p>
            <a:pPr algn="ctr" fontAlgn="auto">
              <a:spcBef>
                <a:spcPts val="0"/>
              </a:spcBef>
              <a:spcAft>
                <a:spcPts val="0"/>
              </a:spcAft>
              <a:defRPr/>
            </a:pPr>
            <a:r>
              <a:rPr lang="es-ES" sz="1100" kern="0" dirty="0">
                <a:solidFill>
                  <a:srgbClr val="FFFF00"/>
                </a:solidFill>
                <a:ea typeface="+mj-ea"/>
              </a:rPr>
              <a:t>Fuente: </a:t>
            </a:r>
            <a:r>
              <a:rPr lang="es-ES" sz="1100" kern="0" dirty="0" err="1">
                <a:solidFill>
                  <a:srgbClr val="FFFF00"/>
                </a:solidFill>
                <a:ea typeface="+mj-ea"/>
              </a:rPr>
              <a:t>Wincander</a:t>
            </a:r>
            <a:r>
              <a:rPr lang="es-ES" sz="1100" kern="0" dirty="0">
                <a:solidFill>
                  <a:srgbClr val="FFFF00"/>
                </a:solidFill>
                <a:ea typeface="+mj-ea"/>
              </a:rPr>
              <a:t> – Monroe. Cap. 2</a:t>
            </a:r>
            <a:endParaRPr lang="es-ES" sz="1100" kern="0" dirty="0">
              <a:solidFill>
                <a:schemeClr val="bg1">
                  <a:lumMod val="95000"/>
                </a:schemeClr>
              </a:solidFill>
              <a:ea typeface="+mj-ea"/>
            </a:endParaRPr>
          </a:p>
        </p:txBody>
      </p:sp>
      <p:pic>
        <p:nvPicPr>
          <p:cNvPr id="99334" name="Picture 5" descr="File:Placas tectonicas mapa.pn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652963"/>
            <a:ext cx="280828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iencias de la Tierra: TECTONICA DE PLA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28775"/>
            <a:ext cx="87344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p:cNvSpPr txBox="1">
            <a:spLocks/>
          </p:cNvSpPr>
          <p:nvPr/>
        </p:nvSpPr>
        <p:spPr bwMode="auto">
          <a:xfrm>
            <a:off x="0" y="333375"/>
            <a:ext cx="60594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2400" b="1">
                <a:solidFill>
                  <a:srgbClr val="FFFF00"/>
                </a:solidFill>
                <a:latin typeface="Arial" panose="020B0604020202020204" pitchFamily="34" charset="0"/>
              </a:rPr>
              <a:t>Bordes de placas oceánica-continental</a:t>
            </a:r>
          </a:p>
          <a:p>
            <a:pPr algn="ctr" eaLnBrk="1" hangingPunct="1">
              <a:spcBef>
                <a:spcPct val="0"/>
              </a:spcBef>
              <a:buFontTx/>
              <a:buNone/>
            </a:pPr>
            <a:r>
              <a:rPr lang="es-ES" altLang="en-US" sz="1100" b="1">
                <a:solidFill>
                  <a:schemeClr val="bg1"/>
                </a:solidFill>
                <a:latin typeface="Arial" panose="020B0604020202020204" pitchFamily="34" charset="0"/>
              </a:rPr>
              <a:t>Fuente: TARBUCK – LUDGENS. Cap. 2 </a:t>
            </a:r>
          </a:p>
        </p:txBody>
      </p:sp>
      <p:pic>
        <p:nvPicPr>
          <p:cNvPr id="101380" name="Picture 5" descr="File:Placas tectonicas mapa.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88913"/>
            <a:ext cx="280828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188913"/>
            <a:ext cx="8229600" cy="719137"/>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Cono de sombra para las ondas “S”</a:t>
            </a:r>
            <a:br>
              <a:rPr lang="es-ES" altLang="en-US" sz="2400" b="1" smtClean="0">
                <a:solidFill>
                  <a:srgbClr val="FFFF00"/>
                </a:solidFill>
                <a:latin typeface="Arial" panose="020B0604020202020204" pitchFamily="34" charset="0"/>
                <a:cs typeface="Arial" panose="020B0604020202020204" pitchFamily="34" charset="0"/>
              </a:rPr>
            </a:br>
            <a:r>
              <a:rPr lang="es-ES" altLang="en-US" sz="1100" smtClean="0">
                <a:solidFill>
                  <a:schemeClr val="bg1"/>
                </a:solidFill>
              </a:rPr>
              <a:t> </a:t>
            </a:r>
            <a:r>
              <a:rPr lang="es-ES" altLang="en-US" sz="1100" smtClean="0">
                <a:solidFill>
                  <a:schemeClr val="bg1"/>
                </a:solidFill>
                <a:latin typeface="Arial" panose="020B0604020202020204" pitchFamily="34" charset="0"/>
                <a:cs typeface="Arial" panose="020B0604020202020204" pitchFamily="34" charset="0"/>
              </a:rPr>
              <a:t>Fuente:  Monroe, J. Wicander, R. (2006) </a:t>
            </a:r>
            <a:endParaRPr lang="es-ES" altLang="en-US" sz="1100" b="1" smtClean="0">
              <a:solidFill>
                <a:srgbClr val="FFFF00"/>
              </a:solidFill>
              <a:latin typeface="Arial" panose="020B0604020202020204" pitchFamily="34" charset="0"/>
              <a:cs typeface="Arial" panose="020B0604020202020204" pitchFamily="34" charset="0"/>
            </a:endParaRPr>
          </a:p>
        </p:txBody>
      </p:sp>
      <p:pic>
        <p:nvPicPr>
          <p:cNvPr id="4" name="Picture1" descr="082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908050"/>
            <a:ext cx="669925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286250" y="214313"/>
            <a:ext cx="4857750" cy="655637"/>
          </a:xfrm>
        </p:spPr>
        <p:txBody>
          <a:bodyPr/>
          <a:lstStyle/>
          <a:p>
            <a:pPr eaLnBrk="1" hangingPunct="1"/>
            <a:r>
              <a:rPr lang="es-ES" altLang="en-US" sz="2000" b="1" smtClean="0">
                <a:solidFill>
                  <a:srgbClr val="FFFF00"/>
                </a:solidFill>
                <a:latin typeface="Arial" panose="020B0604020202020204" pitchFamily="34" charset="0"/>
                <a:cs typeface="Arial" panose="020B0604020202020204" pitchFamily="34" charset="0"/>
              </a:rPr>
              <a:t>Bordes continental-oceánico</a:t>
            </a:r>
          </a:p>
        </p:txBody>
      </p:sp>
      <p:sp>
        <p:nvSpPr>
          <p:cNvPr id="78851" name="2 Subtítulo"/>
          <p:cNvSpPr>
            <a:spLocks noGrp="1"/>
          </p:cNvSpPr>
          <p:nvPr>
            <p:ph type="subTitle" idx="1"/>
          </p:nvPr>
        </p:nvSpPr>
        <p:spPr/>
        <p:txBody>
          <a:bodyPr rtlCol="0">
            <a:normAutofit/>
          </a:bodyPr>
          <a:lstStyle/>
          <a:p>
            <a:pPr eaLnBrk="1" fontAlgn="auto" hangingPunct="1">
              <a:spcAft>
                <a:spcPts val="0"/>
              </a:spcAft>
              <a:defRPr/>
            </a:pPr>
            <a:endParaRPr lang="es-ES" smtClean="0"/>
          </a:p>
        </p:txBody>
      </p:sp>
      <p:pic>
        <p:nvPicPr>
          <p:cNvPr id="11981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385762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4" descr="Resultado de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3875088"/>
            <a:ext cx="504825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6" descr="Resultado de imagen para cordillera de los an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1158875"/>
            <a:ext cx="2905125"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19810"/>
                                        </p:tgtEl>
                                        <p:attrNameLst>
                                          <p:attrName>style.visibility</p:attrName>
                                        </p:attrNameLst>
                                      </p:cBhvr>
                                      <p:to>
                                        <p:strVal val="visible"/>
                                      </p:to>
                                    </p:set>
                                    <p:animEffect transition="in" filter="blinds(horizontal)">
                                      <p:cBhvr>
                                        <p:cTn id="11" dur="500"/>
                                        <p:tgtEl>
                                          <p:spTgt spid="119810"/>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19812"/>
                                        </p:tgtEl>
                                        <p:attrNameLst>
                                          <p:attrName>style.visibility</p:attrName>
                                        </p:attrNameLst>
                                      </p:cBhvr>
                                      <p:to>
                                        <p:strVal val="visible"/>
                                      </p:to>
                                    </p:set>
                                    <p:animEffect transition="in" filter="blinds(horizontal)">
                                      <p:cBhvr>
                                        <p:cTn id="15" dur="500"/>
                                        <p:tgtEl>
                                          <p:spTgt spid="119812"/>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19814"/>
                                        </p:tgtEl>
                                        <p:attrNameLst>
                                          <p:attrName>style.visibility</p:attrName>
                                        </p:attrNameLst>
                                      </p:cBhvr>
                                      <p:to>
                                        <p:strVal val="visible"/>
                                      </p:to>
                                    </p:set>
                                    <p:animEffect transition="in" filter="blinds(horizontal)">
                                      <p:cBhvr>
                                        <p:cTn id="19" dur="5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Marcador de contenido 2"/>
          <p:cNvSpPr>
            <a:spLocks noGrp="1"/>
          </p:cNvSpPr>
          <p:nvPr>
            <p:ph idx="1"/>
          </p:nvPr>
        </p:nvSpPr>
        <p:spPr>
          <a:xfrm>
            <a:off x="457200" y="1196975"/>
            <a:ext cx="8229600" cy="5400675"/>
          </a:xfrm>
        </p:spPr>
        <p:txBody>
          <a:bodyPr/>
          <a:lstStyle/>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 </a:t>
            </a:r>
            <a:r>
              <a:rPr lang="es-ES" altLang="en-US" sz="1600" smtClean="0">
                <a:solidFill>
                  <a:schemeClr val="bg1"/>
                </a:solidFill>
                <a:latin typeface="Arial" panose="020B0604020202020204" pitchFamily="34" charset="0"/>
                <a:cs typeface="Arial" panose="020B0604020202020204" pitchFamily="34" charset="0"/>
              </a:rPr>
              <a:t>Una placa subduce debajo de la otra con el mismo efecto explicado en el caso anterior</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El agua expulsada de los poros de la placa subducente produce la fusión de materiales de la cuña introducida en la capa suprayacente de la astenósfera</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Se producen volcanes. Origen de ARCOS DE ISLAS.</a:t>
            </a:r>
          </a:p>
          <a:p>
            <a:pPr marL="0" indent="0">
              <a:buFont typeface="Arial" panose="020B0604020202020204" pitchFamily="34" charset="0"/>
              <a:buNone/>
            </a:pPr>
            <a:endParaRPr lang="es-ES" altLang="en-US" sz="160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altLang="en-US" sz="1600" smtClean="0">
                <a:solidFill>
                  <a:schemeClr val="bg1"/>
                </a:solidFill>
                <a:latin typeface="Arial" panose="020B0604020202020204" pitchFamily="34" charset="0"/>
                <a:cs typeface="Arial" panose="020B0604020202020204" pitchFamily="34" charset="0"/>
              </a:rPr>
              <a:t>. Ejemplos: aleutianas, islas Marianas, Islas del carribe (Antillas menores), Islas del Atlántico Sur.</a:t>
            </a:r>
            <a:endParaRPr lang="en-US" altLang="en-US" sz="1600" smtClean="0">
              <a:solidFill>
                <a:schemeClr val="bg1"/>
              </a:solidFill>
              <a:latin typeface="Arial" panose="020B0604020202020204" pitchFamily="34" charset="0"/>
              <a:cs typeface="Arial" panose="020B0604020202020204" pitchFamily="34" charset="0"/>
            </a:endParaRPr>
          </a:p>
        </p:txBody>
      </p:sp>
      <p:sp>
        <p:nvSpPr>
          <p:cNvPr id="4" name="1 Título"/>
          <p:cNvSpPr txBox="1">
            <a:spLocks/>
          </p:cNvSpPr>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n-US" sz="2400" b="1">
                <a:solidFill>
                  <a:srgbClr val="FFFF00"/>
                </a:solidFill>
                <a:latin typeface="Arial" panose="020B0604020202020204" pitchFamily="34" charset="0"/>
              </a:rPr>
              <a:t>Bordes de placas oceánica-oceánica</a:t>
            </a:r>
          </a:p>
          <a:p>
            <a:pPr algn="ctr" eaLnBrk="1" hangingPunct="1">
              <a:spcBef>
                <a:spcPct val="0"/>
              </a:spcBef>
              <a:buFontTx/>
              <a:buNone/>
            </a:pPr>
            <a:r>
              <a:rPr lang="es-ES" altLang="en-US" sz="1100" b="1">
                <a:solidFill>
                  <a:schemeClr val="bg1"/>
                </a:solidFill>
                <a:latin typeface="Arial" panose="020B0604020202020204" pitchFamily="34" charset="0"/>
              </a:rPr>
              <a:t>Fuente: TARBUCK – LUDGENS. Cap. 2 </a:t>
            </a:r>
          </a:p>
        </p:txBody>
      </p:sp>
      <p:pic>
        <p:nvPicPr>
          <p:cNvPr id="6" name="4 Marcador de contenido" descr="subducc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3614738"/>
            <a:ext cx="566896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File:Placas tectonicas mapa.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4381500"/>
            <a:ext cx="32575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654050"/>
          </a:xfrm>
        </p:spPr>
        <p:txBody>
          <a:bodyPr/>
          <a:lstStyle/>
          <a:p>
            <a:pPr eaLnBrk="1" hangingPunct="1"/>
            <a:r>
              <a:rPr lang="es-ES" altLang="en-US" sz="2800" b="1" smtClean="0">
                <a:solidFill>
                  <a:srgbClr val="FFFF00"/>
                </a:solidFill>
              </a:rPr>
              <a:t> </a:t>
            </a:r>
            <a:r>
              <a:rPr lang="es-ES" altLang="en-US" sz="2000" b="1" smtClean="0">
                <a:solidFill>
                  <a:srgbClr val="FFFF00"/>
                </a:solidFill>
                <a:latin typeface="Arial" panose="020B0604020202020204" pitchFamily="34" charset="0"/>
                <a:cs typeface="Arial" panose="020B0604020202020204" pitchFamily="34" charset="0"/>
              </a:rPr>
              <a:t>Encuentro de bordes de placas oceánica-oceánica</a:t>
            </a:r>
          </a:p>
        </p:txBody>
      </p:sp>
      <p:pic>
        <p:nvPicPr>
          <p:cNvPr id="6" name="5 Imagen" descr="dorsa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844550"/>
            <a:ext cx="41052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amchitk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4094163"/>
            <a:ext cx="30956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carib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168775"/>
            <a:ext cx="36433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Marcador de contenido 1"/>
          <p:cNvSpPr>
            <a:spLocks noGrp="1"/>
          </p:cNvSpPr>
          <p:nvPr>
            <p:ph idx="1"/>
          </p:nvPr>
        </p:nvSpPr>
        <p:spPr/>
        <p:txBody>
          <a:bodyPr/>
          <a:lstStyle/>
          <a:p>
            <a:endParaRPr lang="en-US" altLang="en-US" smtClean="0"/>
          </a:p>
        </p:txBody>
      </p:sp>
      <p:pic>
        <p:nvPicPr>
          <p:cNvPr id="104455" name="Picture 8" descr="Mariana Trench on World Map | Mariana Trench Location on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238" y="731838"/>
            <a:ext cx="213836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s-ES" altLang="en-US" sz="2800" b="1" smtClean="0">
                <a:solidFill>
                  <a:srgbClr val="FFFF00"/>
                </a:solidFill>
              </a:rPr>
              <a:t>Guirnaldas insulares</a:t>
            </a:r>
          </a:p>
        </p:txBody>
      </p:sp>
      <p:sp>
        <p:nvSpPr>
          <p:cNvPr id="105475" name="Rectangle 3"/>
          <p:cNvSpPr>
            <a:spLocks noGrp="1" noChangeArrowheads="1"/>
          </p:cNvSpPr>
          <p:nvPr>
            <p:ph type="body" idx="1"/>
          </p:nvPr>
        </p:nvSpPr>
        <p:spPr/>
        <p:txBody>
          <a:bodyPr/>
          <a:lstStyle/>
          <a:p>
            <a:pPr eaLnBrk="1" hangingPunct="1"/>
            <a:endParaRPr lang="en-US" altLang="en-US" smtClean="0"/>
          </a:p>
        </p:txBody>
      </p:sp>
      <p:pic>
        <p:nvPicPr>
          <p:cNvPr id="14340" name="Picture 4" descr="power arco de is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628775"/>
            <a:ext cx="6410325" cy="42021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500"/>
                                        <p:tgtEl>
                                          <p:spTgt spid="14338"/>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blinds(horizontal)">
                                      <p:cBhvr>
                                        <p:cTn id="11"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2 Marcador de contenido"/>
          <p:cNvSpPr>
            <a:spLocks noGrp="1"/>
          </p:cNvSpPr>
          <p:nvPr>
            <p:ph idx="1"/>
          </p:nvPr>
        </p:nvSpPr>
        <p:spPr/>
        <p:txBody>
          <a:bodyPr/>
          <a:lstStyle/>
          <a:p>
            <a:pPr eaLnBrk="1" hangingPunct="1"/>
            <a:endParaRPr lang="en-US" altLang="en-US" smtClean="0"/>
          </a:p>
        </p:txBody>
      </p:sp>
      <p:pic>
        <p:nvPicPr>
          <p:cNvPr id="106499" name="Picture1" descr="0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84313"/>
            <a:ext cx="8964612"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txBox="1">
            <a:spLocks/>
          </p:cNvSpPr>
          <p:nvPr/>
        </p:nvSpPr>
        <p:spPr bwMode="auto">
          <a:xfrm>
            <a:off x="457200" y="274638"/>
            <a:ext cx="8229600" cy="706437"/>
          </a:xfrm>
          <a:prstGeom prst="rect">
            <a:avLst/>
          </a:prstGeom>
          <a:noFill/>
          <a:ln w="9525">
            <a:noFill/>
            <a:miter lim="800000"/>
            <a:headEnd/>
            <a:tailEnd/>
          </a:ln>
        </p:spPr>
        <p:txBody>
          <a:bodyPr anchor="ctr"/>
          <a:lstStyle/>
          <a:p>
            <a:pPr algn="ctr" fontAlgn="auto">
              <a:spcBef>
                <a:spcPts val="0"/>
              </a:spcBef>
              <a:spcAft>
                <a:spcPts val="0"/>
              </a:spcAft>
              <a:defRPr/>
            </a:pPr>
            <a:r>
              <a:rPr lang="es-ES" sz="2400" b="1" kern="0" dirty="0">
                <a:solidFill>
                  <a:srgbClr val="FFFF00"/>
                </a:solidFill>
                <a:ea typeface="+mj-ea"/>
              </a:rPr>
              <a:t>Encuentro de bordes de placas continente- continente</a:t>
            </a:r>
          </a:p>
          <a:p>
            <a:pPr algn="ctr" fontAlgn="auto">
              <a:spcBef>
                <a:spcPts val="0"/>
              </a:spcBef>
              <a:spcAft>
                <a:spcPts val="0"/>
              </a:spcAft>
              <a:defRPr/>
            </a:pPr>
            <a:r>
              <a:rPr lang="es-ES" sz="1100" kern="0" dirty="0">
                <a:solidFill>
                  <a:srgbClr val="FFFF00"/>
                </a:solidFill>
                <a:ea typeface="+mj-ea"/>
              </a:rPr>
              <a:t>Fuente: </a:t>
            </a:r>
            <a:r>
              <a:rPr lang="es-ES" sz="1100" kern="0" dirty="0" err="1">
                <a:solidFill>
                  <a:srgbClr val="FFFF00"/>
                </a:solidFill>
                <a:ea typeface="+mj-ea"/>
              </a:rPr>
              <a:t>Wincander</a:t>
            </a:r>
            <a:r>
              <a:rPr lang="es-ES" sz="1100" kern="0" dirty="0">
                <a:solidFill>
                  <a:srgbClr val="FFFF00"/>
                </a:solidFill>
                <a:ea typeface="+mj-ea"/>
              </a:rPr>
              <a:t>-Monroe. Cap. 2</a:t>
            </a:r>
            <a:endParaRPr lang="es-ES" sz="1100" kern="0" dirty="0">
              <a:solidFill>
                <a:schemeClr val="bg1">
                  <a:lumMod val="95000"/>
                </a:schemeClr>
              </a:solidFill>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895350"/>
            <a:ext cx="6604000" cy="5846763"/>
          </a:xfrm>
        </p:spPr>
      </p:pic>
      <p:sp>
        <p:nvSpPr>
          <p:cNvPr id="5" name="1 Título"/>
          <p:cNvSpPr txBox="1">
            <a:spLocks/>
          </p:cNvSpPr>
          <p:nvPr/>
        </p:nvSpPr>
        <p:spPr bwMode="auto">
          <a:xfrm>
            <a:off x="468313" y="188913"/>
            <a:ext cx="8229600" cy="706437"/>
          </a:xfrm>
          <a:prstGeom prst="rect">
            <a:avLst/>
          </a:prstGeom>
          <a:noFill/>
          <a:ln w="9525">
            <a:noFill/>
            <a:miter lim="800000"/>
            <a:headEnd/>
            <a:tailEnd/>
          </a:ln>
        </p:spPr>
        <p:txBody>
          <a:bodyPr anchor="ctr"/>
          <a:lstStyle/>
          <a:p>
            <a:pPr algn="ctr" fontAlgn="auto">
              <a:spcBef>
                <a:spcPts val="0"/>
              </a:spcBef>
              <a:spcAft>
                <a:spcPts val="0"/>
              </a:spcAft>
              <a:defRPr/>
            </a:pPr>
            <a:r>
              <a:rPr lang="es-ES" sz="2400" b="1" kern="0" dirty="0">
                <a:solidFill>
                  <a:srgbClr val="FFFF00"/>
                </a:solidFill>
                <a:ea typeface="+mj-ea"/>
              </a:rPr>
              <a:t>Encuentro de bordes de placas continente- continente</a:t>
            </a:r>
          </a:p>
          <a:p>
            <a:pPr algn="ctr" fontAlgn="auto">
              <a:spcBef>
                <a:spcPts val="0"/>
              </a:spcBef>
              <a:spcAft>
                <a:spcPts val="0"/>
              </a:spcAft>
              <a:defRPr/>
            </a:pPr>
            <a:r>
              <a:rPr lang="es-ES" sz="1100" kern="0" dirty="0">
                <a:solidFill>
                  <a:schemeClr val="bg1"/>
                </a:solidFill>
                <a:ea typeface="+mj-ea"/>
              </a:rPr>
              <a:t>Fuente: </a:t>
            </a:r>
            <a:r>
              <a:rPr lang="es-ES" sz="1100" kern="0" dirty="0" err="1">
                <a:solidFill>
                  <a:schemeClr val="bg1"/>
                </a:solidFill>
                <a:ea typeface="+mj-ea"/>
              </a:rPr>
              <a:t>Tarbuck</a:t>
            </a:r>
            <a:r>
              <a:rPr lang="es-ES" sz="1100" kern="0" dirty="0">
                <a:solidFill>
                  <a:schemeClr val="bg1"/>
                </a:solidFill>
                <a:ea typeface="+mj-ea"/>
              </a:rPr>
              <a:t> y </a:t>
            </a:r>
            <a:r>
              <a:rPr lang="es-ES" sz="1100" kern="0" dirty="0" err="1">
                <a:solidFill>
                  <a:schemeClr val="bg1"/>
                </a:solidFill>
                <a:ea typeface="+mj-ea"/>
              </a:rPr>
              <a:t>Ludgens</a:t>
            </a:r>
            <a:r>
              <a:rPr lang="es-ES" sz="1100" kern="0" dirty="0">
                <a:solidFill>
                  <a:schemeClr val="bg1"/>
                </a:solidFill>
                <a:ea typeface="+mj-ea"/>
              </a:rPr>
              <a:t>. Cap. 2</a:t>
            </a:r>
          </a:p>
        </p:txBody>
      </p:sp>
      <p:pic>
        <p:nvPicPr>
          <p:cNvPr id="107524" name="Picture 5" descr="File:Placas tectonicas mapa.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923925"/>
            <a:ext cx="280828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288" y="981075"/>
            <a:ext cx="8229600" cy="5688013"/>
          </a:xfrm>
        </p:spPr>
        <p:txBody>
          <a:bodyPr/>
          <a:lstStyle/>
          <a:p>
            <a:pPr eaLnBrk="1" hangingPunct="1">
              <a:buFontTx/>
              <a:buNone/>
            </a:pPr>
            <a:r>
              <a:rPr lang="es-ES" altLang="en-US" sz="1600" smtClean="0">
                <a:solidFill>
                  <a:schemeClr val="bg1"/>
                </a:solidFill>
              </a:rPr>
              <a:t>- 	</a:t>
            </a:r>
            <a:r>
              <a:rPr lang="es-ES" altLang="en-US" sz="2000" smtClean="0">
                <a:solidFill>
                  <a:schemeClr val="bg1"/>
                </a:solidFill>
                <a:latin typeface="Arial" panose="020B0604020202020204" pitchFamily="34" charset="0"/>
                <a:cs typeface="Arial" panose="020B0604020202020204" pitchFamily="34" charset="0"/>
              </a:rPr>
              <a:t>Fallas que se producen donde las placas se deslizan lateralmente una con respecto a la otra con una velocidad diferencial.</a:t>
            </a:r>
          </a:p>
          <a:p>
            <a:pPr eaLnBrk="1" hangingPunct="1">
              <a:buFontTx/>
              <a:buNone/>
            </a:pPr>
            <a:endParaRPr lang="es-ES" altLang="en-US" sz="2000" smtClean="0">
              <a:solidFill>
                <a:schemeClr val="bg1"/>
              </a:solidFill>
              <a:latin typeface="Arial" panose="020B0604020202020204" pitchFamily="34" charset="0"/>
              <a:cs typeface="Arial" panose="020B0604020202020204" pitchFamily="34" charset="0"/>
            </a:endParaRPr>
          </a:p>
          <a:p>
            <a:pPr eaLnBrk="1" hangingPunct="1">
              <a:buFontTx/>
              <a:buChar char="-"/>
            </a:pPr>
            <a:r>
              <a:rPr lang="es-ES" altLang="en-US" sz="2000" smtClean="0">
                <a:solidFill>
                  <a:schemeClr val="bg1"/>
                </a:solidFill>
                <a:latin typeface="Arial" panose="020B0604020202020204" pitchFamily="34" charset="0"/>
                <a:cs typeface="Arial" panose="020B0604020202020204" pitchFamily="34" charset="0"/>
              </a:rPr>
              <a:t>No se crea ni se destruye litósfera. Si se producen focos sub superficiales de terremotos.</a:t>
            </a:r>
          </a:p>
          <a:p>
            <a:pPr eaLnBrk="1" hangingPunct="1">
              <a:buFontTx/>
              <a:buChar char="-"/>
            </a:pPr>
            <a:endParaRPr lang="es-ES" altLang="en-US" sz="2000" smtClean="0">
              <a:solidFill>
                <a:schemeClr val="bg1"/>
              </a:solidFill>
              <a:latin typeface="Arial" panose="020B0604020202020204" pitchFamily="34" charset="0"/>
              <a:cs typeface="Arial" panose="020B0604020202020204" pitchFamily="34" charset="0"/>
            </a:endParaRPr>
          </a:p>
          <a:p>
            <a:pPr eaLnBrk="1" hangingPunct="1">
              <a:buFontTx/>
              <a:buChar char="-"/>
            </a:pPr>
            <a:r>
              <a:rPr lang="es-ES" altLang="en-US" sz="2000" smtClean="0">
                <a:solidFill>
                  <a:schemeClr val="bg1"/>
                </a:solidFill>
                <a:latin typeface="Arial" panose="020B0604020202020204" pitchFamily="34" charset="0"/>
                <a:cs typeface="Arial" panose="020B0604020202020204" pitchFamily="34" charset="0"/>
              </a:rPr>
              <a:t>Ej. La falla de San Andrés.</a:t>
            </a:r>
          </a:p>
        </p:txBody>
      </p:sp>
      <p:sp>
        <p:nvSpPr>
          <p:cNvPr id="4" name="3 Rectángulo"/>
          <p:cNvSpPr>
            <a:spLocks noChangeArrowheads="1"/>
          </p:cNvSpPr>
          <p:nvPr/>
        </p:nvSpPr>
        <p:spPr bwMode="auto">
          <a:xfrm>
            <a:off x="900113" y="476250"/>
            <a:ext cx="360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n-US" sz="2400" b="1">
                <a:solidFill>
                  <a:srgbClr val="FFFF00"/>
                </a:solidFill>
                <a:latin typeface="Arial" panose="020B0604020202020204" pitchFamily="34" charset="0"/>
              </a:rPr>
              <a:t>Fallas transformantes</a:t>
            </a:r>
            <a:endParaRPr lang="es-ES" altLang="en-US" sz="2400">
              <a:latin typeface="Arial" panose="020B0604020202020204" pitchFamily="34" charset="0"/>
            </a:endParaRPr>
          </a:p>
        </p:txBody>
      </p:sp>
      <p:pic>
        <p:nvPicPr>
          <p:cNvPr id="5" name="Picture1" descr="02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2708275"/>
            <a:ext cx="51768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4)">
                                      <p:cBhvr>
                                        <p:cTn id="11" dur="500"/>
                                        <p:tgtEl>
                                          <p:spTgt spid="3">
                                            <p:txEl>
                                              <p:pRg st="0" end="0"/>
                                            </p:txEl>
                                          </p:spTgt>
                                        </p:tgtEl>
                                      </p:cBhvr>
                                    </p:animEffect>
                                  </p:childTnLst>
                                </p:cTn>
                              </p:par>
                            </p:childTnLst>
                          </p:cTn>
                        </p:par>
                        <p:par>
                          <p:cTn id="12" fill="hold" nodeType="afterGroup">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500"/>
                                        <p:tgtEl>
                                          <p:spTgt spid="3">
                                            <p:txEl>
                                              <p:pRg st="2" end="2"/>
                                            </p:txEl>
                                          </p:spTgt>
                                        </p:tgtEl>
                                      </p:cBhvr>
                                    </p:animEffect>
                                  </p:childTnLst>
                                </p:cTn>
                              </p:par>
                            </p:childTnLst>
                          </p:cTn>
                        </p:par>
                        <p:par>
                          <p:cTn id="16" fill="hold" nodeType="afterGroup">
                            <p:stCondLst>
                              <p:cond delay="1500"/>
                            </p:stCondLst>
                            <p:childTnLst>
                              <p:par>
                                <p:cTn id="17" presetID="21" presetClass="entr" presetSubtype="4"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4)">
                                      <p:cBhvr>
                                        <p:cTn id="19" dur="500"/>
                                        <p:tgtEl>
                                          <p:spTgt spid="3">
                                            <p:txEl>
                                              <p:pRg st="4" end="4"/>
                                            </p:txEl>
                                          </p:spTgt>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3898900" cy="706437"/>
          </a:xfrm>
        </p:spPr>
        <p:txBody>
          <a:bodyPr/>
          <a:lstStyle/>
          <a:p>
            <a:pPr algn="l" eaLnBrk="1" hangingPunct="1"/>
            <a:r>
              <a:rPr lang="es-ES" altLang="en-US" sz="2000" b="1" smtClean="0">
                <a:solidFill>
                  <a:srgbClr val="FFFF00"/>
                </a:solidFill>
                <a:latin typeface="Arial" panose="020B0604020202020204" pitchFamily="34" charset="0"/>
                <a:cs typeface="Arial" panose="020B0604020202020204" pitchFamily="34" charset="0"/>
              </a:rPr>
              <a:t>Fallas transversales</a:t>
            </a:r>
          </a:p>
        </p:txBody>
      </p:sp>
      <p:sp>
        <p:nvSpPr>
          <p:cNvPr id="109571" name="Rectangle 3"/>
          <p:cNvSpPr>
            <a:spLocks noGrp="1" noChangeArrowheads="1"/>
          </p:cNvSpPr>
          <p:nvPr>
            <p:ph type="body" idx="1"/>
          </p:nvPr>
        </p:nvSpPr>
        <p:spPr/>
        <p:txBody>
          <a:bodyPr/>
          <a:lstStyle/>
          <a:p>
            <a:pPr eaLnBrk="1" hangingPunct="1"/>
            <a:endParaRPr lang="en-US" altLang="en-US" smtClean="0"/>
          </a:p>
        </p:txBody>
      </p:sp>
      <p:pic>
        <p:nvPicPr>
          <p:cNvPr id="8196" name="Picture 4" descr="power fallas transvers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106488"/>
            <a:ext cx="38131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power fallas transversal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88913"/>
            <a:ext cx="295116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Falla transformante o transform fa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284538"/>
            <a:ext cx="52387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blinds(horizontal)">
                                      <p:cBhvr>
                                        <p:cTn id="11" dur="500"/>
                                        <p:tgtEl>
                                          <p:spTgt spid="8196"/>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blinds(horizontal)">
                                      <p:cBhvr>
                                        <p:cTn id="15" dur="500"/>
                                        <p:tgtEl>
                                          <p:spTgt spid="8197"/>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631"/>
                                        </p:tgtEl>
                                        <p:attrNameLst>
                                          <p:attrName>style.visibility</p:attrName>
                                        </p:attrNameLst>
                                      </p:cBhvr>
                                      <p:to>
                                        <p:strVal val="visible"/>
                                      </p:to>
                                    </p:set>
                                    <p:animEffect transition="in" filter="blinds(horizontal)">
                                      <p:cBhvr>
                                        <p:cTn id="19"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3609975" cy="1143000"/>
          </a:xfrm>
        </p:spPr>
        <p:txBody>
          <a:bodyPr/>
          <a:lstStyle/>
          <a:p>
            <a:pPr algn="l" eaLnBrk="1" hangingPunct="1"/>
            <a:r>
              <a:rPr lang="es-ES" altLang="en-US" sz="2400" b="1" smtClean="0">
                <a:solidFill>
                  <a:srgbClr val="FFFF00"/>
                </a:solidFill>
                <a:latin typeface="Arial" panose="020B0604020202020204" pitchFamily="34" charset="0"/>
                <a:cs typeface="Arial" panose="020B0604020202020204" pitchFamily="34" charset="0"/>
              </a:rPr>
              <a:t>Falla de San Andrés</a:t>
            </a:r>
          </a:p>
        </p:txBody>
      </p:sp>
      <p:sp>
        <p:nvSpPr>
          <p:cNvPr id="110595" name="Rectangle 3"/>
          <p:cNvSpPr>
            <a:spLocks noGrp="1" noChangeArrowheads="1"/>
          </p:cNvSpPr>
          <p:nvPr>
            <p:ph type="body" idx="1"/>
          </p:nvPr>
        </p:nvSpPr>
        <p:spPr/>
        <p:txBody>
          <a:bodyPr/>
          <a:lstStyle/>
          <a:p>
            <a:pPr eaLnBrk="1" hangingPunct="1"/>
            <a:endParaRPr lang="en-US" altLang="en-US" smtClean="0"/>
          </a:p>
        </p:txBody>
      </p:sp>
      <p:pic>
        <p:nvPicPr>
          <p:cNvPr id="9220" name="Picture 4" descr="power falla san andré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28775"/>
            <a:ext cx="496887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ower falla san andr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908050"/>
            <a:ext cx="35877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power falla san andres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3995738"/>
            <a:ext cx="2825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wer cordón de vere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976688"/>
            <a:ext cx="2940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diamond(in)">
                                      <p:cBhvr>
                                        <p:cTn id="11" dur="2000"/>
                                        <p:tgtEl>
                                          <p:spTgt spid="9220"/>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diamond(in)">
                                      <p:cBhvr>
                                        <p:cTn id="15" dur="2000"/>
                                        <p:tgtEl>
                                          <p:spTgt spid="9222"/>
                                        </p:tgtEl>
                                      </p:cBhvr>
                                    </p:animEffect>
                                  </p:childTnLst>
                                </p:cTn>
                              </p:par>
                            </p:childTnLst>
                          </p:cTn>
                        </p:par>
                        <p:par>
                          <p:cTn id="16" fill="hold" nodeType="afterGroup">
                            <p:stCondLst>
                              <p:cond delay="4500"/>
                            </p:stCondLst>
                            <p:childTnLst>
                              <p:par>
                                <p:cTn id="17" presetID="8" presetClass="entr" presetSubtype="16" fill="hold" nodeType="afterEffect">
                                  <p:stCondLst>
                                    <p:cond delay="0"/>
                                  </p:stCondLst>
                                  <p:childTnLst>
                                    <p:set>
                                      <p:cBhvr>
                                        <p:cTn id="18" dur="1" fill="hold">
                                          <p:stCondLst>
                                            <p:cond delay="0"/>
                                          </p:stCondLst>
                                        </p:cTn>
                                        <p:tgtEl>
                                          <p:spTgt spid="9223"/>
                                        </p:tgtEl>
                                        <p:attrNameLst>
                                          <p:attrName>style.visibility</p:attrName>
                                        </p:attrNameLst>
                                      </p:cBhvr>
                                      <p:to>
                                        <p:strVal val="visible"/>
                                      </p:to>
                                    </p:set>
                                    <p:animEffect transition="in" filter="diamond(in)">
                                      <p:cBhvr>
                                        <p:cTn id="19" dur="2000"/>
                                        <p:tgtEl>
                                          <p:spTgt spid="9223"/>
                                        </p:tgtEl>
                                      </p:cBhvr>
                                    </p:animEffect>
                                  </p:childTnLst>
                                </p:cTn>
                              </p:par>
                            </p:childTnLst>
                          </p:cTn>
                        </p:par>
                        <p:par>
                          <p:cTn id="20" fill="hold" nodeType="afterGroup">
                            <p:stCondLst>
                              <p:cond delay="6500"/>
                            </p:stCondLst>
                            <p:childTnLst>
                              <p:par>
                                <p:cTn id="21" presetID="8" presetClass="entr" presetSubtype="16" fill="hold" nodeType="after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diamond(in)">
                                      <p:cBhvr>
                                        <p:cTn id="23"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ítulo 1"/>
          <p:cNvSpPr>
            <a:spLocks noGrp="1"/>
          </p:cNvSpPr>
          <p:nvPr>
            <p:ph type="title"/>
          </p:nvPr>
        </p:nvSpPr>
        <p:spPr>
          <a:xfrm>
            <a:off x="4643438" y="274638"/>
            <a:ext cx="4321175" cy="490537"/>
          </a:xfrm>
        </p:spPr>
        <p:txBody>
          <a:bodyPr/>
          <a:lstStyle/>
          <a:p>
            <a:r>
              <a:rPr lang="es-ES" altLang="en-US" sz="2000" b="1" smtClean="0">
                <a:solidFill>
                  <a:srgbClr val="FFFF00"/>
                </a:solidFill>
                <a:latin typeface=".Arial"/>
              </a:rPr>
              <a:t>Fallas de transformación</a:t>
            </a:r>
            <a:endParaRPr lang="en-US" altLang="en-US" sz="2000" b="1" smtClean="0">
              <a:solidFill>
                <a:srgbClr val="FFFF00"/>
              </a:solidFill>
              <a:latin typeface=".Arial"/>
            </a:endParaRPr>
          </a:p>
        </p:txBody>
      </p:sp>
      <p:pic>
        <p:nvPicPr>
          <p:cNvPr id="111619"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88913"/>
            <a:ext cx="4392613" cy="5856287"/>
          </a:xfrm>
        </p:spPr>
      </p:pic>
      <p:pic>
        <p:nvPicPr>
          <p:cNvPr id="111620" name="Picture 8" descr="Unit Conver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784225"/>
            <a:ext cx="3259137"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3412"/>
          </a:xfrm>
        </p:spPr>
        <p:txBody>
          <a:bodyPr/>
          <a:lstStyle/>
          <a:p>
            <a:pPr eaLnBrk="1" hangingPunct="1"/>
            <a:r>
              <a:rPr lang="es-ES" altLang="en-US" sz="2400" b="1" smtClean="0">
                <a:solidFill>
                  <a:srgbClr val="FFFF00"/>
                </a:solidFill>
                <a:latin typeface="Arial" panose="020B0604020202020204" pitchFamily="34" charset="0"/>
                <a:cs typeface="Arial" panose="020B0604020202020204" pitchFamily="34" charset="0"/>
              </a:rPr>
              <a:t>Ondas Superficiales</a:t>
            </a:r>
          </a:p>
        </p:txBody>
      </p:sp>
      <p:sp>
        <p:nvSpPr>
          <p:cNvPr id="11267" name="2 Marcador de contenido"/>
          <p:cNvSpPr>
            <a:spLocks noGrp="1"/>
          </p:cNvSpPr>
          <p:nvPr>
            <p:ph idx="1"/>
          </p:nvPr>
        </p:nvSpPr>
        <p:spPr/>
        <p:txBody>
          <a:bodyPr/>
          <a:lstStyle/>
          <a:p>
            <a:pPr eaLnBrk="1" hangingPunct="1"/>
            <a:endParaRPr lang="en-US" altLang="en-US" smtClean="0"/>
          </a:p>
        </p:txBody>
      </p:sp>
      <p:pic>
        <p:nvPicPr>
          <p:cNvPr id="4" name="Picture1" descr="0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809750"/>
            <a:ext cx="896461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bwMode="auto">
          <a:xfrm>
            <a:off x="468313" y="908050"/>
            <a:ext cx="8229600" cy="635000"/>
          </a:xfrm>
          <a:prstGeom prst="rect">
            <a:avLst/>
          </a:prstGeom>
          <a:noFill/>
          <a:ln w="9525">
            <a:noFill/>
            <a:miter lim="800000"/>
            <a:headEnd/>
            <a:tailEnd/>
          </a:ln>
        </p:spPr>
        <p:txBody>
          <a:bodyPr anchor="ctr"/>
          <a:lstStyle/>
          <a:p>
            <a:pPr algn="just" fontAlgn="auto">
              <a:spcBef>
                <a:spcPts val="0"/>
              </a:spcBef>
              <a:spcAft>
                <a:spcPts val="0"/>
              </a:spcAft>
              <a:defRPr/>
            </a:pPr>
            <a:r>
              <a:rPr lang="es-ES" sz="1400" b="1" kern="0" dirty="0">
                <a:solidFill>
                  <a:srgbClr val="FFFF00"/>
                </a:solidFill>
                <a:ea typeface="+mj-ea"/>
              </a:rPr>
              <a:t>Lord </a:t>
            </a:r>
            <a:r>
              <a:rPr lang="es-ES" sz="1400" b="1" kern="0" dirty="0" err="1">
                <a:solidFill>
                  <a:srgbClr val="FFFF00"/>
                </a:solidFill>
                <a:ea typeface="+mj-ea"/>
              </a:rPr>
              <a:t>Rayleigh</a:t>
            </a:r>
            <a:r>
              <a:rPr lang="es-ES" sz="1400" b="1" kern="0" dirty="0">
                <a:solidFill>
                  <a:srgbClr val="FFFF00"/>
                </a:solidFill>
                <a:ea typeface="+mj-ea"/>
              </a:rPr>
              <a:t> (Ondas R)				A. </a:t>
            </a:r>
            <a:r>
              <a:rPr lang="es-ES" sz="1400" b="1" kern="0" dirty="0" err="1">
                <a:solidFill>
                  <a:srgbClr val="FFFF00"/>
                </a:solidFill>
                <a:ea typeface="+mj-ea"/>
              </a:rPr>
              <a:t>Love</a:t>
            </a:r>
            <a:r>
              <a:rPr lang="es-ES" sz="1400" b="1" kern="0" dirty="0">
                <a:solidFill>
                  <a:srgbClr val="FFFF00"/>
                </a:solidFill>
                <a:ea typeface="+mj-ea"/>
              </a:rPr>
              <a:t> (Ondas 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nodeType="afterGroup">
                            <p:stCondLst>
                              <p:cond delay="1000"/>
                            </p:stCondLst>
                            <p:childTnLst>
                              <p:par>
                                <p:cTn id="13" presetID="1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ítulo 1"/>
          <p:cNvSpPr>
            <a:spLocks noGrp="1"/>
          </p:cNvSpPr>
          <p:nvPr>
            <p:ph type="title"/>
          </p:nvPr>
        </p:nvSpPr>
        <p:spPr>
          <a:xfrm>
            <a:off x="4729163" y="115888"/>
            <a:ext cx="4332287" cy="1143000"/>
          </a:xfrm>
        </p:spPr>
        <p:txBody>
          <a:bodyPr/>
          <a:lstStyle/>
          <a:p>
            <a:r>
              <a:rPr lang="es-ES" altLang="en-US" sz="2000" b="1" smtClean="0">
                <a:solidFill>
                  <a:srgbClr val="FFFF00"/>
                </a:solidFill>
                <a:latin typeface=".Arial"/>
              </a:rPr>
              <a:t>Velocidades de expansión de dorsales: diferencias topográficas</a:t>
            </a:r>
            <a:br>
              <a:rPr lang="es-ES" altLang="en-US" sz="2000" b="1" smtClean="0">
                <a:solidFill>
                  <a:srgbClr val="FFFF00"/>
                </a:solidFill>
                <a:latin typeface=".Arial"/>
              </a:rPr>
            </a:br>
            <a:r>
              <a:rPr lang="es-ES" altLang="en-US" sz="1100" smtClean="0">
                <a:solidFill>
                  <a:schemeClr val="bg1"/>
                </a:solidFill>
                <a:latin typeface=".Arial"/>
              </a:rPr>
              <a:t>Fuente: Tarbuck y Ludgens. Cap. 13</a:t>
            </a:r>
            <a:endParaRPr lang="en-US" altLang="en-US" sz="1100" b="1" smtClean="0">
              <a:solidFill>
                <a:srgbClr val="FFFF00"/>
              </a:solidFill>
              <a:latin typeface=".Arial"/>
            </a:endParaRPr>
          </a:p>
        </p:txBody>
      </p:sp>
      <p:pic>
        <p:nvPicPr>
          <p:cNvPr id="11264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15888"/>
            <a:ext cx="4549775" cy="6626225"/>
          </a:xfrm>
        </p:spPr>
      </p:pic>
      <p:pic>
        <p:nvPicPr>
          <p:cNvPr id="112644"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2132013"/>
            <a:ext cx="42148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ítulo 1"/>
          <p:cNvSpPr>
            <a:spLocks noGrp="1"/>
          </p:cNvSpPr>
          <p:nvPr>
            <p:ph type="title"/>
          </p:nvPr>
        </p:nvSpPr>
        <p:spPr>
          <a:xfrm>
            <a:off x="457200" y="274638"/>
            <a:ext cx="8229600" cy="633412"/>
          </a:xfrm>
        </p:spPr>
        <p:txBody>
          <a:bodyPr/>
          <a:lstStyle/>
          <a:p>
            <a:r>
              <a:rPr lang="es-ES" altLang="en-US" sz="2400" b="1" smtClean="0">
                <a:solidFill>
                  <a:srgbClr val="FFFF00"/>
                </a:solidFill>
                <a:latin typeface="Arial" panose="020B0604020202020204" pitchFamily="34" charset="0"/>
                <a:cs typeface="Arial" panose="020B0604020202020204" pitchFamily="34" charset="0"/>
              </a:rPr>
              <a:t>En síntesis: existencia de 3 tipos de bordes</a:t>
            </a:r>
            <a:endParaRPr lang="en-US" altLang="en-US" sz="2400" b="1" smtClean="0">
              <a:solidFill>
                <a:srgbClr val="FFFF00"/>
              </a:solidFill>
              <a:latin typeface="Arial" panose="020B0604020202020204" pitchFamily="34" charset="0"/>
              <a:cs typeface="Arial" panose="020B0604020202020204" pitchFamily="34" charset="0"/>
            </a:endParaRPr>
          </a:p>
        </p:txBody>
      </p:sp>
      <p:pic>
        <p:nvPicPr>
          <p:cNvPr id="113667" name="Picture 5" descr="https://blogger.googleusercontent.com/img/b/R29vZ2xl/AVvXsEiPVe9HeZXatYFYA6qhCsG8el5obyo7etf9EEiJQ_4Nw4QzGvXqkGLJDHUe9tGVRWyGARCF5SqJSqRmLOk-1O4hFPQifRh5VaXavQufZeAAbfdlMVmDl1H2i0QVDyQ0cdJgOPOhUANbOOW2/s1600/limites+entre+plac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7288"/>
            <a:ext cx="880745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ítulo 1"/>
          <p:cNvSpPr>
            <a:spLocks noGrp="1"/>
          </p:cNvSpPr>
          <p:nvPr>
            <p:ph type="title"/>
          </p:nvPr>
        </p:nvSpPr>
        <p:spPr>
          <a:xfrm>
            <a:off x="457200" y="274638"/>
            <a:ext cx="8229600" cy="922337"/>
          </a:xfrm>
        </p:spPr>
        <p:txBody>
          <a:bodyPr/>
          <a:lstStyle/>
          <a:p>
            <a:r>
              <a:rPr lang="es-ES" altLang="en-US" sz="2000" b="1" smtClean="0">
                <a:solidFill>
                  <a:srgbClr val="FFFF00"/>
                </a:solidFill>
                <a:latin typeface="Arial" panose="020B0604020202020204" pitchFamily="34" charset="0"/>
                <a:cs typeface="Arial" panose="020B0604020202020204" pitchFamily="34" charset="0"/>
              </a:rPr>
              <a:t>¿Y los puntos calientes?</a:t>
            </a:r>
            <a:endParaRPr lang="en-US" altLang="en-US" sz="2000" b="1" smtClean="0">
              <a:solidFill>
                <a:srgbClr val="FFFF00"/>
              </a:solidFill>
              <a:latin typeface="Arial" panose="020B0604020202020204" pitchFamily="34" charset="0"/>
              <a:cs typeface="Arial" panose="020B0604020202020204" pitchFamily="34" charset="0"/>
            </a:endParaRPr>
          </a:p>
        </p:txBody>
      </p:sp>
      <p:sp>
        <p:nvSpPr>
          <p:cNvPr id="114691" name="Marcador de contenido 2"/>
          <p:cNvSpPr>
            <a:spLocks noGrp="1"/>
          </p:cNvSpPr>
          <p:nvPr>
            <p:ph idx="1"/>
          </p:nvPr>
        </p:nvSpPr>
        <p:spPr>
          <a:xfrm>
            <a:off x="457200" y="1192213"/>
            <a:ext cx="8229600" cy="647700"/>
          </a:xfrm>
        </p:spPr>
        <p:txBody>
          <a:bodyPr/>
          <a:lstStyle/>
          <a:p>
            <a:pPr marL="0" indent="0">
              <a:buFont typeface="Arial" panose="020B0604020202020204" pitchFamily="34" charset="0"/>
              <a:buNone/>
            </a:pPr>
            <a:r>
              <a:rPr lang="es-ES" altLang="en-US" sz="1400" smtClean="0">
                <a:solidFill>
                  <a:schemeClr val="bg1"/>
                </a:solidFill>
                <a:latin typeface="Arial" panose="020B0604020202020204" pitchFamily="34" charset="0"/>
                <a:cs typeface="Arial" panose="020B0604020202020204" pitchFamily="34" charset="0"/>
              </a:rPr>
              <a:t>Los </a:t>
            </a:r>
            <a:r>
              <a:rPr lang="es-ES" altLang="en-US" sz="1400" b="1" smtClean="0">
                <a:solidFill>
                  <a:schemeClr val="bg1"/>
                </a:solidFill>
                <a:latin typeface="Arial" panose="020B0604020202020204" pitchFamily="34" charset="0"/>
                <a:cs typeface="Arial" panose="020B0604020202020204" pitchFamily="34" charset="0"/>
              </a:rPr>
              <a:t>puntos calientes</a:t>
            </a:r>
            <a:r>
              <a:rPr lang="es-ES" altLang="en-US" sz="1400" smtClean="0">
                <a:solidFill>
                  <a:schemeClr val="bg1"/>
                </a:solidFill>
                <a:latin typeface="Arial" panose="020B0604020202020204" pitchFamily="34" charset="0"/>
                <a:cs typeface="Arial" panose="020B0604020202020204" pitchFamily="34" charset="0"/>
              </a:rPr>
              <a:t> (del inglés </a:t>
            </a:r>
            <a:r>
              <a:rPr lang="es-ES" altLang="en-US" sz="1400" i="1" smtClean="0">
                <a:solidFill>
                  <a:schemeClr val="bg1"/>
                </a:solidFill>
                <a:latin typeface="Arial" panose="020B0604020202020204" pitchFamily="34" charset="0"/>
                <a:cs typeface="Arial" panose="020B0604020202020204" pitchFamily="34" charset="0"/>
              </a:rPr>
              <a:t>hotspot</a:t>
            </a:r>
            <a:r>
              <a:rPr lang="es-ES" altLang="en-US" sz="1400" smtClean="0">
                <a:solidFill>
                  <a:schemeClr val="bg1"/>
                </a:solidFill>
                <a:latin typeface="Arial" panose="020B0604020202020204" pitchFamily="34" charset="0"/>
                <a:cs typeface="Arial" panose="020B0604020202020204" pitchFamily="34" charset="0"/>
              </a:rPr>
              <a:t>) son áreas de actividad volcánica alta en relación con sus entornos, en una zona intraplaca (Donald De Paolo, 2003)</a:t>
            </a:r>
            <a:endParaRPr lang="en-US" altLang="en-US" sz="1400" smtClean="0">
              <a:solidFill>
                <a:schemeClr val="bg1"/>
              </a:solidFill>
              <a:latin typeface="Arial" panose="020B0604020202020204" pitchFamily="34" charset="0"/>
              <a:cs typeface="Arial" panose="020B0604020202020204" pitchFamily="34" charset="0"/>
            </a:endParaRPr>
          </a:p>
        </p:txBody>
      </p:sp>
      <p:sp>
        <p:nvSpPr>
          <p:cNvPr id="114692" name="Marcador de contenido 2"/>
          <p:cNvSpPr txBox="1">
            <a:spLocks/>
          </p:cNvSpPr>
          <p:nvPr/>
        </p:nvSpPr>
        <p:spPr bwMode="auto">
          <a:xfrm>
            <a:off x="457200" y="1839913"/>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S" altLang="en-US" sz="1400">
                <a:solidFill>
                  <a:schemeClr val="bg1"/>
                </a:solidFill>
                <a:latin typeface="Arial" panose="020B0604020202020204" pitchFamily="34" charset="0"/>
              </a:rPr>
              <a:t>Descubrimiento: 1963 por Tuzo Wilson</a:t>
            </a:r>
          </a:p>
          <a:p>
            <a:pPr>
              <a:buFont typeface="Arial" panose="020B0604020202020204" pitchFamily="34" charset="0"/>
              <a:buNone/>
            </a:pPr>
            <a:endParaRPr lang="es-ES" altLang="en-US" sz="1400">
              <a:solidFill>
                <a:schemeClr val="bg1"/>
              </a:solidFill>
              <a:latin typeface="Arial" panose="020B0604020202020204" pitchFamily="34" charset="0"/>
            </a:endParaRPr>
          </a:p>
          <a:p>
            <a:pPr>
              <a:buFont typeface="Arial" panose="020B0604020202020204" pitchFamily="34" charset="0"/>
              <a:buNone/>
            </a:pPr>
            <a:r>
              <a:rPr lang="es-ES" altLang="en-US" sz="1400">
                <a:solidFill>
                  <a:schemeClr val="bg1"/>
                </a:solidFill>
                <a:latin typeface="Arial" panose="020B0604020202020204" pitchFamily="34" charset="0"/>
              </a:rPr>
              <a:t>“Las cadenas volcánicas oceánicas pueden producirse por existencia de una fuente de magma de profundidad que asciende”.</a:t>
            </a:r>
          </a:p>
          <a:p>
            <a:pPr>
              <a:buFont typeface="Arial" panose="020B0604020202020204" pitchFamily="34" charset="0"/>
              <a:buNone/>
            </a:pPr>
            <a:endParaRPr lang="es-ES" altLang="en-US" sz="1400">
              <a:solidFill>
                <a:schemeClr val="bg1"/>
              </a:solidFill>
              <a:latin typeface="Arial" panose="020B0604020202020204" pitchFamily="34" charset="0"/>
            </a:endParaRPr>
          </a:p>
          <a:p>
            <a:pPr>
              <a:buFont typeface="Arial" panose="020B0604020202020204" pitchFamily="34" charset="0"/>
              <a:buNone/>
            </a:pPr>
            <a:r>
              <a:rPr lang="es-ES" altLang="en-US" sz="1400">
                <a:solidFill>
                  <a:schemeClr val="bg1"/>
                </a:solidFill>
                <a:latin typeface="Arial" panose="020B0604020202020204" pitchFamily="34" charset="0"/>
              </a:rPr>
              <a:t>Ese magma constituye un</a:t>
            </a:r>
          </a:p>
          <a:p>
            <a:pPr>
              <a:buFont typeface="Arial" panose="020B0604020202020204" pitchFamily="34" charset="0"/>
              <a:buNone/>
            </a:pPr>
            <a:r>
              <a:rPr lang="es-ES" altLang="en-US" sz="1400">
                <a:solidFill>
                  <a:schemeClr val="bg1"/>
                </a:solidFill>
                <a:latin typeface="Arial" panose="020B0604020202020204" pitchFamily="34" charset="0"/>
              </a:rPr>
              <a:t>HOTSPOT o PUNTO CALIENTE</a:t>
            </a:r>
          </a:p>
          <a:p>
            <a:pPr>
              <a:buFont typeface="Arial" panose="020B0604020202020204" pitchFamily="34" charset="0"/>
              <a:buNone/>
            </a:pPr>
            <a:endParaRPr lang="es-ES" altLang="en-US" sz="1400">
              <a:solidFill>
                <a:schemeClr val="bg1"/>
              </a:solidFill>
              <a:latin typeface="Arial" panose="020B0604020202020204" pitchFamily="34" charset="0"/>
            </a:endParaRPr>
          </a:p>
          <a:p>
            <a:pPr>
              <a:buFont typeface="Arial" panose="020B0604020202020204" pitchFamily="34" charset="0"/>
              <a:buNone/>
            </a:pPr>
            <a:r>
              <a:rPr lang="es-ES" altLang="en-US" sz="1400">
                <a:solidFill>
                  <a:schemeClr val="bg1"/>
                </a:solidFill>
                <a:latin typeface="Arial" panose="020B0604020202020204" pitchFamily="34" charset="0"/>
              </a:rPr>
              <a:t>- Las Islas tienden a estar alineadas</a:t>
            </a:r>
            <a:endParaRPr lang="en-US" altLang="en-US" sz="1400">
              <a:solidFill>
                <a:schemeClr val="bg1"/>
              </a:solidFill>
              <a:latin typeface="Arial" panose="020B0604020202020204" pitchFamily="34" charset="0"/>
            </a:endParaRPr>
          </a:p>
        </p:txBody>
      </p:sp>
      <p:pic>
        <p:nvPicPr>
          <p:cNvPr id="114693" name="Picture 2" descr="La actividad volcánica. Conceptos teóricos y estrategias para l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36838"/>
            <a:ext cx="56165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ítulo 1"/>
          <p:cNvSpPr>
            <a:spLocks noGrp="1"/>
          </p:cNvSpPr>
          <p:nvPr>
            <p:ph type="title"/>
          </p:nvPr>
        </p:nvSpPr>
        <p:spPr>
          <a:xfrm>
            <a:off x="6865938" y="166688"/>
            <a:ext cx="1223962" cy="6677025"/>
          </a:xfrm>
        </p:spPr>
        <p:txBody>
          <a:bodyPr/>
          <a:lstStyle/>
          <a:p>
            <a:pPr algn="l"/>
            <a:r>
              <a:rPr lang="es-ES" altLang="en-US" sz="1100" b="1" smtClean="0">
                <a:solidFill>
                  <a:srgbClr val="FFFF00"/>
                </a:solidFill>
                <a:latin typeface="Arial" panose="020B0604020202020204" pitchFamily="34" charset="0"/>
                <a:cs typeface="Arial" panose="020B0604020202020204" pitchFamily="34" charset="0"/>
              </a:rPr>
              <a:t>Referencias</a:t>
            </a:r>
            <a:r>
              <a:rPr lang="es-ES" altLang="en-US" sz="1100" smtClean="0">
                <a:solidFill>
                  <a:schemeClr val="bg1"/>
                </a:solidFill>
                <a:latin typeface="Arial" panose="020B0604020202020204" pitchFamily="34" charset="0"/>
                <a:cs typeface="Arial" panose="020B0604020202020204" pitchFamily="34" charset="0"/>
              </a:rPr>
              <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1.Azores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 Islas Balleny</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3.- Bowie</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4.- Is. Carolinas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5.- Cobb</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6.- Isla Dafur</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7.- Isla de Pascua</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8.- Eifel</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9.- Nooronha</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10.- Galápagos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11.- Guadalupe</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12.- Is. Hawaii</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13.- Ahaggar</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14.- Islandia</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15.- Han Mayen</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16- J. Fernández</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17.- Camerún</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18.- Is. Canarias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19.- Cabo Verde</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20.- Kerguelén</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21.- Comoras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22.- Is. Howe</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23.- Louisville</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24.- Mc. Donald</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25.- Marión</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26.- Marquesas</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27.- Bouvet</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28.- Nva.</a:t>
            </a:r>
            <a:r>
              <a:rPr lang="es-ES" altLang="en-US" sz="1200" smtClean="0">
                <a:solidFill>
                  <a:schemeClr val="bg1"/>
                </a:solidFill>
                <a:latin typeface="Arial" panose="020B0604020202020204" pitchFamily="34" charset="0"/>
                <a:cs typeface="Arial" panose="020B0604020202020204" pitchFamily="34" charset="0"/>
              </a:rPr>
              <a:t> </a:t>
            </a:r>
            <a:r>
              <a:rPr lang="es-ES" altLang="en-US" sz="1100" smtClean="0">
                <a:solidFill>
                  <a:schemeClr val="bg1"/>
                </a:solidFill>
                <a:latin typeface="Arial" panose="020B0604020202020204" pitchFamily="34" charset="0"/>
                <a:cs typeface="Arial" panose="020B0604020202020204" pitchFamily="34" charset="0"/>
              </a:rPr>
              <a:t>Inglaterra</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29.- Afar</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30.- Australia Orien</a:t>
            </a:r>
            <a:br>
              <a:rPr lang="es-ES" altLang="en-US" sz="1100" smtClean="0">
                <a:solidFill>
                  <a:schemeClr val="bg1"/>
                </a:solidFill>
                <a:latin typeface="Arial" panose="020B0604020202020204" pitchFamily="34" charset="0"/>
                <a:cs typeface="Arial" panose="020B0604020202020204" pitchFamily="34" charset="0"/>
              </a:rPr>
            </a:br>
            <a:r>
              <a:rPr lang="es-ES" altLang="en-US" sz="1100" smtClean="0">
                <a:solidFill>
                  <a:schemeClr val="bg1"/>
                </a:solidFill>
                <a:latin typeface="Arial" panose="020B0604020202020204" pitchFamily="34" charset="0"/>
                <a:cs typeface="Arial" panose="020B0604020202020204" pitchFamily="34" charset="0"/>
              </a:rPr>
              <a:t>-</a:t>
            </a:r>
            <a:endParaRPr lang="en-US" altLang="en-US" sz="1100" smtClean="0">
              <a:solidFill>
                <a:schemeClr val="bg1"/>
              </a:solidFill>
              <a:latin typeface="Arial" panose="020B0604020202020204" pitchFamily="34" charset="0"/>
              <a:cs typeface="Arial" panose="020B0604020202020204" pitchFamily="34" charset="0"/>
            </a:endParaRPr>
          </a:p>
        </p:txBody>
      </p:sp>
      <p:pic>
        <p:nvPicPr>
          <p:cNvPr id="11571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0113"/>
            <a:ext cx="6723062" cy="5175250"/>
          </a:xfrm>
        </p:spPr>
      </p:pic>
      <p:sp>
        <p:nvSpPr>
          <p:cNvPr id="115716" name="Título 1"/>
          <p:cNvSpPr txBox="1">
            <a:spLocks/>
          </p:cNvSpPr>
          <p:nvPr/>
        </p:nvSpPr>
        <p:spPr bwMode="auto">
          <a:xfrm>
            <a:off x="1692275" y="-242888"/>
            <a:ext cx="604837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n-US" sz="2000" b="1">
                <a:solidFill>
                  <a:srgbClr val="FFFF00"/>
                </a:solidFill>
                <a:latin typeface="Arial" panose="020B0604020202020204" pitchFamily="34" charset="0"/>
              </a:rPr>
              <a:t>Puntos calientes</a:t>
            </a:r>
            <a:endParaRPr lang="en-US" altLang="en-US" sz="2000" b="1">
              <a:solidFill>
                <a:srgbClr val="FFFF00"/>
              </a:solidFill>
              <a:latin typeface="Arial" panose="020B0604020202020204" pitchFamily="34" charset="0"/>
            </a:endParaRPr>
          </a:p>
        </p:txBody>
      </p:sp>
      <p:sp>
        <p:nvSpPr>
          <p:cNvPr id="115717" name="Título 1"/>
          <p:cNvSpPr txBox="1">
            <a:spLocks/>
          </p:cNvSpPr>
          <p:nvPr/>
        </p:nvSpPr>
        <p:spPr bwMode="auto">
          <a:xfrm>
            <a:off x="8027988" y="692150"/>
            <a:ext cx="13668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n-US" sz="1100">
                <a:solidFill>
                  <a:schemeClr val="bg1"/>
                </a:solidFill>
                <a:latin typeface="Arial" panose="020B0604020202020204" pitchFamily="34" charset="0"/>
              </a:rPr>
              <a:t>31.-Pitcaim</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32.-Ratón</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33. Reunion</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34. Santa Elena</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35. Samoa</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36. San Félix</a:t>
            </a:r>
            <a:br>
              <a:rPr lang="es-ES" altLang="en-US" sz="1100">
                <a:solidFill>
                  <a:schemeClr val="bg1"/>
                </a:solidFill>
                <a:latin typeface="Arial" panose="020B0604020202020204" pitchFamily="34" charset="0"/>
              </a:rPr>
            </a:br>
            <a:r>
              <a:rPr lang="es-ES" altLang="en-US" sz="1100">
                <a:solidFill>
                  <a:schemeClr val="bg1"/>
                </a:solidFill>
                <a:latin typeface="Arial" panose="020B0604020202020204" pitchFamily="34" charset="0"/>
              </a:rPr>
              <a:t>37. Socorro</a:t>
            </a:r>
          </a:p>
          <a:p>
            <a:pPr>
              <a:spcBef>
                <a:spcPct val="0"/>
              </a:spcBef>
              <a:buFontTx/>
              <a:buNone/>
            </a:pPr>
            <a:r>
              <a:rPr lang="es-ES" altLang="en-US" sz="1100">
                <a:solidFill>
                  <a:schemeClr val="bg1"/>
                </a:solidFill>
                <a:latin typeface="Arial" panose="020B0604020202020204" pitchFamily="34" charset="0"/>
              </a:rPr>
              <a:t>38. Sociedad</a:t>
            </a:r>
          </a:p>
          <a:p>
            <a:pPr>
              <a:spcBef>
                <a:spcPct val="0"/>
              </a:spcBef>
              <a:buFontTx/>
              <a:buNone/>
            </a:pPr>
            <a:r>
              <a:rPr lang="es-ES" altLang="en-US" sz="1100">
                <a:solidFill>
                  <a:schemeClr val="bg1"/>
                </a:solidFill>
                <a:latin typeface="Arial" panose="020B0604020202020204" pitchFamily="34" charset="0"/>
              </a:rPr>
              <a:t>39. Tasmantido</a:t>
            </a:r>
          </a:p>
          <a:p>
            <a:pPr>
              <a:spcBef>
                <a:spcPct val="0"/>
              </a:spcBef>
              <a:buFontTx/>
              <a:buNone/>
            </a:pPr>
            <a:r>
              <a:rPr lang="es-ES" altLang="en-US" sz="1100">
                <a:solidFill>
                  <a:schemeClr val="bg1"/>
                </a:solidFill>
                <a:latin typeface="Arial" panose="020B0604020202020204" pitchFamily="34" charset="0"/>
              </a:rPr>
              <a:t>40. Tibesti</a:t>
            </a:r>
          </a:p>
          <a:p>
            <a:pPr>
              <a:spcBef>
                <a:spcPct val="0"/>
              </a:spcBef>
              <a:buFontTx/>
              <a:buNone/>
            </a:pPr>
            <a:r>
              <a:rPr lang="es-ES" altLang="en-US" sz="1100">
                <a:solidFill>
                  <a:schemeClr val="bg1"/>
                </a:solidFill>
                <a:latin typeface="Arial" panose="020B0604020202020204" pitchFamily="34" charset="0"/>
              </a:rPr>
              <a:t>41. Trindade</a:t>
            </a:r>
          </a:p>
          <a:p>
            <a:pPr>
              <a:spcBef>
                <a:spcPct val="0"/>
              </a:spcBef>
              <a:buFontTx/>
              <a:buNone/>
            </a:pPr>
            <a:r>
              <a:rPr lang="es-ES" altLang="en-US" sz="1100">
                <a:solidFill>
                  <a:schemeClr val="bg1"/>
                </a:solidFill>
                <a:latin typeface="Arial" panose="020B0604020202020204" pitchFamily="34" charset="0"/>
              </a:rPr>
              <a:t>42. T. de Acuña</a:t>
            </a:r>
          </a:p>
          <a:p>
            <a:pPr>
              <a:spcBef>
                <a:spcPct val="0"/>
              </a:spcBef>
              <a:buFontTx/>
              <a:buNone/>
            </a:pPr>
            <a:r>
              <a:rPr lang="es-ES" altLang="en-US" sz="1100">
                <a:solidFill>
                  <a:schemeClr val="bg1"/>
                </a:solidFill>
                <a:latin typeface="Arial" panose="020B0604020202020204" pitchFamily="34" charset="0"/>
              </a:rPr>
              <a:t>43. Vema</a:t>
            </a:r>
          </a:p>
          <a:p>
            <a:pPr>
              <a:spcBef>
                <a:spcPct val="0"/>
              </a:spcBef>
              <a:buFontTx/>
              <a:buNone/>
            </a:pPr>
            <a:r>
              <a:rPr lang="es-ES" altLang="en-US" sz="1100">
                <a:solidFill>
                  <a:schemeClr val="bg1"/>
                </a:solidFill>
                <a:latin typeface="Arial" panose="020B0604020202020204" pitchFamily="34" charset="0"/>
              </a:rPr>
              <a:t>44. Yellowstone</a:t>
            </a:r>
          </a:p>
          <a:p>
            <a:pPr>
              <a:spcBef>
                <a:spcPct val="0"/>
              </a:spcBef>
              <a:buFontTx/>
              <a:buNone/>
            </a:pPr>
            <a:r>
              <a:rPr lang="es-ES" altLang="en-US" sz="1100">
                <a:solidFill>
                  <a:schemeClr val="bg1"/>
                </a:solidFill>
                <a:latin typeface="Arial" panose="020B0604020202020204" pitchFamily="34" charset="0"/>
              </a:rPr>
              <a:t>45. Juan  Fuca</a:t>
            </a:r>
            <a:br>
              <a:rPr lang="es-ES" altLang="en-US" sz="1100">
                <a:solidFill>
                  <a:schemeClr val="bg1"/>
                </a:solidFill>
                <a:latin typeface="Arial" panose="020B0604020202020204" pitchFamily="34" charset="0"/>
              </a:rPr>
            </a:br>
            <a:endParaRPr lang="en-US" altLang="en-US" sz="1100">
              <a:solidFill>
                <a:schemeClr val="bg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ítulo 1"/>
          <p:cNvSpPr>
            <a:spLocks noGrp="1"/>
          </p:cNvSpPr>
          <p:nvPr>
            <p:ph type="title"/>
          </p:nvPr>
        </p:nvSpPr>
        <p:spPr>
          <a:xfrm>
            <a:off x="457200" y="274638"/>
            <a:ext cx="8229600" cy="850900"/>
          </a:xfrm>
        </p:spPr>
        <p:txBody>
          <a:bodyPr/>
          <a:lstStyle/>
          <a:p>
            <a:r>
              <a:rPr lang="es-ES" altLang="en-US" sz="2000" b="1" smtClean="0">
                <a:solidFill>
                  <a:srgbClr val="FFFF00"/>
                </a:solidFill>
                <a:latin typeface="Arial" panose="020B0604020202020204" pitchFamily="34" charset="0"/>
                <a:cs typeface="Arial" panose="020B0604020202020204" pitchFamily="34" charset="0"/>
              </a:rPr>
              <a:t>Tipologías de puntos calientes</a:t>
            </a:r>
            <a:br>
              <a:rPr lang="es-ES" altLang="en-US" sz="2000" b="1" smtClean="0">
                <a:solidFill>
                  <a:srgbClr val="FFFF00"/>
                </a:solidFill>
                <a:latin typeface="Arial" panose="020B0604020202020204" pitchFamily="34" charset="0"/>
                <a:cs typeface="Arial" panose="020B0604020202020204" pitchFamily="34" charset="0"/>
              </a:rPr>
            </a:br>
            <a:r>
              <a:rPr lang="es-ES" altLang="en-US" sz="1100" b="1" smtClean="0">
                <a:solidFill>
                  <a:schemeClr val="bg1"/>
                </a:solidFill>
                <a:latin typeface="Arial" panose="020B0604020202020204" pitchFamily="34" charset="0"/>
                <a:cs typeface="Arial" panose="020B0604020202020204" pitchFamily="34" charset="0"/>
              </a:rPr>
              <a:t>Según Vincent Courtillot (2003)</a:t>
            </a:r>
            <a:endParaRPr lang="en-US" altLang="en-US" sz="2000" b="1" smtClean="0">
              <a:solidFill>
                <a:srgbClr val="FFFF00"/>
              </a:solidFill>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nvPr>
        </p:nvGraphicFramePr>
        <p:xfrm>
          <a:off x="457200" y="1700213"/>
          <a:ext cx="8229600" cy="424973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372157409"/>
                    </a:ext>
                  </a:extLst>
                </a:gridCol>
                <a:gridCol w="4114800">
                  <a:extLst>
                    <a:ext uri="{9D8B030D-6E8A-4147-A177-3AD203B41FA5}">
                      <a16:colId xmlns:a16="http://schemas.microsoft.com/office/drawing/2014/main" val="86895893"/>
                    </a:ext>
                  </a:extLst>
                </a:gridCol>
              </a:tblGrid>
              <a:tr h="400298">
                <a:tc>
                  <a:txBody>
                    <a:bodyPr/>
                    <a:lstStyle/>
                    <a:p>
                      <a:pPr algn="ctr"/>
                      <a:r>
                        <a:rPr lang="es-ES" sz="1800" dirty="0" smtClean="0"/>
                        <a:t>Tipología de puntos calientes</a:t>
                      </a:r>
                      <a:endParaRPr lang="en-US" sz="1800" dirty="0"/>
                    </a:p>
                  </a:txBody>
                  <a:tcPr marT="45734" marB="45734"/>
                </a:tc>
                <a:tc>
                  <a:txBody>
                    <a:bodyPr/>
                    <a:lstStyle/>
                    <a:p>
                      <a:pPr algn="ctr"/>
                      <a:r>
                        <a:rPr lang="es-ES" sz="1800" dirty="0" smtClean="0"/>
                        <a:t>Profundidad</a:t>
                      </a:r>
                      <a:endParaRPr lang="en-US" sz="1800" dirty="0"/>
                    </a:p>
                  </a:txBody>
                  <a:tcPr marT="45734" marB="45734"/>
                </a:tc>
                <a:extLst>
                  <a:ext uri="{0D108BD9-81ED-4DB2-BD59-A6C34878D82A}">
                    <a16:rowId xmlns:a16="http://schemas.microsoft.com/office/drawing/2014/main" val="501338423"/>
                  </a:ext>
                </a:extLst>
              </a:tr>
              <a:tr h="1579257">
                <a:tc>
                  <a:txBody>
                    <a:bodyPr/>
                    <a:lstStyle/>
                    <a:p>
                      <a:pPr algn="ctr"/>
                      <a:endParaRPr lang="es-ES" sz="1800" dirty="0" smtClean="0"/>
                    </a:p>
                    <a:p>
                      <a:pPr algn="ctr"/>
                      <a:r>
                        <a:rPr lang="es-ES" sz="1800" dirty="0" smtClean="0"/>
                        <a:t>Primario</a:t>
                      </a:r>
                      <a:endParaRPr lang="en-US" sz="1800" dirty="0"/>
                    </a:p>
                  </a:txBody>
                  <a:tcPr marT="45734" marB="45734"/>
                </a:tc>
                <a:tc>
                  <a:txBody>
                    <a:bodyPr/>
                    <a:lstStyle/>
                    <a:p>
                      <a:endParaRPr lang="es-ES" sz="1800" dirty="0" smtClean="0"/>
                    </a:p>
                    <a:p>
                      <a:r>
                        <a:rPr lang="es-ES" sz="1800" dirty="0" smtClean="0"/>
                        <a:t>La</a:t>
                      </a:r>
                      <a:r>
                        <a:rPr lang="es-ES" sz="1800" baseline="0" dirty="0" smtClean="0"/>
                        <a:t> pluma se encuentra en la profundidad de la base del manto</a:t>
                      </a:r>
                    </a:p>
                    <a:p>
                      <a:r>
                        <a:rPr lang="es-ES" sz="1800" dirty="0" smtClean="0"/>
                        <a:t>Ej. </a:t>
                      </a:r>
                      <a:r>
                        <a:rPr lang="es-ES" sz="1800" dirty="0" err="1" smtClean="0"/>
                        <a:t>Is</a:t>
                      </a:r>
                      <a:r>
                        <a:rPr lang="es-ES" sz="1800" dirty="0" smtClean="0"/>
                        <a:t>. </a:t>
                      </a:r>
                      <a:r>
                        <a:rPr lang="es-ES" sz="1800" dirty="0" err="1" smtClean="0"/>
                        <a:t>Hawaii</a:t>
                      </a:r>
                      <a:endParaRPr lang="es-ES" sz="1800" dirty="0" smtClean="0"/>
                    </a:p>
                    <a:p>
                      <a:endParaRPr lang="en-US" sz="1800" dirty="0"/>
                    </a:p>
                  </a:txBody>
                  <a:tcPr marT="45734" marB="45734"/>
                </a:tc>
                <a:extLst>
                  <a:ext uri="{0D108BD9-81ED-4DB2-BD59-A6C34878D82A}">
                    <a16:rowId xmlns:a16="http://schemas.microsoft.com/office/drawing/2014/main" val="3346121856"/>
                  </a:ext>
                </a:extLst>
              </a:tr>
              <a:tr h="1283146">
                <a:tc>
                  <a:txBody>
                    <a:bodyPr/>
                    <a:lstStyle/>
                    <a:p>
                      <a:endParaRPr lang="es-ES" sz="1800" dirty="0" smtClean="0"/>
                    </a:p>
                    <a:p>
                      <a:pPr algn="ctr"/>
                      <a:r>
                        <a:rPr lang="es-ES" sz="1800" dirty="0" smtClean="0"/>
                        <a:t>Secundario</a:t>
                      </a:r>
                      <a:endParaRPr lang="en-US" sz="1800" dirty="0"/>
                    </a:p>
                  </a:txBody>
                  <a:tcPr marT="45734" marB="45734"/>
                </a:tc>
                <a:tc>
                  <a:txBody>
                    <a:bodyPr/>
                    <a:lstStyle/>
                    <a:p>
                      <a:r>
                        <a:rPr lang="es-ES" sz="1800" dirty="0" smtClean="0"/>
                        <a:t>Originados entre manto superior e inferior</a:t>
                      </a:r>
                    </a:p>
                    <a:p>
                      <a:r>
                        <a:rPr lang="es-ES" sz="1800" dirty="0" smtClean="0"/>
                        <a:t>Ej. Galápagos, Canarias</a:t>
                      </a:r>
                    </a:p>
                    <a:p>
                      <a:endParaRPr lang="en-US" sz="1800" dirty="0"/>
                    </a:p>
                  </a:txBody>
                  <a:tcPr marT="45734" marB="45734"/>
                </a:tc>
                <a:extLst>
                  <a:ext uri="{0D108BD9-81ED-4DB2-BD59-A6C34878D82A}">
                    <a16:rowId xmlns:a16="http://schemas.microsoft.com/office/drawing/2014/main" val="2079301240"/>
                  </a:ext>
                </a:extLst>
              </a:tr>
              <a:tr h="987036">
                <a:tc>
                  <a:txBody>
                    <a:bodyPr/>
                    <a:lstStyle/>
                    <a:p>
                      <a:endParaRPr lang="es-ES" sz="1800" dirty="0" smtClean="0"/>
                    </a:p>
                    <a:p>
                      <a:pPr algn="ctr"/>
                      <a:r>
                        <a:rPr lang="es-ES" sz="1800" dirty="0" smtClean="0"/>
                        <a:t>Superficiales</a:t>
                      </a:r>
                    </a:p>
                    <a:p>
                      <a:pPr algn="ctr"/>
                      <a:endParaRPr lang="en-US" sz="1800" dirty="0"/>
                    </a:p>
                  </a:txBody>
                  <a:tcPr marT="45734" marB="45734"/>
                </a:tc>
                <a:tc>
                  <a:txBody>
                    <a:bodyPr/>
                    <a:lstStyle/>
                    <a:p>
                      <a:r>
                        <a:rPr lang="es-ES" sz="1800" dirty="0" smtClean="0"/>
                        <a:t>Originados</a:t>
                      </a:r>
                      <a:r>
                        <a:rPr lang="es-ES" sz="1800" baseline="0" dirty="0" smtClean="0"/>
                        <a:t> en zonas de tensión en la litósfera.</a:t>
                      </a:r>
                    </a:p>
                    <a:p>
                      <a:r>
                        <a:rPr lang="es-ES" sz="1800" baseline="0" dirty="0" err="1" smtClean="0"/>
                        <a:t>Ej</a:t>
                      </a:r>
                      <a:r>
                        <a:rPr lang="es-ES" sz="1800" baseline="0" dirty="0" smtClean="0"/>
                        <a:t>: Azores</a:t>
                      </a:r>
                      <a:endParaRPr lang="en-US" sz="1800" dirty="0"/>
                    </a:p>
                  </a:txBody>
                  <a:tcPr marT="45734" marB="45734"/>
                </a:tc>
                <a:extLst>
                  <a:ext uri="{0D108BD9-81ED-4DB2-BD59-A6C34878D82A}">
                    <a16:rowId xmlns:a16="http://schemas.microsoft.com/office/drawing/2014/main" val="185365901"/>
                  </a:ext>
                </a:extLst>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ítulo 1"/>
          <p:cNvSpPr>
            <a:spLocks noGrp="1"/>
          </p:cNvSpPr>
          <p:nvPr>
            <p:ph type="title"/>
          </p:nvPr>
        </p:nvSpPr>
        <p:spPr>
          <a:xfrm>
            <a:off x="4713288" y="207963"/>
            <a:ext cx="4264025" cy="1325562"/>
          </a:xfrm>
        </p:spPr>
        <p:txBody>
          <a:bodyPr/>
          <a:lstStyle/>
          <a:p>
            <a:r>
              <a:rPr lang="es-ES" altLang="en-US" sz="2000" b="1" smtClean="0">
                <a:solidFill>
                  <a:srgbClr val="FFFF00"/>
                </a:solidFill>
                <a:latin typeface="Arial" panose="020B0604020202020204" pitchFamily="34" charset="0"/>
                <a:cs typeface="Arial" panose="020B0604020202020204" pitchFamily="34" charset="0"/>
              </a:rPr>
              <a:t>Pluma de manto Tristán da Cunha  Formaciones basálticas</a:t>
            </a:r>
            <a:endParaRPr lang="en-US" altLang="en-US" sz="2000" b="1" smtClean="0">
              <a:solidFill>
                <a:srgbClr val="FFFF00"/>
              </a:solidFill>
              <a:latin typeface="Arial" panose="020B0604020202020204" pitchFamily="34" charset="0"/>
              <a:cs typeface="Arial" panose="020B0604020202020204" pitchFamily="34" charset="0"/>
            </a:endParaRPr>
          </a:p>
        </p:txBody>
      </p:sp>
      <p:pic>
        <p:nvPicPr>
          <p:cNvPr id="11776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1288" y="133350"/>
            <a:ext cx="4572000" cy="6724650"/>
          </a:xfrm>
        </p:spPr>
      </p:pic>
      <p:pic>
        <p:nvPicPr>
          <p:cNvPr id="11776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1958975"/>
            <a:ext cx="4303712"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285750"/>
            <a:ext cx="8229600" cy="642938"/>
          </a:xfrm>
        </p:spPr>
        <p:txBody>
          <a:bodyPr/>
          <a:lstStyle/>
          <a:p>
            <a:pPr algn="l"/>
            <a:r>
              <a:rPr lang="es-ES" altLang="en-US" sz="2000" b="1" smtClean="0">
                <a:solidFill>
                  <a:srgbClr val="FFFF00"/>
                </a:solidFill>
                <a:latin typeface=".Arial"/>
              </a:rPr>
              <a:t>Antiguas teorías: el concepto de Geosinclinal</a:t>
            </a:r>
          </a:p>
        </p:txBody>
      </p:sp>
      <p:sp>
        <p:nvSpPr>
          <p:cNvPr id="3" name="2 Marcador de contenido"/>
          <p:cNvSpPr>
            <a:spLocks noGrp="1"/>
          </p:cNvSpPr>
          <p:nvPr>
            <p:ph idx="1"/>
          </p:nvPr>
        </p:nvSpPr>
        <p:spPr>
          <a:xfrm>
            <a:off x="285750" y="4365625"/>
            <a:ext cx="8643938" cy="2206625"/>
          </a:xfrm>
        </p:spPr>
        <p:txBody>
          <a:bodyPr/>
          <a:lstStyle/>
          <a:p>
            <a:pPr>
              <a:buFontTx/>
              <a:buNone/>
            </a:pPr>
            <a:r>
              <a:rPr lang="es-ES" altLang="en-US" sz="2000" smtClean="0">
                <a:solidFill>
                  <a:schemeClr val="bg1"/>
                </a:solidFill>
                <a:cs typeface="Arial" panose="020B0604020202020204" pitchFamily="34" charset="0"/>
              </a:rPr>
              <a:t>	</a:t>
            </a:r>
            <a:r>
              <a:rPr lang="es-ES" altLang="en-US" sz="2000" smtClean="0">
                <a:solidFill>
                  <a:schemeClr val="bg1"/>
                </a:solidFill>
                <a:latin typeface="Arial" panose="020B0604020202020204" pitchFamily="34" charset="0"/>
                <a:cs typeface="Arial" panose="020B0604020202020204" pitchFamily="34" charset="0"/>
              </a:rPr>
              <a:t>Geosinclinal: es una zona subsidente de la corteza (el fondo oceánico) donde, en forma alargada contiguo a la costa, se acumulan sedimentos de origen continental y de origen marino.</a:t>
            </a:r>
          </a:p>
          <a:p>
            <a:pPr>
              <a:buFontTx/>
              <a:buNone/>
            </a:pPr>
            <a:endParaRPr lang="es-ES" altLang="en-US" sz="2000" smtClean="0">
              <a:solidFill>
                <a:schemeClr val="bg1"/>
              </a:solidFill>
              <a:latin typeface="Arial" panose="020B0604020202020204" pitchFamily="34" charset="0"/>
              <a:cs typeface="Arial" panose="020B0604020202020204" pitchFamily="34" charset="0"/>
            </a:endParaRPr>
          </a:p>
          <a:p>
            <a:pPr>
              <a:buFontTx/>
              <a:buNone/>
            </a:pPr>
            <a:r>
              <a:rPr lang="es-ES" altLang="en-US" sz="2000" smtClean="0">
                <a:solidFill>
                  <a:schemeClr val="bg1"/>
                </a:solidFill>
                <a:latin typeface="Arial" panose="020B0604020202020204" pitchFamily="34" charset="0"/>
                <a:cs typeface="Arial" panose="020B0604020202020204" pitchFamily="34" charset="0"/>
              </a:rPr>
              <a:t>     Divida en 2 estructucturas:   Miogeoclinal  y  Eugeoclinal</a:t>
            </a:r>
          </a:p>
          <a:p>
            <a:pPr>
              <a:buFontTx/>
              <a:buNone/>
            </a:pPr>
            <a:endParaRPr lang="es-ES" altLang="en-US" sz="2000" smtClean="0">
              <a:solidFill>
                <a:schemeClr val="bg1"/>
              </a:solidFill>
              <a:cs typeface="Arial" panose="020B0604020202020204" pitchFamily="34" charset="0"/>
            </a:endParaRPr>
          </a:p>
          <a:p>
            <a:pPr>
              <a:buFontTx/>
              <a:buNone/>
            </a:pPr>
            <a:r>
              <a:rPr lang="es-ES" altLang="en-US" sz="2000" smtClean="0">
                <a:solidFill>
                  <a:schemeClr val="bg1"/>
                </a:solidFill>
                <a:cs typeface="Arial" panose="020B0604020202020204" pitchFamily="34" charset="0"/>
              </a:rPr>
              <a:t>	</a:t>
            </a:r>
            <a:endParaRPr lang="es-ES" altLang="en-US" sz="2000" smtClean="0">
              <a:cs typeface="Arial" panose="020B0604020202020204" pitchFamily="34" charset="0"/>
            </a:endParaRPr>
          </a:p>
        </p:txBody>
      </p:sp>
      <p:pic>
        <p:nvPicPr>
          <p:cNvPr id="123906" name="Picture 2" descr="Resultado de imagen para Geosincl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357313"/>
            <a:ext cx="87772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23906"/>
                                        </p:tgtEl>
                                        <p:attrNameLst>
                                          <p:attrName>style.visibility</p:attrName>
                                        </p:attrNameLst>
                                      </p:cBhvr>
                                      <p:to>
                                        <p:strVal val="visible"/>
                                      </p:to>
                                    </p:set>
                                    <p:animEffect transition="in" filter="blinds(horizontal)">
                                      <p:cBhvr>
                                        <p:cTn id="11" dur="500"/>
                                        <p:tgtEl>
                                          <p:spTgt spid="12390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706437"/>
          </a:xfrm>
        </p:spPr>
        <p:txBody>
          <a:bodyPr/>
          <a:lstStyle/>
          <a:p>
            <a:pPr eaLnBrk="1" hangingPunct="1">
              <a:defRPr/>
            </a:pPr>
            <a:r>
              <a:rPr lang="es-ES" altLang="en-US" sz="2800" b="1" dirty="0" smtClean="0">
                <a:solidFill>
                  <a:srgbClr val="FFFF00"/>
                </a:solidFill>
              </a:rPr>
              <a:t>Formación de cordillera</a:t>
            </a:r>
            <a:br>
              <a:rPr lang="es-ES" altLang="en-US" sz="2800" b="1" dirty="0" smtClean="0">
                <a:solidFill>
                  <a:srgbClr val="FFFF00"/>
                </a:solidFill>
              </a:rPr>
            </a:br>
            <a:r>
              <a:rPr lang="es-ES" altLang="en-US" sz="1200" b="1" dirty="0" smtClean="0">
                <a:solidFill>
                  <a:schemeClr val="bg1">
                    <a:lumMod val="95000"/>
                  </a:schemeClr>
                </a:solidFill>
              </a:rPr>
              <a:t>El caso de la formación de los Apalaches y Montes Atlas</a:t>
            </a:r>
            <a:endParaRPr lang="es-ES" altLang="en-US" sz="2800" b="1" dirty="0" smtClean="0">
              <a:solidFill>
                <a:schemeClr val="bg1">
                  <a:lumMod val="95000"/>
                </a:schemeClr>
              </a:solidFill>
            </a:endParaRPr>
          </a:p>
        </p:txBody>
      </p:sp>
      <p:pic>
        <p:nvPicPr>
          <p:cNvPr id="12292" name="Picture 4" descr="power formación montaña apal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52513"/>
            <a:ext cx="6381750"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horizontal)">
                                      <p:cBhvr>
                                        <p:cTn id="7" dur="500"/>
                                        <p:tgtEl>
                                          <p:spTgt spid="12290"/>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plus(in)">
                                      <p:cBhvr>
                                        <p:cTn id="11"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43375" y="274638"/>
            <a:ext cx="4543425" cy="1868487"/>
          </a:xfrm>
        </p:spPr>
        <p:txBody>
          <a:bodyPr/>
          <a:lstStyle/>
          <a:p>
            <a:pPr eaLnBrk="1" hangingPunct="1">
              <a:defRPr/>
            </a:pPr>
            <a:r>
              <a:rPr lang="es-ES" altLang="en-US" sz="3200" b="1" dirty="0" smtClean="0">
                <a:solidFill>
                  <a:schemeClr val="folHlink"/>
                </a:solidFill>
              </a:rPr>
              <a:t>						</a:t>
            </a:r>
            <a:r>
              <a:rPr lang="es-ES" altLang="en-US" sz="3200" b="1" dirty="0" smtClean="0">
                <a:solidFill>
                  <a:srgbClr val="FFFF00"/>
                </a:solidFill>
              </a:rPr>
              <a:t>Formación 		de los Alpes</a:t>
            </a:r>
            <a:br>
              <a:rPr lang="es-ES" altLang="en-US" sz="3200" b="1" dirty="0" smtClean="0">
                <a:solidFill>
                  <a:srgbClr val="FFFF00"/>
                </a:solidFill>
              </a:rPr>
            </a:br>
            <a:r>
              <a:rPr lang="es-ES" altLang="en-US" sz="3200" b="1" dirty="0" smtClean="0">
                <a:solidFill>
                  <a:srgbClr val="FFFF00"/>
                </a:solidFill>
              </a:rPr>
              <a:t>		</a:t>
            </a:r>
            <a:r>
              <a:rPr lang="es-ES" altLang="en-US" sz="1200" dirty="0" smtClean="0">
                <a:solidFill>
                  <a:schemeClr val="bg1">
                    <a:lumMod val="95000"/>
                  </a:schemeClr>
                </a:solidFill>
              </a:rPr>
              <a:t>s/</a:t>
            </a:r>
            <a:r>
              <a:rPr lang="es-ES" altLang="en-US" sz="1200" dirty="0" err="1" smtClean="0">
                <a:solidFill>
                  <a:schemeClr val="bg1">
                    <a:lumMod val="95000"/>
                  </a:schemeClr>
                </a:solidFill>
              </a:rPr>
              <a:t>Derruau</a:t>
            </a:r>
            <a:r>
              <a:rPr lang="es-ES" altLang="en-US" sz="1200" dirty="0" smtClean="0">
                <a:solidFill>
                  <a:schemeClr val="bg1">
                    <a:lumMod val="95000"/>
                  </a:schemeClr>
                </a:solidFill>
              </a:rPr>
              <a:t>, M.</a:t>
            </a:r>
            <a:endParaRPr lang="es-ES" altLang="en-US" sz="3200" dirty="0" smtClean="0">
              <a:solidFill>
                <a:schemeClr val="bg1">
                  <a:lumMod val="95000"/>
                </a:schemeClr>
              </a:solidFill>
            </a:endParaRPr>
          </a:p>
        </p:txBody>
      </p:sp>
      <p:pic>
        <p:nvPicPr>
          <p:cNvPr id="11268" name="Picture 4" descr="power al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54276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wedge">
                                      <p:cBhvr>
                                        <p:cTn id="11"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50"/>
          </a:xfrm>
        </p:spPr>
        <p:txBody>
          <a:bodyPr>
            <a:normAutofit fontScale="90000"/>
          </a:bodyPr>
          <a:lstStyle/>
          <a:p>
            <a:pPr>
              <a:defRPr/>
            </a:pPr>
            <a:r>
              <a:rPr lang="es-ES" sz="2400" b="1" dirty="0" smtClean="0">
                <a:solidFill>
                  <a:srgbClr val="FFFF00"/>
                </a:solidFill>
                <a:cs typeface="Arial" pitchFamily="34" charset="0"/>
              </a:rPr>
              <a:t>Movimientos de compensación isostática: </a:t>
            </a:r>
            <a:br>
              <a:rPr lang="es-ES" sz="2400" b="1" dirty="0" smtClean="0">
                <a:solidFill>
                  <a:srgbClr val="FFFF00"/>
                </a:solidFill>
                <a:cs typeface="Arial" pitchFamily="34" charset="0"/>
              </a:rPr>
            </a:br>
            <a:r>
              <a:rPr lang="es-ES" sz="2400" b="1" dirty="0" smtClean="0">
                <a:solidFill>
                  <a:srgbClr val="FFFF00"/>
                </a:solidFill>
                <a:cs typeface="Arial" pitchFamily="34" charset="0"/>
              </a:rPr>
              <a:t>Movimientos </a:t>
            </a:r>
            <a:r>
              <a:rPr lang="es-ES" sz="2400" b="1" dirty="0" err="1" smtClean="0">
                <a:solidFill>
                  <a:srgbClr val="FFFF00"/>
                </a:solidFill>
                <a:cs typeface="Arial" pitchFamily="34" charset="0"/>
              </a:rPr>
              <a:t>epirogénicos</a:t>
            </a:r>
            <a:endParaRPr lang="es-ES" sz="2400" b="1" dirty="0">
              <a:solidFill>
                <a:srgbClr val="FFFF00"/>
              </a:solidFill>
              <a:cs typeface="Arial" pitchFamily="34" charset="0"/>
            </a:endParaRPr>
          </a:p>
        </p:txBody>
      </p:sp>
      <p:sp>
        <p:nvSpPr>
          <p:cNvPr id="4" name="1 Título"/>
          <p:cNvSpPr txBox="1">
            <a:spLocks/>
          </p:cNvSpPr>
          <p:nvPr/>
        </p:nvSpPr>
        <p:spPr>
          <a:xfrm>
            <a:off x="428625" y="1000125"/>
            <a:ext cx="8229600" cy="654050"/>
          </a:xfrm>
          <a:prstGeom prst="rect">
            <a:avLst/>
          </a:prstGeom>
        </p:spPr>
        <p:txBody>
          <a:bodyPr anchor="ctr">
            <a:normAutofit fontScale="97500"/>
          </a:bodyPr>
          <a:lstStyle/>
          <a:p>
            <a:pPr algn="just" fontAlgn="auto">
              <a:spcAft>
                <a:spcPts val="0"/>
              </a:spcAft>
              <a:defRPr/>
            </a:pPr>
            <a:endParaRPr lang="es-ES" sz="1400" dirty="0">
              <a:solidFill>
                <a:srgbClr val="FFFF00"/>
              </a:solidFill>
              <a:ea typeface="+mj-ea"/>
            </a:endParaRPr>
          </a:p>
        </p:txBody>
      </p:sp>
      <p:sp>
        <p:nvSpPr>
          <p:cNvPr id="6" name="5 Rectángulo"/>
          <p:cNvSpPr/>
          <p:nvPr/>
        </p:nvSpPr>
        <p:spPr>
          <a:xfrm>
            <a:off x="428625" y="1071563"/>
            <a:ext cx="8286750" cy="646112"/>
          </a:xfrm>
          <a:prstGeom prst="rect">
            <a:avLst/>
          </a:prstGeom>
        </p:spPr>
        <p:txBody>
          <a:bodyPr>
            <a:spAutoFit/>
          </a:bodyPr>
          <a:lstStyle/>
          <a:p>
            <a:pPr>
              <a:defRPr/>
            </a:pPr>
            <a:r>
              <a:rPr lang="es-ES" dirty="0">
                <a:solidFill>
                  <a:schemeClr val="bg1"/>
                </a:solidFill>
                <a:latin typeface="Arial" charset="0"/>
              </a:rPr>
              <a:t>La </a:t>
            </a:r>
            <a:r>
              <a:rPr lang="es-ES" b="1" dirty="0">
                <a:solidFill>
                  <a:schemeClr val="bg1"/>
                </a:solidFill>
                <a:latin typeface="Arial" charset="0"/>
              </a:rPr>
              <a:t>isostasia</a:t>
            </a:r>
            <a:r>
              <a:rPr lang="es-ES" dirty="0">
                <a:solidFill>
                  <a:schemeClr val="bg1"/>
                </a:solidFill>
                <a:latin typeface="Arial" charset="0"/>
              </a:rPr>
              <a:t> es la condición de equilibrio que presenta la superficie terrestre debido a la diferencia de</a:t>
            </a:r>
            <a:r>
              <a:rPr lang="es-ES" dirty="0">
                <a:solidFill>
                  <a:schemeClr val="bg1">
                    <a:lumMod val="95000"/>
                  </a:schemeClr>
                </a:solidFill>
                <a:latin typeface="Arial" charset="0"/>
              </a:rPr>
              <a:t> densidad de</a:t>
            </a:r>
            <a:r>
              <a:rPr lang="es-ES" dirty="0">
                <a:solidFill>
                  <a:schemeClr val="bg1"/>
                </a:solidFill>
                <a:latin typeface="Arial" charset="0"/>
              </a:rPr>
              <a:t> sus partes</a:t>
            </a:r>
          </a:p>
        </p:txBody>
      </p:sp>
      <p:pic>
        <p:nvPicPr>
          <p:cNvPr id="9" name="8 Marcador de contenido" descr="iso2.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57313" y="2000250"/>
            <a:ext cx="6148387" cy="38576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4145</TotalTime>
  <Words>3001</Words>
  <Application>Microsoft Office PowerPoint</Application>
  <PresentationFormat>Presentación en pantalla (4:3)</PresentationFormat>
  <Paragraphs>636</Paragraphs>
  <Slides>102</Slides>
  <Notes>18</Notes>
  <HiddenSlides>2</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102</vt:i4>
      </vt:variant>
    </vt:vector>
  </HeadingPairs>
  <TitlesOfParts>
    <vt:vector size="108" baseType="lpstr">
      <vt:lpstr>. Aproximadamente el 82 %Arial</vt:lpstr>
      <vt:lpstr>.Arial</vt:lpstr>
      <vt:lpstr>Arial</vt:lpstr>
      <vt:lpstr>Calibri</vt:lpstr>
      <vt:lpstr>Tahoma</vt:lpstr>
      <vt:lpstr>Tema de Office</vt:lpstr>
      <vt:lpstr>Presentación de PowerPoint</vt:lpstr>
      <vt:lpstr>CONOCIMIENTO DEL INTERIOR TERRESTRE Fuente: TARBUCK, E.; LUDGENS, F. (2005). Ciencias de la Tierra. Cap 12</vt:lpstr>
      <vt:lpstr>Naturaleza de las ondas sísmicas Fuente: TARBUCK, E.; LUDGENS, F. (2005). Ciencias de la Tierra. Cap 12</vt:lpstr>
      <vt:lpstr>Gráfico Distancia recorrida/tiempo Ondas P y S</vt:lpstr>
      <vt:lpstr>Método indirecto, conocimiento del interior terrestre Fuente:  Monroe, J. Wicander, R. (2006) </vt:lpstr>
      <vt:lpstr>Método para el conocimiento de la estructura interna de la Tierra Meléndez Hevia, A.; Meléndez Hevia, F. (1981)</vt:lpstr>
      <vt:lpstr>Cono de sombra para las ondas “P”  Fuente:  Monroe, J. Wicander, R. (2006) </vt:lpstr>
      <vt:lpstr>Cono de sombra para las ondas “S”  Fuente:  Monroe, J. Wicander, R. (2006) </vt:lpstr>
      <vt:lpstr>Ondas Superficiales</vt:lpstr>
      <vt:lpstr>Medición de intensidad</vt:lpstr>
      <vt:lpstr>Escala de Richter (Charles Richter, 1935)</vt:lpstr>
      <vt:lpstr>Escala de Richter (Charles Richter, 1935)</vt:lpstr>
      <vt:lpstr>Ejemplos de localidades afectadas por terremotos</vt:lpstr>
      <vt:lpstr>Algunos terremotos significativos Fuente: TARBUCK, E.; LUDGENS, F. (2005)</vt:lpstr>
      <vt:lpstr>Escala de Mercalli</vt:lpstr>
      <vt:lpstr>¿Si la Tierra fuera de composición homogénea? Fuente: TARBUSCK, E.; LUDGENS, F. (2005)</vt:lpstr>
      <vt:lpstr>Comportamiento de las ondas sísmicas. Discontinuidades Fuente:  Monroe, J.; Wicander, R. (2006)</vt:lpstr>
      <vt:lpstr>Estructura interna de la Tierra</vt:lpstr>
      <vt:lpstr>LA CORTEZA DE LA TIERRA Fuente: Tarbuck, E.; Ludgens, F. “Ciencias de la Tierra”. Capitulo 12</vt:lpstr>
      <vt:lpstr>Corteza terrestre Fuente: Meléndez Hevia, F.; Meléndez Hevia, A. (1981)</vt:lpstr>
      <vt:lpstr>Distribución de Tierras y Mares</vt:lpstr>
      <vt:lpstr>Curva hipsográfica Fuente: Holmes, A.; Holmes, D. (1987). Geología Física. Omega. Barcelona.</vt:lpstr>
      <vt:lpstr>Trayectorias idealizadas de ondas a 3 estaciones sismológicas Fuente: TARBUCK, E.; LUDGENS, F. (2005)</vt:lpstr>
      <vt:lpstr>EL MANTO DE LA TIERRA Fuente: Tarbuck, E.; Ludgens, F. “Ciencias de la Tierra”. Capitulo 12</vt:lpstr>
      <vt:lpstr>EL NÚCLEO DE LA TIERRA Fuente: Tarbuck, E.; Ludgens, F. “Ciencias de la Tierra”. Capitulo 12</vt:lpstr>
      <vt:lpstr>SINTETIZANDO:</vt:lpstr>
      <vt:lpstr>El campo magnético terrestre</vt:lpstr>
      <vt:lpstr>Modelos comparativos de capas de la Tierra</vt:lpstr>
      <vt:lpstr>Estructura interna de la Tierra (Punto de vista dinámico)</vt:lpstr>
      <vt:lpstr>Fuente de lectura y estudio</vt:lpstr>
      <vt:lpstr>Síntesis de clase anterior</vt:lpstr>
      <vt:lpstr>Alfred Wegener 1880-1930 Climatólogo y geofísico alemán</vt:lpstr>
      <vt:lpstr>Teoría de la Deriva Continental</vt:lpstr>
      <vt:lpstr>Presentación de PowerPoint</vt:lpstr>
      <vt:lpstr>Presentación de PowerPoint</vt:lpstr>
      <vt:lpstr>Presentación de PowerPoint</vt:lpstr>
      <vt:lpstr>Presentación de PowerPoint</vt:lpstr>
      <vt:lpstr>Glossopteris</vt:lpstr>
      <vt:lpstr>Presentación de PowerPoint</vt:lpstr>
      <vt:lpstr> PANGEA hace 220 Millones de años</vt:lpstr>
      <vt:lpstr>En el Jurásico    125 Millones de años</vt:lpstr>
      <vt:lpstr>En el Cretácico      90 Millones de años</vt:lpstr>
      <vt:lpstr>En el Terciario (Eoceno)      50 Millones de años</vt:lpstr>
      <vt:lpstr>Actualidad</vt:lpstr>
      <vt:lpstr>La Pangea de Wegener</vt:lpstr>
      <vt:lpstr>Explicaciones de Wegener</vt:lpstr>
      <vt:lpstr>Teoría de la Deriva Continental</vt:lpstr>
      <vt:lpstr>Las investigaciones en la posguerra</vt:lpstr>
      <vt:lpstr>Presentación de PowerPoint</vt:lpstr>
      <vt:lpstr>El rift en Islandia</vt:lpstr>
      <vt:lpstr>Volcanes de Islandia</vt:lpstr>
      <vt:lpstr>Presentación de PowerPoint</vt:lpstr>
      <vt:lpstr>Disposición del material basáltico en el fondo oceánico</vt:lpstr>
      <vt:lpstr>Magnetismo superficial alternado</vt:lpstr>
      <vt:lpstr>Presentación de PowerPoint</vt:lpstr>
      <vt:lpstr>Presentación de PowerPoint</vt:lpstr>
      <vt:lpstr>Dorsales oceánicas</vt:lpstr>
      <vt:lpstr> Desplazamiento aparente de los polos magnéticos (según Europa y Norteamérica)   </vt:lpstr>
      <vt:lpstr>Teoría de la Expansión Oceánica</vt:lpstr>
      <vt:lpstr>Harry Hess Planteó los fundamentos a la teoría de Wegener</vt:lpstr>
      <vt:lpstr>Precursores de la Teoría de la Expansión Oceánica</vt:lpstr>
      <vt:lpstr>Presentación de PowerPoint</vt:lpstr>
      <vt:lpstr>Procesos de expansión y subducción Fuente: Cousteau, Jean. (1993)</vt:lpstr>
      <vt:lpstr>Movimientos Convectivos Fuente: Tarbuck, E.; Ludgens, F. (2005)</vt:lpstr>
      <vt:lpstr>Bordes de placas divergentes</vt:lpstr>
      <vt:lpstr>Presentación de PowerPoint</vt:lpstr>
      <vt:lpstr>Presentación de PowerPoint</vt:lpstr>
      <vt:lpstr>Presentación de PowerPoint</vt:lpstr>
      <vt:lpstr>Presentación de PowerPoint</vt:lpstr>
      <vt:lpstr>Presentación de PowerPoint</vt:lpstr>
      <vt:lpstr>Precursores de la Tectónica de Placas Fuente: Tarbuck, E.; Ludgens, F. (2005)</vt:lpstr>
      <vt:lpstr>Placas tectónicas </vt:lpstr>
      <vt:lpstr>Bibliografía (disponible en pdf en web)</vt:lpstr>
      <vt:lpstr>Síntesis</vt:lpstr>
      <vt:lpstr>Bordes de placas divergentes</vt:lpstr>
      <vt:lpstr>Bordes de placas convergentes</vt:lpstr>
      <vt:lpstr>Presentación de PowerPoint</vt:lpstr>
      <vt:lpstr>Presentación de PowerPoint</vt:lpstr>
      <vt:lpstr>Presentación de PowerPoint</vt:lpstr>
      <vt:lpstr>Bordes continental-oceánico</vt:lpstr>
      <vt:lpstr>Presentación de PowerPoint</vt:lpstr>
      <vt:lpstr> Encuentro de bordes de placas oceánica-oceánica</vt:lpstr>
      <vt:lpstr>Guirnaldas insulares</vt:lpstr>
      <vt:lpstr>Presentación de PowerPoint</vt:lpstr>
      <vt:lpstr>Presentación de PowerPoint</vt:lpstr>
      <vt:lpstr>Presentación de PowerPoint</vt:lpstr>
      <vt:lpstr>Fallas transversales</vt:lpstr>
      <vt:lpstr>Falla de San Andrés</vt:lpstr>
      <vt:lpstr>Fallas de transformación</vt:lpstr>
      <vt:lpstr>Velocidades de expansión de dorsales: diferencias topográficas Fuente: Tarbuck y Ludgens. Cap. 13</vt:lpstr>
      <vt:lpstr>En síntesis: existencia de 3 tipos de bordes</vt:lpstr>
      <vt:lpstr>¿Y los puntos calientes?</vt:lpstr>
      <vt:lpstr>Referencias 1.Azores 2. Islas Balleny 3.- Bowie 4.- Is. Carolinas 5.- Cobb 6.- Isla Dafur 7.- Isla de Pascua 8.- Eifel 9.- Nooronha 10.- Galápagos 11.- Guadalupe 12.- Is. Hawaii 13.- Ahaggar 14.- Islandia 15.- Han Mayen 16- J. Fernández 17.- Camerún 18.- Is. Canarias 19.- Cabo Verde 20.- Kerguelén 21.- Comoras 22.- Is. Howe 23.- Louisville 24.- Mc. Donald 25.- Marión 26.- Marquesas 27.- Bouvet 28.- Nva. Inglaterra 29.- Afar 30.- Australia Orien -</vt:lpstr>
      <vt:lpstr>Tipologías de puntos calientes Según Vincent Courtillot (2003)</vt:lpstr>
      <vt:lpstr>Pluma de manto Tristán da Cunha  Formaciones basálticas</vt:lpstr>
      <vt:lpstr>Antiguas teorías: el concepto de Geosinclinal</vt:lpstr>
      <vt:lpstr>Formación de cordillera El caso de la formación de los Apalaches y Montes Atlas</vt:lpstr>
      <vt:lpstr>      Formación   de los Alpes   s/Derruau, M.</vt:lpstr>
      <vt:lpstr>Movimientos de compensación isostática:  Movimientos epirogénicos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I-MAG</cp:lastModifiedBy>
  <cp:revision>212</cp:revision>
  <dcterms:created xsi:type="dcterms:W3CDTF">2020-04-08T20:49:40Z</dcterms:created>
  <dcterms:modified xsi:type="dcterms:W3CDTF">2026-04-03T18:34:28Z</dcterms:modified>
</cp:coreProperties>
</file>