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56"/>
  </p:notesMasterIdLst>
  <p:sldIdLst>
    <p:sldId id="257" r:id="rId3"/>
    <p:sldId id="302" r:id="rId4"/>
    <p:sldId id="316" r:id="rId5"/>
    <p:sldId id="313" r:id="rId6"/>
    <p:sldId id="265" r:id="rId7"/>
    <p:sldId id="258" r:id="rId8"/>
    <p:sldId id="259" r:id="rId9"/>
    <p:sldId id="314" r:id="rId10"/>
    <p:sldId id="260" r:id="rId11"/>
    <p:sldId id="285" r:id="rId12"/>
    <p:sldId id="283" r:id="rId13"/>
    <p:sldId id="263" r:id="rId14"/>
    <p:sldId id="318" r:id="rId15"/>
    <p:sldId id="317" r:id="rId16"/>
    <p:sldId id="311" r:id="rId17"/>
    <p:sldId id="307" r:id="rId18"/>
    <p:sldId id="312" r:id="rId19"/>
    <p:sldId id="264" r:id="rId20"/>
    <p:sldId id="319" r:id="rId21"/>
    <p:sldId id="268" r:id="rId22"/>
    <p:sldId id="269" r:id="rId23"/>
    <p:sldId id="320" r:id="rId24"/>
    <p:sldId id="271" r:id="rId25"/>
    <p:sldId id="293" r:id="rId26"/>
    <p:sldId id="270" r:id="rId27"/>
    <p:sldId id="308" r:id="rId28"/>
    <p:sldId id="274" r:id="rId29"/>
    <p:sldId id="275" r:id="rId30"/>
    <p:sldId id="276" r:id="rId31"/>
    <p:sldId id="277" r:id="rId32"/>
    <p:sldId id="303" r:id="rId33"/>
    <p:sldId id="304" r:id="rId34"/>
    <p:sldId id="305" r:id="rId35"/>
    <p:sldId id="278" r:id="rId36"/>
    <p:sldId id="310" r:id="rId37"/>
    <p:sldId id="281" r:id="rId38"/>
    <p:sldId id="279" r:id="rId39"/>
    <p:sldId id="294" r:id="rId40"/>
    <p:sldId id="306" r:id="rId41"/>
    <p:sldId id="291" r:id="rId42"/>
    <p:sldId id="292" r:id="rId43"/>
    <p:sldId id="295" r:id="rId44"/>
    <p:sldId id="296" r:id="rId45"/>
    <p:sldId id="298" r:id="rId46"/>
    <p:sldId id="300" r:id="rId47"/>
    <p:sldId id="297" r:id="rId48"/>
    <p:sldId id="299" r:id="rId49"/>
    <p:sldId id="301" r:id="rId50"/>
    <p:sldId id="286" r:id="rId51"/>
    <p:sldId id="289" r:id="rId52"/>
    <p:sldId id="290" r:id="rId53"/>
    <p:sldId id="287" r:id="rId54"/>
    <p:sldId id="288" r:id="rId5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5012" autoAdjust="0"/>
  </p:normalViewPr>
  <p:slideViewPr>
    <p:cSldViewPr>
      <p:cViewPr>
        <p:scale>
          <a:sx n="118" d="100"/>
          <a:sy n="118" d="100"/>
        </p:scale>
        <p:origin x="1404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3F3C9D-04AC-458D-B9EC-37F14F4E9870}" type="datetimeFigureOut">
              <a:rPr lang="es-ES" smtClean="0"/>
              <a:pPr/>
              <a:t>24/03/2026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8279BC-BE65-4740-BC13-A85E2B8CDF4B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3686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A62DC4-B285-43E3-87E1-B2E1483FAA91}" type="slidenum">
              <a:rPr lang="es-E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s-E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291B-D2C7-4637-85D2-7E589DC3A1EE}" type="datetimeFigureOut">
              <a:rPr lang="es-ES" smtClean="0"/>
              <a:pPr/>
              <a:t>24/03/2026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FDD08-F13D-4508-B6A4-DEFB0471066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291B-D2C7-4637-85D2-7E589DC3A1EE}" type="datetimeFigureOut">
              <a:rPr lang="es-ES" smtClean="0"/>
              <a:pPr/>
              <a:t>24/03/2026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FDD08-F13D-4508-B6A4-DEFB0471066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291B-D2C7-4637-85D2-7E589DC3A1EE}" type="datetimeFigureOut">
              <a:rPr lang="es-ES" smtClean="0"/>
              <a:pPr/>
              <a:t>24/03/2026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FDD08-F13D-4508-B6A4-DEFB0471066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Título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9" name="8 Subtítulo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27 Marcador de fecha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E246291B-D2C7-4637-85D2-7E589DC3A1EE}" type="datetimeFigureOut">
              <a:rPr lang="es-ES" smtClean="0"/>
              <a:pPr/>
              <a:t>24/03/2026</a:t>
            </a:fld>
            <a:endParaRPr lang="es-ES"/>
          </a:p>
        </p:txBody>
      </p:sp>
      <p:sp>
        <p:nvSpPr>
          <p:cNvPr id="17" name="16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s-ES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C42FDD08-F13D-4508-B6A4-DEFB04710667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1" name="20 Rectángulo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32 Rectángulo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21 Rectángulo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31 Rectángulo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291B-D2C7-4637-85D2-7E589DC3A1EE}" type="datetimeFigureOut">
              <a:rPr lang="es-ES" smtClean="0"/>
              <a:pPr/>
              <a:t>24/03/2026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FDD08-F13D-4508-B6A4-DEFB04710667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7 Marcador de contenido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E246291B-D2C7-4637-85D2-7E589DC3A1EE}" type="datetimeFigureOut">
              <a:rPr lang="es-ES" smtClean="0"/>
              <a:pPr/>
              <a:t>24/03/2026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C42FDD08-F13D-4508-B6A4-DEFB04710667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Rectángulo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291B-D2C7-4637-85D2-7E589DC3A1EE}" type="datetimeFigureOut">
              <a:rPr lang="es-ES" smtClean="0"/>
              <a:pPr/>
              <a:t>24/03/2026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FDD08-F13D-4508-B6A4-DEFB04710667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9" name="8 Marcador de contenido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291B-D2C7-4637-85D2-7E589DC3A1EE}" type="datetimeFigureOut">
              <a:rPr lang="es-ES" smtClean="0"/>
              <a:pPr/>
              <a:t>24/03/2026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FDD08-F13D-4508-B6A4-DEFB04710667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11" name="10 Marcador de contenido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13" name="12 Marcador de contenido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291B-D2C7-4637-85D2-7E589DC3A1EE}" type="datetimeFigureOut">
              <a:rPr lang="es-ES" smtClean="0"/>
              <a:pPr/>
              <a:t>24/03/2026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FDD08-F13D-4508-B6A4-DEFB04710667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6" name="5 Triángulo isósceles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291B-D2C7-4637-85D2-7E589DC3A1EE}" type="datetimeFigureOut">
              <a:rPr lang="es-ES" smtClean="0"/>
              <a:pPr/>
              <a:t>24/03/2026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FDD08-F13D-4508-B6A4-DEFB04710667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5" name="4 Conector recto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5 Triángulo isósceles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291B-D2C7-4637-85D2-7E589DC3A1EE}" type="datetimeFigureOut">
              <a:rPr lang="es-ES" smtClean="0"/>
              <a:pPr/>
              <a:t>24/03/2026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FDD08-F13D-4508-B6A4-DEFB04710667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Conector recto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8 Triángulo isósceles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11 Marcador de contenido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291B-D2C7-4637-85D2-7E589DC3A1EE}" type="datetimeFigureOut">
              <a:rPr lang="es-ES" smtClean="0"/>
              <a:pPr/>
              <a:t>24/03/2026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FDD08-F13D-4508-B6A4-DEFB0471066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291B-D2C7-4637-85D2-7E589DC3A1EE}" type="datetimeFigureOut">
              <a:rPr lang="es-ES" smtClean="0"/>
              <a:pPr/>
              <a:t>24/03/2026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FDD08-F13D-4508-B6A4-DEFB04710667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8" name="7 Conector recto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Triángulo isósceles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Rectángulo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291B-D2C7-4637-85D2-7E589DC3A1EE}" type="datetimeFigureOut">
              <a:rPr lang="es-ES" smtClean="0"/>
              <a:pPr/>
              <a:t>24/03/2026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FDD08-F13D-4508-B6A4-DEFB0471066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291B-D2C7-4637-85D2-7E589DC3A1EE}" type="datetimeFigureOut">
              <a:rPr lang="es-ES" smtClean="0"/>
              <a:pPr/>
              <a:t>24/03/2026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FDD08-F13D-4508-B6A4-DEFB04710667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7" name="6 Conector recto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7 Triángulo isósceles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291B-D2C7-4637-85D2-7E589DC3A1EE}" type="datetimeFigureOut">
              <a:rPr lang="es-ES" smtClean="0"/>
              <a:pPr/>
              <a:t>24/03/2026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FDD08-F13D-4508-B6A4-DEFB0471066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291B-D2C7-4637-85D2-7E589DC3A1EE}" type="datetimeFigureOut">
              <a:rPr lang="es-ES" smtClean="0"/>
              <a:pPr/>
              <a:t>24/03/2026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FDD08-F13D-4508-B6A4-DEFB0471066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291B-D2C7-4637-85D2-7E589DC3A1EE}" type="datetimeFigureOut">
              <a:rPr lang="es-ES" smtClean="0"/>
              <a:pPr/>
              <a:t>24/03/2026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FDD08-F13D-4508-B6A4-DEFB0471066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291B-D2C7-4637-85D2-7E589DC3A1EE}" type="datetimeFigureOut">
              <a:rPr lang="es-ES" smtClean="0"/>
              <a:pPr/>
              <a:t>24/03/2026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FDD08-F13D-4508-B6A4-DEFB0471066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291B-D2C7-4637-85D2-7E589DC3A1EE}" type="datetimeFigureOut">
              <a:rPr lang="es-ES" smtClean="0"/>
              <a:pPr/>
              <a:t>24/03/2026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FDD08-F13D-4508-B6A4-DEFB0471066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291B-D2C7-4637-85D2-7E589DC3A1EE}" type="datetimeFigureOut">
              <a:rPr lang="es-ES" smtClean="0"/>
              <a:pPr/>
              <a:t>24/03/2026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FDD08-F13D-4508-B6A4-DEFB0471066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6291B-D2C7-4637-85D2-7E589DC3A1EE}" type="datetimeFigureOut">
              <a:rPr lang="es-ES" smtClean="0"/>
              <a:pPr/>
              <a:t>24/03/2026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2FDD08-F13D-4508-B6A4-DEFB0471066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6291B-D2C7-4637-85D2-7E589DC3A1EE}" type="datetimeFigureOut">
              <a:rPr lang="es-ES" smtClean="0"/>
              <a:pPr/>
              <a:t>24/03/2026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FDD08-F13D-4508-B6A4-DEFB04710667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Marcador de título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3" name="12 Marcador de texto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4" name="13 Marcador de fecha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E246291B-D2C7-4637-85D2-7E589DC3A1EE}" type="datetimeFigureOut">
              <a:rPr lang="es-ES" smtClean="0"/>
              <a:pPr/>
              <a:t>24/03/2026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s-ES"/>
          </a:p>
        </p:txBody>
      </p:sp>
      <p:sp>
        <p:nvSpPr>
          <p:cNvPr id="23" name="22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C42FDD08-F13D-4508-B6A4-DEFB04710667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28" name="27 Conector recto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28 Conector recto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9 Triángulo isósceles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Manueldelreyrodriguez@gmail.com" TargetMode="External"/><Relationship Id="rId2" Type="http://schemas.openxmlformats.org/officeDocument/2006/relationships/hyperlink" Target="mailto:gfcastelao@gmail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moschenoriel@Gmail.com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8 Marcador de contenido" descr="1200px-USA_10654_Bryce_Canyon_Luca_Galuzzi_2007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050" name="1 Título"/>
          <p:cNvSpPr>
            <a:spLocks noGrp="1"/>
          </p:cNvSpPr>
          <p:nvPr>
            <p:ph type="title"/>
          </p:nvPr>
        </p:nvSpPr>
        <p:spPr>
          <a:xfrm>
            <a:off x="2071670" y="484457"/>
            <a:ext cx="6615130" cy="1143000"/>
          </a:xfrm>
        </p:spPr>
        <p:txBody>
          <a:bodyPr/>
          <a:lstStyle/>
          <a:p>
            <a:pPr eaLnBrk="1" hangingPunct="1"/>
            <a:r>
              <a:rPr lang="es-ES" sz="2000" b="1" dirty="0" smtClean="0">
                <a:latin typeface="Arial" charset="0"/>
                <a:cs typeface="Arial" charset="0"/>
              </a:rPr>
              <a:t>Universidad Nacional del Litoral</a:t>
            </a:r>
            <a:r>
              <a:rPr lang="es-ES" sz="1600" dirty="0" smtClean="0">
                <a:latin typeface="Arial" charset="0"/>
                <a:cs typeface="Arial" charset="0"/>
              </a:rPr>
              <a:t/>
            </a:r>
            <a:br>
              <a:rPr lang="es-ES" sz="1600" dirty="0" smtClean="0">
                <a:latin typeface="Arial" charset="0"/>
                <a:cs typeface="Arial" charset="0"/>
              </a:rPr>
            </a:br>
            <a:r>
              <a:rPr lang="es-ES" sz="1600" dirty="0" smtClean="0">
                <a:latin typeface="Arial" charset="0"/>
                <a:cs typeface="Arial" charset="0"/>
              </a:rPr>
              <a:t>Facultad de Humanidades y Ciencias</a:t>
            </a:r>
            <a:br>
              <a:rPr lang="es-ES" sz="1600" dirty="0" smtClean="0">
                <a:latin typeface="Arial" charset="0"/>
                <a:cs typeface="Arial" charset="0"/>
              </a:rPr>
            </a:br>
            <a:r>
              <a:rPr lang="es-ES" sz="1200" dirty="0" smtClean="0">
                <a:latin typeface="Arial" charset="0"/>
                <a:cs typeface="Arial" charset="0"/>
              </a:rPr>
              <a:t>Colectora Dr. Laureano Maradona. Ciudad Universitaria, </a:t>
            </a:r>
            <a:r>
              <a:rPr lang="es-ES" sz="1200" dirty="0" err="1" smtClean="0">
                <a:latin typeface="Arial" charset="0"/>
                <a:cs typeface="Arial" charset="0"/>
              </a:rPr>
              <a:t>Prje</a:t>
            </a:r>
            <a:r>
              <a:rPr lang="es-ES" sz="1200" dirty="0" smtClean="0">
                <a:latin typeface="Arial" charset="0"/>
                <a:cs typeface="Arial" charset="0"/>
              </a:rPr>
              <a:t>. El Pozo. (3000) Santa Fe</a:t>
            </a:r>
            <a:endParaRPr lang="es-ES" sz="1600" dirty="0" smtClean="0">
              <a:latin typeface="Arial" charset="0"/>
              <a:cs typeface="Arial" charset="0"/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2928938" y="3357562"/>
            <a:ext cx="4429144" cy="500066"/>
          </a:xfrm>
        </p:spPr>
        <p:txBody>
          <a:bodyPr rtlCol="0">
            <a:normAutofit fontScale="85000"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Cátedra: </a:t>
            </a:r>
            <a:r>
              <a:rPr lang="es-ES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GEOMORFOLOGÍA</a:t>
            </a:r>
            <a:endParaRPr lang="es-ES" b="1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3" name="3 Marcador de contenido"/>
          <p:cNvSpPr txBox="1">
            <a:spLocks/>
          </p:cNvSpPr>
          <p:nvPr/>
        </p:nvSpPr>
        <p:spPr bwMode="auto">
          <a:xfrm>
            <a:off x="2908004" y="5152188"/>
            <a:ext cx="5778796" cy="122413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None/>
            </a:pPr>
            <a:r>
              <a:rPr lang="es-ES" sz="1200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Equipo:</a:t>
            </a:r>
            <a:endParaRPr lang="es-ES" sz="1200" b="1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None/>
            </a:pPr>
            <a:r>
              <a:rPr lang="es-ES" sz="12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s-ES" sz="12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Titular</a:t>
            </a:r>
            <a:r>
              <a:rPr lang="es-ES" sz="12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s-ES" sz="12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Prof. Dr. </a:t>
            </a:r>
            <a:r>
              <a:rPr lang="es-ES" sz="12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Gabriel F. </a:t>
            </a:r>
            <a:r>
              <a:rPr lang="es-ES" sz="1200" b="1" i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Castelao</a:t>
            </a:r>
            <a:endParaRPr lang="es-ES" sz="1200" b="1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None/>
            </a:pPr>
            <a:r>
              <a:rPr lang="es-ES" sz="12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s-ES" sz="12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Jefe de Trabajos Prácticos: Lic. </a:t>
            </a:r>
            <a:r>
              <a:rPr lang="es-ES" sz="1200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MSc.</a:t>
            </a:r>
            <a:r>
              <a:rPr lang="es-ES" sz="12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Manuel </a:t>
            </a:r>
            <a:r>
              <a:rPr lang="es-ES" sz="12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Del Rey </a:t>
            </a:r>
            <a:r>
              <a:rPr lang="es-ES" sz="12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Rodríguez</a:t>
            </a:r>
          </a:p>
          <a:p>
            <a:pPr marL="342900" indent="-342900">
              <a:spcBef>
                <a:spcPct val="20000"/>
              </a:spcBef>
              <a:buFont typeface="Arial" charset="0"/>
              <a:buNone/>
            </a:pPr>
            <a:r>
              <a:rPr lang="es-ES" sz="12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	Ayudante de cátedra: Prof. </a:t>
            </a:r>
            <a:r>
              <a:rPr lang="es-ES" sz="1200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Oriel</a:t>
            </a:r>
            <a:r>
              <a:rPr lang="es-ES" sz="12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200" b="1" i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Moschen</a:t>
            </a:r>
            <a:endParaRPr lang="es-ES" sz="1200" b="1" i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None/>
            </a:pPr>
            <a:r>
              <a:rPr lang="es-ES" sz="12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 </a:t>
            </a:r>
            <a:r>
              <a:rPr lang="es-ES" sz="12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s-ES" sz="1200" b="1" i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s-ES" sz="1200" b="1" i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Ayudante Docente Alumno:  solicitado</a:t>
            </a:r>
            <a:endParaRPr lang="es-ES" sz="1200" b="1" i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49382"/>
            <a:ext cx="1698297" cy="17120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4" grpId="0" build="p"/>
      <p:bldP spid="205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sp>
        <p:nvSpPr>
          <p:cNvPr id="29699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29700" name="Picture 2" descr="http://www.escapadores.com/wp-content/uploads/2011/12/jungfrau_glacier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297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sp>
        <p:nvSpPr>
          <p:cNvPr id="27651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27652" name="Picture 4" descr="http://static.panoramio.com/photos/original/193878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6440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8195" name="3 Marcador de contenido" descr="Desert%20landscape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1 Título"/>
          <p:cNvSpPr txBox="1">
            <a:spLocks/>
          </p:cNvSpPr>
          <p:nvPr/>
        </p:nvSpPr>
        <p:spPr>
          <a:xfrm>
            <a:off x="3995936" y="142875"/>
            <a:ext cx="5148065" cy="549821"/>
          </a:xfrm>
          <a:prstGeom prst="rect">
            <a:avLst/>
          </a:prstGeom>
        </p:spPr>
        <p:txBody>
          <a:bodyPr vert="horz" rtlCol="0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E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Paisaje morfológico en una región árida</a:t>
            </a:r>
            <a:endParaRPr lang="es-E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Los Mejores Miradores y Vistas en el Gran Cañón • James Kais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92" y="-28922"/>
            <a:ext cx="9276784" cy="6886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arcador de contenido 2"/>
          <p:cNvSpPr>
            <a:spLocks noGrp="1"/>
          </p:cNvSpPr>
          <p:nvPr>
            <p:ph sz="quarter" idx="1"/>
          </p:nvPr>
        </p:nvSpPr>
        <p:spPr>
          <a:xfrm>
            <a:off x="457200" y="334888"/>
            <a:ext cx="8229600" cy="625624"/>
          </a:xfrm>
        </p:spPr>
        <p:txBody>
          <a:bodyPr/>
          <a:lstStyle/>
          <a:p>
            <a:pPr algn="ctr"/>
            <a:r>
              <a:rPr lang="es-ES" b="1" dirty="0" smtClean="0"/>
              <a:t>Modelado fluvial. Cañón del Colorado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60752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asto Desierto paisaje con dunas extensión dentro el horizonte antecedentes  48632208 Foto de stock en Vecteez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728" y="0"/>
            <a:ext cx="916272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12304"/>
          </a:xfrm>
        </p:spPr>
        <p:txBody>
          <a:bodyPr/>
          <a:lstStyle/>
          <a:p>
            <a:pPr algn="ctr"/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Paisaje morfológico de dunas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204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12304"/>
          </a:xfrm>
        </p:spPr>
        <p:txBody>
          <a:bodyPr>
            <a:normAutofit fontScale="90000"/>
          </a:bodyPr>
          <a:lstStyle/>
          <a:p>
            <a:pPr algn="ctr"/>
            <a:r>
              <a:rPr lang="es-E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Paisaje de modelado eólico en zona de montañas – </a:t>
            </a:r>
            <a:r>
              <a:rPr lang="es-ES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Medanitos-Saujil</a:t>
            </a:r>
            <a:r>
              <a:rPr lang="es-E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Catamarca</a:t>
            </a:r>
            <a:endParaRPr lang="en-US" sz="2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764704"/>
            <a:ext cx="9144000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951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é es el relieve kárstico y cómo se forma? | Ingeoexpert ®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2746648" cy="612304"/>
          </a:xfrm>
        </p:spPr>
        <p:txBody>
          <a:bodyPr>
            <a:normAutofit fontScale="90000"/>
          </a:bodyPr>
          <a:lstStyle/>
          <a:p>
            <a:pPr algn="ctr"/>
            <a:r>
              <a:rPr lang="es-ES" sz="24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Paisaje kárstico</a:t>
            </a:r>
            <a:r>
              <a:rPr lang="es-E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ES" sz="24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Fuente: </a:t>
            </a:r>
            <a:r>
              <a:rPr lang="es-ES" sz="1200" dirty="0" err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ingeoexpert</a:t>
            </a:r>
            <a:r>
              <a:rPr lang="es-ES" sz="12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2019</a:t>
            </a:r>
            <a:endParaRPr lang="en-US" sz="12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48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229600" cy="540296"/>
          </a:xfrm>
        </p:spPr>
        <p:txBody>
          <a:bodyPr>
            <a:normAutofit/>
          </a:bodyPr>
          <a:lstStyle/>
          <a:p>
            <a:pPr algn="ctr"/>
            <a:r>
              <a:rPr lang="es-E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Estructura plegada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https://i.pinimg.com/originals/c6/b6/8a/c6b68a59903af40f6ba023cb170f1d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84"/>
            <a:ext cx="9241389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998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El Tiempo en Geomorfología</a:t>
            </a:r>
            <a:r>
              <a:rPr lang="es-E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s-ES" sz="2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s-ES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Fuente: </a:t>
            </a:r>
            <a:r>
              <a:rPr lang="es-ES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Tricart</a:t>
            </a:r>
            <a:r>
              <a:rPr lang="es-ES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J. (1968). “ </a:t>
            </a:r>
            <a:r>
              <a:rPr lang="es-ES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Principes</a:t>
            </a:r>
            <a:r>
              <a:rPr lang="es-ES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et </a:t>
            </a:r>
            <a:r>
              <a:rPr lang="es-ES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methodes</a:t>
            </a:r>
            <a:r>
              <a:rPr lang="es-ES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de la </a:t>
            </a:r>
            <a:r>
              <a:rPr lang="es-ES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Geomorphologie</a:t>
            </a:r>
            <a:r>
              <a:rPr lang="es-ES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”. </a:t>
            </a:r>
            <a:r>
              <a:rPr lang="es-ES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Masson</a:t>
            </a:r>
            <a:r>
              <a:rPr lang="es-ES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Paris. 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628775"/>
            <a:ext cx="8229600" cy="4497388"/>
          </a:xfrm>
        </p:spPr>
        <p:txBody>
          <a:bodyPr/>
          <a:lstStyle/>
          <a:p>
            <a:pPr eaLnBrk="1" hangingPunct="1"/>
            <a:r>
              <a:rPr lang="es-ES" sz="1800" dirty="0" smtClean="0">
                <a:latin typeface="Arial" pitchFamily="34" charset="0"/>
                <a:cs typeface="Arial" pitchFamily="34" charset="0"/>
              </a:rPr>
              <a:t>Es heterogéneo, de transcurso desigual;</a:t>
            </a:r>
          </a:p>
          <a:p>
            <a:pPr eaLnBrk="1" hangingPunct="1">
              <a:buFontTx/>
              <a:buNone/>
            </a:pPr>
            <a:r>
              <a:rPr lang="es-ES" sz="1800" dirty="0" smtClean="0">
                <a:latin typeface="Arial" pitchFamily="34" charset="0"/>
                <a:cs typeface="Arial" pitchFamily="34" charset="0"/>
              </a:rPr>
              <a:t>	- Tiempo histórico (desde el minuto hasta milenios)</a:t>
            </a:r>
          </a:p>
          <a:p>
            <a:pPr eaLnBrk="1" hangingPunct="1">
              <a:buFontTx/>
              <a:buNone/>
            </a:pPr>
            <a:r>
              <a:rPr lang="es-ES" sz="1800" dirty="0" smtClean="0">
                <a:latin typeface="Arial" pitchFamily="34" charset="0"/>
                <a:cs typeface="Arial" pitchFamily="34" charset="0"/>
              </a:rPr>
              <a:t>	- Tiempo geológico ( unidad de tiempo es el cron)</a:t>
            </a:r>
          </a:p>
          <a:p>
            <a:pPr eaLnBrk="1" hangingPunct="1">
              <a:buFontTx/>
              <a:buNone/>
            </a:pPr>
            <a:endParaRPr lang="es-ES" sz="1800" dirty="0" smtClean="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s-ES" sz="1800" dirty="0" smtClean="0">
                <a:latin typeface="Arial" pitchFamily="34" charset="0"/>
                <a:cs typeface="Arial" pitchFamily="34" charset="0"/>
              </a:rPr>
              <a:t>Contiene fenómenos continuos: oleaje del mar, la escorrentía de ríos.</a:t>
            </a:r>
          </a:p>
          <a:p>
            <a:pPr eaLnBrk="1" hangingPunct="1">
              <a:buFontTx/>
              <a:buNone/>
            </a:pPr>
            <a:endParaRPr lang="es-ES" sz="1800" dirty="0" smtClean="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s-ES" sz="1800" dirty="0" smtClean="0">
                <a:latin typeface="Arial" pitchFamily="34" charset="0"/>
                <a:cs typeface="Arial" pitchFamily="34" charset="0"/>
              </a:rPr>
              <a:t>Contiene fenómenos estacionales: hidrólisis en los climas de </a:t>
            </a:r>
            <a:r>
              <a:rPr lang="es-ES" sz="1800" dirty="0" err="1" smtClean="0">
                <a:latin typeface="Arial" pitchFamily="34" charset="0"/>
                <a:cs typeface="Arial" pitchFamily="34" charset="0"/>
              </a:rPr>
              <a:t>est</a:t>
            </a:r>
            <a:r>
              <a:rPr lang="es-ES" sz="1800" dirty="0" smtClean="0">
                <a:latin typeface="Arial" pitchFamily="34" charset="0"/>
                <a:cs typeface="Arial" pitchFamily="34" charset="0"/>
              </a:rPr>
              <a:t>. Seca.</a:t>
            </a:r>
          </a:p>
          <a:p>
            <a:pPr eaLnBrk="1" hangingPunct="1">
              <a:buFontTx/>
              <a:buNone/>
            </a:pPr>
            <a:endParaRPr lang="es-ES" sz="1800" dirty="0" smtClean="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s-ES" sz="1800" dirty="0" smtClean="0">
                <a:latin typeface="Arial" pitchFamily="34" charset="0"/>
                <a:cs typeface="Arial" pitchFamily="34" charset="0"/>
              </a:rPr>
              <a:t>Contiene fenómenos cíclicos (crónicos): Ej. Inundaciones</a:t>
            </a:r>
          </a:p>
          <a:p>
            <a:pPr eaLnBrk="1" hangingPunct="1">
              <a:buFontTx/>
              <a:buNone/>
            </a:pPr>
            <a:endParaRPr lang="es-ES" sz="1800" dirty="0" smtClean="0">
              <a:latin typeface="Arial" pitchFamily="34" charset="0"/>
              <a:cs typeface="Arial" pitchFamily="34" charset="0"/>
            </a:endParaRPr>
          </a:p>
          <a:p>
            <a:pPr eaLnBrk="1" hangingPunct="1"/>
            <a:r>
              <a:rPr lang="es-ES" sz="1800" dirty="0" smtClean="0">
                <a:latin typeface="Arial" pitchFamily="34" charset="0"/>
                <a:cs typeface="Arial" pitchFamily="34" charset="0"/>
              </a:rPr>
              <a:t>Contiene fenómenos catastróficos</a:t>
            </a:r>
            <a:endParaRPr lang="es-ES" sz="18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7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1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71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7171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38" y="1628800"/>
            <a:ext cx="7176749" cy="3659162"/>
          </a:xfrm>
        </p:spPr>
      </p:pic>
      <p:pic>
        <p:nvPicPr>
          <p:cNvPr id="5" name="Picture 2" descr="undefin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2636912"/>
            <a:ext cx="1392201" cy="233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5724128" y="2852936"/>
            <a:ext cx="1512168" cy="432048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E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William Davis</a:t>
            </a: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609600" y="485056"/>
            <a:ext cx="8229600" cy="648072"/>
          </a:xfrm>
          <a:prstGeom prst="rect">
            <a:avLst/>
          </a:prstGeom>
        </p:spPr>
        <p:txBody>
          <a:bodyPr vert="horz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Paradigma de la Geomorfología del siglo XIX-principios del XX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972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589738"/>
          </a:xfrm>
        </p:spPr>
        <p:txBody>
          <a:bodyPr/>
          <a:lstStyle/>
          <a:p>
            <a:pPr>
              <a:defRPr/>
            </a:pPr>
            <a:r>
              <a:rPr lang="es-ES" sz="2400" b="1" dirty="0" smtClean="0">
                <a:solidFill>
                  <a:srgbClr val="FF0000"/>
                </a:solidFill>
                <a:latin typeface="+mn-lt"/>
              </a:rPr>
              <a:t>Herramientas para trabajar</a:t>
            </a:r>
            <a:endParaRPr lang="es-ES" sz="24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9219" name="2 Marcador de contenido"/>
          <p:cNvSpPr>
            <a:spLocks noGrp="1"/>
          </p:cNvSpPr>
          <p:nvPr>
            <p:ph idx="1"/>
          </p:nvPr>
        </p:nvSpPr>
        <p:spPr>
          <a:xfrm>
            <a:off x="457200" y="1285875"/>
            <a:ext cx="8229600" cy="5168900"/>
          </a:xfrm>
        </p:spPr>
        <p:txBody>
          <a:bodyPr>
            <a:normAutofit fontScale="92500" lnSpcReduction="10000"/>
          </a:bodyPr>
          <a:lstStyle/>
          <a:p>
            <a:pPr>
              <a:buFontTx/>
              <a:buChar char="-"/>
            </a:pP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Clases presenciales: Viernes 16 </a:t>
            </a:r>
            <a:r>
              <a:rPr lang="es-E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hs</a:t>
            </a: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(Teóricos)</a:t>
            </a:r>
          </a:p>
          <a:p>
            <a:pPr>
              <a:buFontTx/>
              <a:buChar char="-"/>
            </a:pPr>
            <a:endParaRPr lang="es-E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Plataforma </a:t>
            </a:r>
            <a:r>
              <a:rPr lang="es-E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ZOOM o MEET</a:t>
            </a:r>
            <a:r>
              <a:rPr lang="es-ES" sz="1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(para consultas)</a:t>
            </a:r>
          </a:p>
          <a:p>
            <a:pPr>
              <a:buFont typeface="Wingdings 2" pitchFamily="18" charset="2"/>
              <a:buNone/>
            </a:pPr>
            <a:endParaRPr lang="es-E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Página web:      https</a:t>
            </a: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://www.bgf-info9.webnode.page</a:t>
            </a:r>
            <a:endParaRPr lang="es-E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s-E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 2" pitchFamily="18" charset="2"/>
              <a:buNone/>
            </a:pP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			- Plan de Tareas (programa 2026)</a:t>
            </a:r>
          </a:p>
          <a:p>
            <a:pPr>
              <a:buFont typeface="Wingdings 2" pitchFamily="18" charset="2"/>
              <a:buNone/>
            </a:pP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			- </a:t>
            </a:r>
            <a:r>
              <a:rPr lang="es-E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Point (todos cargados en dicha pestaña)</a:t>
            </a:r>
          </a:p>
          <a:p>
            <a:pPr>
              <a:buFont typeface="Wingdings 2" pitchFamily="18" charset="2"/>
              <a:buNone/>
            </a:pP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			- Fuente de información en PDF</a:t>
            </a:r>
          </a:p>
          <a:p>
            <a:pPr>
              <a:buFont typeface="Wingdings 2" pitchFamily="18" charset="2"/>
              <a:buNone/>
            </a:pP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			- Comunicados de la cátedra</a:t>
            </a:r>
          </a:p>
          <a:p>
            <a:pPr>
              <a:buFont typeface="Wingdings 2" pitchFamily="18" charset="2"/>
              <a:buNone/>
            </a:pPr>
            <a:r>
              <a:rPr lang="es-ES" sz="18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		- Pestaña con minerales y rocas clasificadas</a:t>
            </a:r>
          </a:p>
          <a:p>
            <a:pPr>
              <a:buFont typeface="Wingdings 2" pitchFamily="18" charset="2"/>
              <a:buNone/>
            </a:pPr>
            <a:endParaRPr lang="es-E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Aula virtual UNL. Se usará para colgar </a:t>
            </a:r>
            <a:r>
              <a:rPr lang="es-E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info</a:t>
            </a: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y/o alguna actividad</a:t>
            </a:r>
          </a:p>
          <a:p>
            <a:pPr>
              <a:buFontTx/>
              <a:buChar char="-"/>
            </a:pPr>
            <a:endParaRPr lang="es-E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Mail personal:  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gfcastelao@gmail.com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	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Manueldelreyrodriguez@gmail.com</a:t>
            </a: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		 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moschenoriel@Gmail.com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	   </a:t>
            </a:r>
          </a:p>
          <a:p>
            <a:pPr>
              <a:buFont typeface="Wingdings 2" pitchFamily="18" charset="2"/>
              <a:buNone/>
            </a:pPr>
            <a:r>
              <a:rPr lang="es-E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4829175" cy="582612"/>
          </a:xfrm>
        </p:spPr>
        <p:txBody>
          <a:bodyPr/>
          <a:lstStyle/>
          <a:p>
            <a:pPr algn="l"/>
            <a:r>
              <a:rPr lang="es-ES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¿Qué es la Teoría de Davis?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928688"/>
            <a:ext cx="8229600" cy="5572125"/>
          </a:xfrm>
        </p:spPr>
        <p:txBody>
          <a:bodyPr>
            <a:normAutofit/>
          </a:bodyPr>
          <a:lstStyle/>
          <a:p>
            <a:pPr>
              <a:buFont typeface="Arial" charset="0"/>
              <a:buNone/>
            </a:pPr>
            <a:r>
              <a:rPr lang="es-ES" sz="1800" dirty="0" smtClean="0">
                <a:solidFill>
                  <a:schemeClr val="bg1"/>
                </a:solidFill>
              </a:rPr>
              <a:t>William Morris Davis (EEUU)</a:t>
            </a:r>
          </a:p>
          <a:p>
            <a:pPr>
              <a:buFontTx/>
              <a:buChar char="-"/>
            </a:pPr>
            <a:r>
              <a:rPr lang="es-ES" sz="1800" dirty="0" smtClean="0">
                <a:latin typeface="Arial" pitchFamily="34" charset="0"/>
                <a:cs typeface="Arial" pitchFamily="34" charset="0"/>
              </a:rPr>
              <a:t>Es el primer modelo de evolución del paisaje de aceptación mundial.</a:t>
            </a:r>
          </a:p>
          <a:p>
            <a:pPr>
              <a:buFontTx/>
              <a:buChar char="-"/>
            </a:pPr>
            <a:r>
              <a:rPr lang="es-ES" sz="1800" dirty="0" smtClean="0">
                <a:latin typeface="Arial" pitchFamily="34" charset="0"/>
                <a:cs typeface="Arial" pitchFamily="34" charset="0"/>
              </a:rPr>
              <a:t>Hasta </a:t>
            </a:r>
            <a:r>
              <a:rPr lang="es-ES" sz="1800" dirty="0" smtClean="0">
                <a:latin typeface="Arial" pitchFamily="34" charset="0"/>
                <a:cs typeface="Arial" pitchFamily="34" charset="0"/>
              </a:rPr>
              <a:t>finales del siglo XIX los geógrafos pensaban que los acontecimientos geológicos tenía su origen en fenómenos violentos y posterior evolución lenta.</a:t>
            </a:r>
          </a:p>
          <a:p>
            <a:pPr>
              <a:buFontTx/>
              <a:buChar char="-"/>
            </a:pPr>
            <a:r>
              <a:rPr lang="es-ES" sz="1800" dirty="0" smtClean="0">
                <a:latin typeface="Arial" pitchFamily="34" charset="0"/>
                <a:cs typeface="Arial" pitchFamily="34" charset="0"/>
              </a:rPr>
              <a:t>Concebido sobre la base de estudios en climas templados.</a:t>
            </a:r>
          </a:p>
          <a:p>
            <a:pPr>
              <a:buFontTx/>
              <a:buChar char="-"/>
            </a:pPr>
            <a:endParaRPr lang="es-ES" sz="1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charset="0"/>
              <a:buNone/>
            </a:pPr>
            <a:r>
              <a:rPr lang="es-ES" sz="1800" dirty="0" smtClean="0">
                <a:latin typeface="Arial" pitchFamily="34" charset="0"/>
                <a:cs typeface="Arial" pitchFamily="34" charset="0"/>
              </a:rPr>
              <a:t>Se concibe la evolución como un ciclo:</a:t>
            </a:r>
          </a:p>
          <a:p>
            <a:pPr>
              <a:buFont typeface="Arial" charset="0"/>
              <a:buNone/>
            </a:pPr>
            <a:r>
              <a:rPr lang="es-ES" sz="18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s-ES" sz="1800" b="1" dirty="0" smtClean="0">
                <a:latin typeface="Arial" pitchFamily="34" charset="0"/>
                <a:cs typeface="Arial" pitchFamily="34" charset="0"/>
              </a:rPr>
              <a:t>Juventud:</a:t>
            </a:r>
            <a:r>
              <a:rPr lang="es-ES" sz="1800" dirty="0" smtClean="0">
                <a:latin typeface="Arial" pitchFamily="34" charset="0"/>
                <a:cs typeface="Arial" pitchFamily="34" charset="0"/>
              </a:rPr>
              <a:t> se origina un relieve vasto a causa de un movimiento brusco. La erosión está muy activa y es muy intensa..se generan numerosos valles fluviales.</a:t>
            </a:r>
          </a:p>
          <a:p>
            <a:pPr>
              <a:buFont typeface="Arial" charset="0"/>
              <a:buNone/>
            </a:pPr>
            <a:endParaRPr lang="es-ES" sz="1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charset="0"/>
              <a:buNone/>
            </a:pPr>
            <a:r>
              <a:rPr lang="es-ES" sz="18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s-ES" sz="1800" b="1" dirty="0" smtClean="0">
                <a:latin typeface="Arial" pitchFamily="34" charset="0"/>
                <a:cs typeface="Arial" pitchFamily="34" charset="0"/>
              </a:rPr>
              <a:t>Madurez:</a:t>
            </a:r>
            <a:r>
              <a:rPr lang="es-ES" sz="1800" dirty="0" smtClean="0">
                <a:latin typeface="Arial" pitchFamily="34" charset="0"/>
                <a:cs typeface="Arial" pitchFamily="34" charset="0"/>
              </a:rPr>
              <a:t> El relieve se suaviza, las montañas se redondean.</a:t>
            </a:r>
          </a:p>
          <a:p>
            <a:pPr>
              <a:buFont typeface="Arial" charset="0"/>
              <a:buNone/>
            </a:pPr>
            <a:endParaRPr lang="es-ES" sz="18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charset="0"/>
              <a:buNone/>
            </a:pPr>
            <a:r>
              <a:rPr lang="es-ES" sz="18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s-ES" sz="1800" b="1" dirty="0" smtClean="0">
                <a:latin typeface="Arial" pitchFamily="34" charset="0"/>
                <a:cs typeface="Arial" pitchFamily="34" charset="0"/>
              </a:rPr>
              <a:t>Vejez:</a:t>
            </a:r>
            <a:r>
              <a:rPr lang="es-ES" sz="1800" dirty="0" smtClean="0">
                <a:latin typeface="Arial" pitchFamily="34" charset="0"/>
                <a:cs typeface="Arial" pitchFamily="34" charset="0"/>
              </a:rPr>
              <a:t> la topografía es suave, con pocos desniveles. Se forma una penillanura</a:t>
            </a:r>
            <a:endParaRPr lang="es-ES" sz="1800" b="1" dirty="0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4686304" cy="582612"/>
          </a:xfrm>
        </p:spPr>
        <p:txBody>
          <a:bodyPr>
            <a:no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Críticas a la Teoría de Davis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071563"/>
            <a:ext cx="8472488" cy="5357812"/>
          </a:xfrm>
        </p:spPr>
        <p:txBody>
          <a:bodyPr/>
          <a:lstStyle/>
          <a:p>
            <a:pPr>
              <a:buFont typeface="Arial" charset="0"/>
              <a:buNone/>
            </a:pPr>
            <a:endParaRPr lang="es-ES" sz="1600" dirty="0" smtClean="0">
              <a:solidFill>
                <a:srgbClr val="FFFF00"/>
              </a:solidFill>
            </a:endParaRPr>
          </a:p>
          <a:p>
            <a:pPr>
              <a:buFont typeface="Arial" charset="0"/>
              <a:buNone/>
            </a:pPr>
            <a:r>
              <a:rPr lang="es-ES" sz="1600" dirty="0" smtClean="0">
                <a:solidFill>
                  <a:srgbClr val="FFFF00"/>
                </a:solidFill>
              </a:rPr>
              <a:t>	</a:t>
            </a:r>
            <a:r>
              <a:rPr lang="es-ES" sz="2400" b="1" dirty="0" smtClean="0">
                <a:latin typeface="Arial" pitchFamily="34" charset="0"/>
                <a:cs typeface="Arial" pitchFamily="34" charset="0"/>
              </a:rPr>
              <a:t>Estabilidad temporal  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en ocasiones el ciclo de Davis necesita un largo período de estabilidad. </a:t>
            </a:r>
          </a:p>
          <a:p>
            <a:pPr>
              <a:buFont typeface="Arial" charset="0"/>
              <a:buNone/>
            </a:pPr>
            <a:r>
              <a:rPr lang="es-ES" sz="2400" b="1" dirty="0" smtClean="0">
                <a:latin typeface="Arial" pitchFamily="34" charset="0"/>
                <a:cs typeface="Arial" pitchFamily="34" charset="0"/>
              </a:rPr>
              <a:t>	</a:t>
            </a:r>
          </a:p>
          <a:p>
            <a:pPr>
              <a:buFont typeface="Arial" charset="0"/>
              <a:buNone/>
            </a:pPr>
            <a:r>
              <a:rPr lang="es-ES" sz="2400" b="1" dirty="0">
                <a:latin typeface="Arial" pitchFamily="34" charset="0"/>
                <a:cs typeface="Arial" pitchFamily="34" charset="0"/>
              </a:rPr>
              <a:t>	</a:t>
            </a:r>
            <a:r>
              <a:rPr lang="es-ES" sz="2400" b="1" dirty="0" smtClean="0">
                <a:latin typeface="Arial" pitchFamily="34" charset="0"/>
                <a:cs typeface="Arial" pitchFamily="34" charset="0"/>
              </a:rPr>
              <a:t>Modelo determinista. 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Todo resulta cíclico.</a:t>
            </a:r>
          </a:p>
          <a:p>
            <a:pPr>
              <a:buFont typeface="Arial" charset="0"/>
              <a:buNone/>
            </a:pPr>
            <a:endParaRPr lang="es-ES" sz="2400" b="1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Arial" charset="0"/>
              <a:buNone/>
            </a:pPr>
            <a:r>
              <a:rPr lang="es-ES" sz="2400" b="1" dirty="0" smtClean="0">
                <a:latin typeface="Arial" pitchFamily="34" charset="0"/>
                <a:cs typeface="Arial" pitchFamily="34" charset="0"/>
              </a:rPr>
              <a:t>	Rigurosidad:</a:t>
            </a:r>
            <a:r>
              <a:rPr lang="es-ES" sz="2400" dirty="0" smtClean="0">
                <a:latin typeface="Arial" pitchFamily="34" charset="0"/>
                <a:cs typeface="Arial" pitchFamily="34" charset="0"/>
              </a:rPr>
              <a:t> basada únicamente en el estudio de relieves y modelados parcializados. No explica los relieves en zonas áridas, glaciares o tropicales.</a:t>
            </a:r>
          </a:p>
          <a:p>
            <a:pPr algn="just">
              <a:buFont typeface="Arial" charset="0"/>
              <a:buNone/>
            </a:pPr>
            <a:endParaRPr lang="es-ES" sz="2400" dirty="0">
              <a:latin typeface="Arial" pitchFamily="34" charset="0"/>
              <a:cs typeface="Arial" pitchFamily="34" charset="0"/>
            </a:endParaRPr>
          </a:p>
          <a:p>
            <a:pPr algn="just">
              <a:buFont typeface="Arial" charset="0"/>
              <a:buNone/>
            </a:pPr>
            <a:r>
              <a:rPr lang="es-ES" sz="2400" dirty="0" smtClean="0">
                <a:latin typeface="Arial" pitchFamily="34" charset="0"/>
                <a:cs typeface="Arial" pitchFamily="34" charset="0"/>
              </a:rPr>
              <a:t> 	</a:t>
            </a:r>
            <a:endParaRPr lang="es-ES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11124"/>
            <a:ext cx="7583710" cy="4050124"/>
          </a:xfrm>
        </p:spPr>
      </p:pic>
      <p:sp>
        <p:nvSpPr>
          <p:cNvPr id="4" name="Título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648072"/>
          </a:xfrm>
        </p:spPr>
        <p:txBody>
          <a:bodyPr>
            <a:normAutofit/>
          </a:bodyPr>
          <a:lstStyle/>
          <a:p>
            <a:pPr algn="ctr"/>
            <a:r>
              <a:rPr lang="es-E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Paradigma de la Geomorfología desde el siglo XX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ommage à Jean Tricart (1920 - 2003) - Persé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1988840"/>
            <a:ext cx="1392200" cy="211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 txBox="1">
            <a:spLocks noChangeArrowheads="1"/>
          </p:cNvSpPr>
          <p:nvPr/>
        </p:nvSpPr>
        <p:spPr>
          <a:xfrm>
            <a:off x="5004048" y="2708920"/>
            <a:ext cx="2232248" cy="432048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E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Jean </a:t>
            </a:r>
            <a:r>
              <a:rPr lang="es-E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Tricart</a:t>
            </a:r>
            <a:endParaRPr lang="es-ES" sz="1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5004048" y="2348880"/>
            <a:ext cx="2232248" cy="432048"/>
          </a:xfrm>
          <a:prstGeom prst="rect">
            <a:avLst/>
          </a:prstGeom>
        </p:spPr>
        <p:txBody>
          <a:bodyPr vert="horz" rtlCol="0" anchor="b" anchorCtr="0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s-E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Walther</a:t>
            </a:r>
            <a:r>
              <a:rPr lang="es-E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6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Penck</a:t>
            </a:r>
            <a:endParaRPr lang="es-ES" sz="16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70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1971675" cy="511175"/>
          </a:xfrm>
        </p:spPr>
        <p:txBody>
          <a:bodyPr/>
          <a:lstStyle/>
          <a:p>
            <a:pPr algn="l"/>
            <a:r>
              <a:rPr lang="es-E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GLOSARIO</a:t>
            </a:r>
          </a:p>
        </p:txBody>
      </p:sp>
      <p:sp>
        <p:nvSpPr>
          <p:cNvPr id="15363" name="2 Marcador de contenido"/>
          <p:cNvSpPr>
            <a:spLocks noGrp="1"/>
          </p:cNvSpPr>
          <p:nvPr>
            <p:ph idx="1"/>
          </p:nvPr>
        </p:nvSpPr>
        <p:spPr>
          <a:xfrm>
            <a:off x="457200" y="930584"/>
            <a:ext cx="8229600" cy="5195579"/>
          </a:xfrm>
        </p:spPr>
        <p:txBody>
          <a:bodyPr>
            <a:normAutofit fontScale="92500" lnSpcReduction="10000"/>
          </a:bodyPr>
          <a:lstStyle/>
          <a:p>
            <a:pPr>
              <a:buFont typeface="Arial" charset="0"/>
              <a:buNone/>
            </a:pPr>
            <a:endParaRPr lang="es-ES" sz="1600" b="1" dirty="0" smtClean="0">
              <a:solidFill>
                <a:schemeClr val="bg1"/>
              </a:solidFill>
            </a:endParaRPr>
          </a:p>
          <a:p>
            <a:pPr>
              <a:buFont typeface="Arial" charset="0"/>
              <a:buNone/>
            </a:pPr>
            <a:r>
              <a:rPr lang="es-ES" sz="1600" dirty="0" smtClean="0">
                <a:latin typeface="Arial" pitchFamily="34" charset="0"/>
                <a:cs typeface="Arial" pitchFamily="34" charset="0"/>
              </a:rPr>
              <a:t>Paroxismo: </a:t>
            </a:r>
          </a:p>
          <a:p>
            <a:pPr>
              <a:buFont typeface="Arial" charset="0"/>
              <a:buNone/>
            </a:pPr>
            <a:endParaRPr lang="es-ES" sz="16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charset="0"/>
              <a:buNone/>
            </a:pPr>
            <a:r>
              <a:rPr lang="es-ES" sz="1600" dirty="0" smtClean="0">
                <a:latin typeface="Arial" pitchFamily="34" charset="0"/>
                <a:cs typeface="Arial" pitchFamily="34" charset="0"/>
              </a:rPr>
              <a:t>Tectónica:</a:t>
            </a:r>
          </a:p>
          <a:p>
            <a:pPr>
              <a:buFont typeface="Arial" charset="0"/>
              <a:buNone/>
            </a:pPr>
            <a:endParaRPr lang="es-ES" sz="16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charset="0"/>
              <a:buNone/>
            </a:pPr>
            <a:r>
              <a:rPr lang="es-ES" sz="1600" dirty="0" smtClean="0">
                <a:latin typeface="Arial" pitchFamily="34" charset="0"/>
                <a:cs typeface="Arial" pitchFamily="34" charset="0"/>
              </a:rPr>
              <a:t>Morfogénesis:</a:t>
            </a:r>
          </a:p>
          <a:p>
            <a:pPr>
              <a:buFont typeface="Arial" charset="0"/>
              <a:buNone/>
            </a:pPr>
            <a:endParaRPr lang="es-ES" sz="16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charset="0"/>
              <a:buNone/>
            </a:pPr>
            <a:r>
              <a:rPr lang="es-ES" sz="1600" dirty="0" smtClean="0">
                <a:latin typeface="Arial" pitchFamily="34" charset="0"/>
                <a:cs typeface="Arial" pitchFamily="34" charset="0"/>
              </a:rPr>
              <a:t>Penillanura:</a:t>
            </a:r>
          </a:p>
          <a:p>
            <a:pPr>
              <a:buFont typeface="Arial" charset="0"/>
              <a:buNone/>
            </a:pPr>
            <a:endParaRPr lang="es-ES" sz="16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charset="0"/>
              <a:buNone/>
            </a:pPr>
            <a:r>
              <a:rPr lang="es-ES" sz="1600" dirty="0" smtClean="0">
                <a:latin typeface="Arial" pitchFamily="34" charset="0"/>
                <a:cs typeface="Arial" pitchFamily="34" charset="0"/>
              </a:rPr>
              <a:t>William Davis:</a:t>
            </a:r>
          </a:p>
          <a:p>
            <a:pPr>
              <a:buFont typeface="Arial" charset="0"/>
              <a:buNone/>
            </a:pPr>
            <a:endParaRPr lang="es-ES" sz="16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charset="0"/>
              <a:buNone/>
            </a:pPr>
            <a:r>
              <a:rPr lang="es-ES" sz="1600" dirty="0" err="1" smtClean="0">
                <a:latin typeface="Arial" pitchFamily="34" charset="0"/>
                <a:cs typeface="Arial" pitchFamily="34" charset="0"/>
              </a:rPr>
              <a:t>Walther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sz="1600" dirty="0" err="1" smtClean="0">
                <a:latin typeface="Arial" pitchFamily="34" charset="0"/>
                <a:cs typeface="Arial" pitchFamily="34" charset="0"/>
              </a:rPr>
              <a:t>Penck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buFont typeface="Arial" charset="0"/>
              <a:buNone/>
            </a:pPr>
            <a:endParaRPr lang="es-ES" sz="16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charset="0"/>
              <a:buNone/>
            </a:pPr>
            <a:r>
              <a:rPr lang="es-ES" sz="1600" dirty="0" smtClean="0">
                <a:latin typeface="Arial" pitchFamily="34" charset="0"/>
                <a:cs typeface="Arial" pitchFamily="34" charset="0"/>
              </a:rPr>
              <a:t>Jean </a:t>
            </a:r>
            <a:r>
              <a:rPr lang="es-ES" sz="1600" dirty="0" err="1" smtClean="0">
                <a:latin typeface="Arial" pitchFamily="34" charset="0"/>
                <a:cs typeface="Arial" pitchFamily="34" charset="0"/>
              </a:rPr>
              <a:t>Tricart</a:t>
            </a:r>
            <a:r>
              <a:rPr lang="es-ES" sz="16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>
              <a:buFont typeface="Arial" charset="0"/>
              <a:buNone/>
            </a:pPr>
            <a:endParaRPr lang="es-ES" sz="16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charset="0"/>
              <a:buNone/>
            </a:pPr>
            <a:r>
              <a:rPr lang="es-ES" sz="1600" dirty="0" smtClean="0">
                <a:latin typeface="Arial" pitchFamily="34" charset="0"/>
                <a:cs typeface="Arial" pitchFamily="34" charset="0"/>
              </a:rPr>
              <a:t>Estructura:</a:t>
            </a:r>
          </a:p>
          <a:p>
            <a:pPr>
              <a:buFont typeface="Arial" charset="0"/>
              <a:buNone/>
            </a:pPr>
            <a:endParaRPr lang="es-ES" sz="16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charset="0"/>
              <a:buNone/>
            </a:pPr>
            <a:r>
              <a:rPr lang="es-ES" sz="1600" dirty="0" smtClean="0">
                <a:latin typeface="Arial" pitchFamily="34" charset="0"/>
                <a:cs typeface="Arial" pitchFamily="34" charset="0"/>
              </a:rPr>
              <a:t>Modelado: </a:t>
            </a:r>
          </a:p>
          <a:p>
            <a:pPr>
              <a:buFont typeface="Arial" charset="0"/>
              <a:buNone/>
            </a:pPr>
            <a:endParaRPr lang="es-ES" sz="1600" dirty="0" smtClean="0">
              <a:latin typeface="Arial" pitchFamily="34" charset="0"/>
              <a:cs typeface="Arial" pitchFamily="34" charset="0"/>
            </a:endParaRPr>
          </a:p>
          <a:p>
            <a:pPr>
              <a:buFont typeface="Arial" charset="0"/>
              <a:buNone/>
            </a:pPr>
            <a:endParaRPr lang="es-ES" sz="1600" dirty="0" smtClean="0">
              <a:solidFill>
                <a:schemeClr val="bg1"/>
              </a:solidFill>
            </a:endParaRPr>
          </a:p>
          <a:p>
            <a:pPr>
              <a:buFont typeface="Arial" charset="0"/>
              <a:buNone/>
            </a:pPr>
            <a:endParaRPr lang="es-ES" sz="1600" dirty="0" smtClean="0">
              <a:solidFill>
                <a:schemeClr val="bg1"/>
              </a:solidFill>
            </a:endParaRPr>
          </a:p>
          <a:p>
            <a:pPr>
              <a:buFont typeface="Arial" charset="0"/>
              <a:buNone/>
            </a:pPr>
            <a:endParaRPr lang="es-ES" sz="1600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50"/>
          </a:xfrm>
        </p:spPr>
        <p:txBody>
          <a:bodyPr/>
          <a:lstStyle/>
          <a:p>
            <a:pPr eaLnBrk="1" hangingPunct="1"/>
            <a:r>
              <a:rPr lang="es-E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Utilidades de la Geomorfología</a:t>
            </a:r>
          </a:p>
        </p:txBody>
      </p:sp>
      <p:sp>
        <p:nvSpPr>
          <p:cNvPr id="37891" name="2 Marcador de contenido"/>
          <p:cNvSpPr>
            <a:spLocks noGrp="1"/>
          </p:cNvSpPr>
          <p:nvPr>
            <p:ph idx="1"/>
          </p:nvPr>
        </p:nvSpPr>
        <p:spPr>
          <a:xfrm>
            <a:off x="457200" y="1643063"/>
            <a:ext cx="8229600" cy="4857750"/>
          </a:xfrm>
        </p:spPr>
        <p:txBody>
          <a:bodyPr/>
          <a:lstStyle/>
          <a:p>
            <a:pPr eaLnBrk="1" hangingPunct="1">
              <a:buFontTx/>
              <a:buChar char="-"/>
            </a:pP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Importancia en obras ingenieriles: conocimiento de pendientes, procesos de erosión, etc.</a:t>
            </a:r>
          </a:p>
          <a:p>
            <a:pPr eaLnBrk="1" hangingPunct="1">
              <a:buFontTx/>
              <a:buChar char="-"/>
            </a:pP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Importancia en la Ordenación del Territorio: conocimiento de amenazas y riesgos (volcánicos, sísmicos, inundaciones, coladas de barro, etc..).  Ej. Asentamientos humanos, explotación de un recurso,  construcción de obras, etc..</a:t>
            </a:r>
          </a:p>
          <a:p>
            <a:pPr eaLnBrk="1" hangingPunct="1">
              <a:buFontTx/>
              <a:buChar char="-"/>
            </a:pP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Importancia en la interpretación del paisaje , en la provisión de recursos , y la ordenación respecto al uso que el hombre puede hacer de los mismos en el marco de la sostenibilidad.</a:t>
            </a:r>
          </a:p>
          <a:p>
            <a:pPr eaLnBrk="1" hangingPunct="1">
              <a:buFontTx/>
              <a:buChar char="-"/>
            </a:pPr>
            <a:endParaRPr lang="es-E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Tx/>
              <a:buChar char="-"/>
            </a:pPr>
            <a:r>
              <a:rPr lang="es-E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Reconstrucción del pasado . Fluctuaciones climáticas.</a:t>
            </a:r>
          </a:p>
          <a:p>
            <a:pPr eaLnBrk="1" hangingPunct="1">
              <a:buFontTx/>
              <a:buChar char="-"/>
            </a:pPr>
            <a:endParaRPr lang="es-ES" sz="1600" dirty="0" smtClean="0"/>
          </a:p>
          <a:p>
            <a:pPr eaLnBrk="1" hangingPunct="1">
              <a:buFontTx/>
              <a:buChar char="-"/>
            </a:pPr>
            <a:endParaRPr lang="es-ES" sz="1600" dirty="0" smtClean="0"/>
          </a:p>
          <a:p>
            <a:pPr eaLnBrk="1" hangingPunct="1">
              <a:buFontTx/>
              <a:buChar char="-"/>
            </a:pPr>
            <a:endParaRPr lang="es-ES" sz="1600" dirty="0" smtClean="0"/>
          </a:p>
          <a:p>
            <a:pPr eaLnBrk="1" hangingPunct="1">
              <a:buFontTx/>
              <a:buChar char="-"/>
            </a:pPr>
            <a:endParaRPr lang="es-ES" sz="16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77627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s-E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Sistema </a:t>
            </a:r>
            <a:r>
              <a:rPr lang="es-E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endo</a:t>
            </a:r>
            <a:r>
              <a:rPr lang="es-E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-exógeno cortical</a:t>
            </a:r>
          </a:p>
        </p:txBody>
      </p:sp>
      <p:pic>
        <p:nvPicPr>
          <p:cNvPr id="23556" name="Picture 4" descr="endo-exógeno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71550" y="1196975"/>
            <a:ext cx="7200900" cy="5446713"/>
          </a:xfrm>
        </p:spPr>
      </p:pic>
      <p:sp>
        <p:nvSpPr>
          <p:cNvPr id="1434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s-ES"/>
              <a:t/>
            </a:r>
            <a:br>
              <a:rPr lang="es-ES"/>
            </a:b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7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1259632" y="2132856"/>
            <a:ext cx="504056" cy="40324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L</a:t>
            </a:r>
          </a:p>
          <a:p>
            <a:pPr algn="ctr"/>
            <a:r>
              <a:rPr lang="es-ES" b="1" dirty="0" smtClean="0">
                <a:solidFill>
                  <a:schemeClr val="tx1"/>
                </a:solidFill>
              </a:rPr>
              <a:t>I</a:t>
            </a:r>
          </a:p>
          <a:p>
            <a:pPr algn="ctr"/>
            <a:r>
              <a:rPr lang="es-ES" b="1" dirty="0" smtClean="0">
                <a:solidFill>
                  <a:schemeClr val="tx1"/>
                </a:solidFill>
              </a:rPr>
              <a:t>T</a:t>
            </a:r>
          </a:p>
          <a:p>
            <a:pPr algn="ctr"/>
            <a:r>
              <a:rPr lang="es-ES" b="1" dirty="0" smtClean="0">
                <a:solidFill>
                  <a:schemeClr val="tx1"/>
                </a:solidFill>
              </a:rPr>
              <a:t>O</a:t>
            </a:r>
          </a:p>
          <a:p>
            <a:pPr algn="ctr"/>
            <a:r>
              <a:rPr lang="es-ES" b="1" dirty="0" smtClean="0">
                <a:solidFill>
                  <a:schemeClr val="tx1"/>
                </a:solidFill>
              </a:rPr>
              <a:t>L</a:t>
            </a:r>
          </a:p>
          <a:p>
            <a:pPr algn="ctr"/>
            <a:r>
              <a:rPr lang="es-ES" b="1" dirty="0" smtClean="0">
                <a:solidFill>
                  <a:schemeClr val="tx1"/>
                </a:solidFill>
              </a:rPr>
              <a:t>O</a:t>
            </a:r>
          </a:p>
          <a:p>
            <a:pPr algn="ctr"/>
            <a:r>
              <a:rPr lang="es-ES" b="1" dirty="0" smtClean="0">
                <a:solidFill>
                  <a:schemeClr val="tx1"/>
                </a:solidFill>
              </a:rPr>
              <a:t>G</a:t>
            </a:r>
          </a:p>
          <a:p>
            <a:pPr algn="ctr"/>
            <a:r>
              <a:rPr lang="es-ES" b="1" dirty="0" smtClean="0">
                <a:solidFill>
                  <a:schemeClr val="tx1"/>
                </a:solidFill>
              </a:rPr>
              <a:t>Í</a:t>
            </a:r>
          </a:p>
          <a:p>
            <a:pPr algn="ctr"/>
            <a:r>
              <a:rPr lang="es-ES" b="1" dirty="0" smtClean="0">
                <a:solidFill>
                  <a:schemeClr val="tx1"/>
                </a:solidFill>
              </a:rPr>
              <a:t>A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383991"/>
          </a:xfrm>
        </p:spPr>
        <p:txBody>
          <a:bodyPr>
            <a:normAutofit fontScale="90000"/>
          </a:bodyPr>
          <a:lstStyle/>
          <a:p>
            <a:pPr algn="ctr"/>
            <a:r>
              <a:rPr lang="es-E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causalidad en la geomorfología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"/>
          </p:nvPr>
        </p:nvSpPr>
        <p:spPr>
          <a:xfrm>
            <a:off x="4211960" y="785718"/>
            <a:ext cx="1378496" cy="409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DINÁMICA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1763688" y="1268760"/>
            <a:ext cx="1584176" cy="288032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/>
              <a:buNone/>
            </a:pPr>
            <a:r>
              <a:rPr lang="es-E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Fuerzas Internas</a:t>
            </a:r>
          </a:p>
          <a:p>
            <a:pPr marL="0" indent="0">
              <a:buFont typeface="Wingdings 3"/>
              <a:buNone/>
            </a:pPr>
            <a:r>
              <a:rPr lang="es-ES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ESTRUCTURA</a:t>
            </a:r>
            <a:endParaRPr lang="en-US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6660232" y="1299030"/>
            <a:ext cx="1584176" cy="288032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/>
              <a:buNone/>
            </a:pPr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Fuerzas Externas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Conector recto 8"/>
          <p:cNvCxnSpPr/>
          <p:nvPr/>
        </p:nvCxnSpPr>
        <p:spPr>
          <a:xfrm>
            <a:off x="1043608" y="1268760"/>
            <a:ext cx="764319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/>
          <p:cNvSpPr/>
          <p:nvPr/>
        </p:nvSpPr>
        <p:spPr>
          <a:xfrm>
            <a:off x="3419872" y="2132856"/>
            <a:ext cx="504056" cy="40324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  <a:p>
            <a:pPr algn="ctr"/>
            <a:r>
              <a:rPr lang="es-ES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endParaRPr lang="es-ES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  <a:p>
            <a:pPr algn="ctr"/>
            <a:endParaRPr lang="es-ES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  <a:p>
            <a:pPr algn="ctr"/>
            <a:r>
              <a:rPr lang="es-ES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endParaRPr lang="es-ES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pPr algn="ctr"/>
            <a:r>
              <a:rPr lang="es-E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s-ES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lecha arriba 13"/>
          <p:cNvSpPr/>
          <p:nvPr/>
        </p:nvSpPr>
        <p:spPr>
          <a:xfrm rot="1998797">
            <a:off x="1562834" y="1676166"/>
            <a:ext cx="288032" cy="40363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echa arriba 14"/>
          <p:cNvSpPr/>
          <p:nvPr/>
        </p:nvSpPr>
        <p:spPr>
          <a:xfrm rot="18870524">
            <a:off x="3036969" y="1689921"/>
            <a:ext cx="288032" cy="429573"/>
          </a:xfrm>
          <a:prstGeom prst="upArrow">
            <a:avLst>
              <a:gd name="adj1" fmla="val 55338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ángulo 15"/>
          <p:cNvSpPr/>
          <p:nvPr/>
        </p:nvSpPr>
        <p:spPr>
          <a:xfrm>
            <a:off x="2339752" y="2108222"/>
            <a:ext cx="504056" cy="312097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  <a:p>
            <a:pPr algn="ctr"/>
            <a:r>
              <a:rPr lang="es-E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pPr algn="ctr"/>
            <a:r>
              <a:rPr lang="es-E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pPr algn="ctr"/>
            <a:r>
              <a:rPr lang="es-E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  <a:p>
            <a:pPr algn="ctr"/>
            <a:r>
              <a:rPr lang="es-E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algn="ctr"/>
            <a:r>
              <a:rPr lang="es-E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  <a:p>
            <a:pPr algn="ctr"/>
            <a:r>
              <a:rPr lang="es-E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  <a:p>
            <a:pPr algn="ctr"/>
            <a:r>
              <a:rPr lang="es-E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</a:p>
          <a:p>
            <a:pPr algn="ctr"/>
            <a:r>
              <a:rPr lang="es-E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  <a:p>
            <a:pPr algn="ctr"/>
            <a:r>
              <a:rPr lang="es-E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  <a:p>
            <a:pPr algn="ctr"/>
            <a:r>
              <a:rPr lang="es-E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pPr algn="ctr"/>
            <a:r>
              <a:rPr lang="es-E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19" name="Conector recto de flecha 18"/>
          <p:cNvCxnSpPr/>
          <p:nvPr/>
        </p:nvCxnSpPr>
        <p:spPr>
          <a:xfrm flipV="1">
            <a:off x="899592" y="1484784"/>
            <a:ext cx="0" cy="45365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Marcador de contenido 2"/>
          <p:cNvSpPr txBox="1">
            <a:spLocks/>
          </p:cNvSpPr>
          <p:nvPr/>
        </p:nvSpPr>
        <p:spPr>
          <a:xfrm rot="16200000">
            <a:off x="72241" y="3363044"/>
            <a:ext cx="1162472" cy="409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/>
              <a:buNone/>
            </a:pPr>
            <a:r>
              <a:rPr lang="es-E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lecha izquierda 21"/>
          <p:cNvSpPr/>
          <p:nvPr/>
        </p:nvSpPr>
        <p:spPr>
          <a:xfrm>
            <a:off x="1846920" y="2996952"/>
            <a:ext cx="451516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echa arriba 22"/>
          <p:cNvSpPr/>
          <p:nvPr/>
        </p:nvSpPr>
        <p:spPr>
          <a:xfrm rot="17462829">
            <a:off x="2549156" y="4714089"/>
            <a:ext cx="129360" cy="165637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arcador de contenido 2"/>
          <p:cNvSpPr txBox="1">
            <a:spLocks/>
          </p:cNvSpPr>
          <p:nvPr/>
        </p:nvSpPr>
        <p:spPr>
          <a:xfrm rot="1273839">
            <a:off x="2171114" y="5565867"/>
            <a:ext cx="1001712" cy="559323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 3"/>
              <a:buNone/>
            </a:pPr>
            <a:r>
              <a:rPr lang="es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Volcanismo</a:t>
            </a:r>
          </a:p>
          <a:p>
            <a:pPr marL="0" indent="0">
              <a:spcBef>
                <a:spcPts val="0"/>
              </a:spcBef>
              <a:buFont typeface="Wingdings 3"/>
              <a:buNone/>
            </a:pPr>
            <a:r>
              <a:rPr lang="es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Aplastamiento</a:t>
            </a:r>
          </a:p>
          <a:p>
            <a:pPr marL="0" indent="0">
              <a:spcBef>
                <a:spcPts val="0"/>
              </a:spcBef>
              <a:buFont typeface="Wingdings 3"/>
              <a:buNone/>
            </a:pPr>
            <a:r>
              <a:rPr lang="es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Metamorfismo</a:t>
            </a:r>
          </a:p>
          <a:p>
            <a:pPr marL="0" indent="0">
              <a:spcBef>
                <a:spcPts val="0"/>
              </a:spcBef>
              <a:buFont typeface="Wingdings 3"/>
              <a:buNone/>
            </a:pPr>
            <a:r>
              <a:rPr lang="es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Plegamiento</a:t>
            </a:r>
          </a:p>
          <a:p>
            <a:pPr marL="0" indent="0">
              <a:spcBef>
                <a:spcPts val="0"/>
              </a:spcBef>
              <a:buFont typeface="Wingdings 3"/>
              <a:buNone/>
            </a:pPr>
            <a:r>
              <a:rPr lang="es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Fractura</a:t>
            </a:r>
          </a:p>
        </p:txBody>
      </p:sp>
      <p:sp>
        <p:nvSpPr>
          <p:cNvPr id="26" name="Flecha curvada hacia arriba 25"/>
          <p:cNvSpPr/>
          <p:nvPr/>
        </p:nvSpPr>
        <p:spPr>
          <a:xfrm>
            <a:off x="1475656" y="6165304"/>
            <a:ext cx="2304256" cy="50405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Marcador de contenido 2"/>
          <p:cNvSpPr txBox="1">
            <a:spLocks/>
          </p:cNvSpPr>
          <p:nvPr/>
        </p:nvSpPr>
        <p:spPr>
          <a:xfrm>
            <a:off x="3551181" y="6322410"/>
            <a:ext cx="1001712" cy="401941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 3"/>
              <a:buNone/>
            </a:pPr>
            <a:r>
              <a:rPr lang="es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Estilo Tectónico</a:t>
            </a:r>
          </a:p>
        </p:txBody>
      </p:sp>
      <p:sp>
        <p:nvSpPr>
          <p:cNvPr id="28" name="Marcador de contenido 2"/>
          <p:cNvSpPr txBox="1">
            <a:spLocks/>
          </p:cNvSpPr>
          <p:nvPr/>
        </p:nvSpPr>
        <p:spPr>
          <a:xfrm>
            <a:off x="4211959" y="1407604"/>
            <a:ext cx="1926282" cy="288032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/>
              <a:buNone/>
            </a:pPr>
            <a:r>
              <a:rPr lang="es-ES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TIPOS DE RELIEVES ESTRUCTURALES</a:t>
            </a:r>
            <a:endParaRPr lang="en-US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lecha derecha 28"/>
          <p:cNvSpPr/>
          <p:nvPr/>
        </p:nvSpPr>
        <p:spPr>
          <a:xfrm>
            <a:off x="3006529" y="1549820"/>
            <a:ext cx="1205429" cy="1812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echa izquierda 29"/>
          <p:cNvSpPr/>
          <p:nvPr/>
        </p:nvSpPr>
        <p:spPr>
          <a:xfrm>
            <a:off x="1835696" y="3356992"/>
            <a:ext cx="451516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echa izquierda 30"/>
          <p:cNvSpPr/>
          <p:nvPr/>
        </p:nvSpPr>
        <p:spPr>
          <a:xfrm>
            <a:off x="1835696" y="3717032"/>
            <a:ext cx="451516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lecha izquierda 31"/>
          <p:cNvSpPr/>
          <p:nvPr/>
        </p:nvSpPr>
        <p:spPr>
          <a:xfrm>
            <a:off x="1835696" y="4077072"/>
            <a:ext cx="451516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lecha izquierda 32"/>
          <p:cNvSpPr/>
          <p:nvPr/>
        </p:nvSpPr>
        <p:spPr>
          <a:xfrm>
            <a:off x="1835696" y="4365104"/>
            <a:ext cx="451516" cy="14401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324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0" y="0"/>
            <a:ext cx="4114800" cy="642938"/>
          </a:xfrm>
        </p:spPr>
        <p:txBody>
          <a:bodyPr/>
          <a:lstStyle/>
          <a:p>
            <a:pPr eaLnBrk="1" hangingPunct="1"/>
            <a:r>
              <a:rPr lang="es-E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Causalidad de la Geomorfología:</a:t>
            </a:r>
            <a:br>
              <a:rPr lang="es-ES" sz="18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s-ES" sz="1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Las fuerzas internas</a:t>
            </a:r>
          </a:p>
        </p:txBody>
      </p:sp>
      <p:pic>
        <p:nvPicPr>
          <p:cNvPr id="3074" name="Picture 2" descr="http://s1.alt1040.com/files/2009/04/mapa_terremoto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5656" y="1772816"/>
            <a:ext cx="6804819" cy="3610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00063" y="142875"/>
            <a:ext cx="2185987" cy="654050"/>
          </a:xfrm>
        </p:spPr>
        <p:txBody>
          <a:bodyPr>
            <a:normAutofit/>
          </a:bodyPr>
          <a:lstStyle/>
          <a:p>
            <a:pPr eaLnBrk="1" hangingPunct="1"/>
            <a:r>
              <a:rPr lang="es-E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La Litología</a:t>
            </a:r>
          </a:p>
        </p:txBody>
      </p:sp>
      <p:pic>
        <p:nvPicPr>
          <p:cNvPr id="5" name="4 Imagen" descr="Volcán_lava Aa III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785813"/>
            <a:ext cx="43434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http://www.casaelremanso.com.ar/images/maimar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30750" y="642938"/>
            <a:ext cx="412750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6 Imagen" descr="Macizo antiguo II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5" y="3571875"/>
            <a:ext cx="3214688" cy="241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9" descr="Resultado de imagen para Rocas sedimentarias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4714875" y="3857625"/>
            <a:ext cx="4233863" cy="27860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2971800" cy="5111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Movimientos  tectónicos</a:t>
            </a:r>
            <a:endParaRPr lang="es-ES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48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58175" cy="4757738"/>
          </a:xfrm>
        </p:spPr>
        <p:txBody>
          <a:bodyPr/>
          <a:lstStyle/>
          <a:p>
            <a:pPr eaLnBrk="1" hangingPunct="1"/>
            <a:endParaRPr lang="es-ES" smtClean="0"/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571500" y="928688"/>
            <a:ext cx="8001000" cy="51117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just" fontAlgn="auto">
              <a:spcAft>
                <a:spcPts val="0"/>
              </a:spcAft>
              <a:defRPr/>
            </a:pPr>
            <a:endParaRPr lang="es-ES" sz="24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571500" y="857250"/>
            <a:ext cx="3929063" cy="511175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11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Aquellos que deforman los materiales constitutivos de la corteza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320241" y="1847851"/>
            <a:ext cx="500063" cy="276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2286000" y="1714500"/>
            <a:ext cx="500063" cy="4357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500063" y="4000500"/>
            <a:ext cx="500062" cy="20716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/>
          </a:p>
        </p:txBody>
      </p:sp>
      <p:sp>
        <p:nvSpPr>
          <p:cNvPr id="10" name="9 Rectángulo"/>
          <p:cNvSpPr/>
          <p:nvPr/>
        </p:nvSpPr>
        <p:spPr>
          <a:xfrm rot="16200000">
            <a:off x="800887" y="3556775"/>
            <a:ext cx="3513180" cy="40011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Evolución Tectónica</a:t>
            </a:r>
          </a:p>
        </p:txBody>
      </p:sp>
      <p:sp>
        <p:nvSpPr>
          <p:cNvPr id="12" name="11 Rectángulo"/>
          <p:cNvSpPr/>
          <p:nvPr/>
        </p:nvSpPr>
        <p:spPr>
          <a:xfrm rot="16200000">
            <a:off x="95252" y="2945750"/>
            <a:ext cx="29241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Tectostatica</a:t>
            </a:r>
            <a:endParaRPr lang="es-ES" sz="2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3" name="12 Rectángulo"/>
          <p:cNvSpPr/>
          <p:nvPr/>
        </p:nvSpPr>
        <p:spPr>
          <a:xfrm rot="16200000">
            <a:off x="-555016" y="4805523"/>
            <a:ext cx="2643208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Litología</a:t>
            </a:r>
            <a:endParaRPr lang="es-ES" sz="2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4" name="13 Flecha derecha"/>
          <p:cNvSpPr/>
          <p:nvPr/>
        </p:nvSpPr>
        <p:spPr>
          <a:xfrm>
            <a:off x="1000125" y="5572125"/>
            <a:ext cx="1285875" cy="214313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5" name="1 Título"/>
          <p:cNvSpPr txBox="1">
            <a:spLocks/>
          </p:cNvSpPr>
          <p:nvPr/>
        </p:nvSpPr>
        <p:spPr>
          <a:xfrm>
            <a:off x="642938" y="5357813"/>
            <a:ext cx="2000250" cy="28575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11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Estilo tectónico</a:t>
            </a:r>
          </a:p>
        </p:txBody>
      </p:sp>
      <p:sp>
        <p:nvSpPr>
          <p:cNvPr id="16" name="15 Flecha izquierda"/>
          <p:cNvSpPr/>
          <p:nvPr/>
        </p:nvSpPr>
        <p:spPr>
          <a:xfrm rot="1524573">
            <a:off x="896938" y="4662488"/>
            <a:ext cx="1512887" cy="239712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17" name="1 Título"/>
          <p:cNvSpPr txBox="1">
            <a:spLocks/>
          </p:cNvSpPr>
          <p:nvPr/>
        </p:nvSpPr>
        <p:spPr>
          <a:xfrm rot="1463669">
            <a:off x="833438" y="4391025"/>
            <a:ext cx="1660525" cy="285750"/>
          </a:xfrm>
          <a:prstGeom prst="rect">
            <a:avLst/>
          </a:prstGeom>
        </p:spPr>
        <p:txBody>
          <a:bodyPr anchor="ctr"/>
          <a:lstStyle/>
          <a:p>
            <a:pPr algn="ctr" fontAlgn="auto">
              <a:spcAft>
                <a:spcPts val="0"/>
              </a:spcAft>
              <a:defRPr/>
            </a:pPr>
            <a:r>
              <a:rPr lang="es-ES" sz="9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Volcanismo, Metamorfismo,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s-ES" sz="9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esquistosidad</a:t>
            </a:r>
          </a:p>
        </p:txBody>
      </p:sp>
      <p:sp>
        <p:nvSpPr>
          <p:cNvPr id="19" name="18 Flecha izquierda"/>
          <p:cNvSpPr/>
          <p:nvPr/>
        </p:nvSpPr>
        <p:spPr>
          <a:xfrm>
            <a:off x="1785938" y="2071688"/>
            <a:ext cx="500062" cy="142875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0" name="19 Flecha izquierda"/>
          <p:cNvSpPr/>
          <p:nvPr/>
        </p:nvSpPr>
        <p:spPr>
          <a:xfrm>
            <a:off x="1785938" y="2428875"/>
            <a:ext cx="500062" cy="142875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1" name="20 Flecha izquierda"/>
          <p:cNvSpPr/>
          <p:nvPr/>
        </p:nvSpPr>
        <p:spPr>
          <a:xfrm>
            <a:off x="1785938" y="2786063"/>
            <a:ext cx="500062" cy="142875"/>
          </a:xfrm>
          <a:prstGeom prst="lef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/>
          </a:p>
        </p:txBody>
      </p:sp>
      <p:sp>
        <p:nvSpPr>
          <p:cNvPr id="25" name="24 Flecha curvada hacia arriba"/>
          <p:cNvSpPr/>
          <p:nvPr/>
        </p:nvSpPr>
        <p:spPr>
          <a:xfrm>
            <a:off x="714375" y="6072188"/>
            <a:ext cx="1928813" cy="571500"/>
          </a:xfrm>
          <a:prstGeom prst="curvedUpArrow">
            <a:avLst>
              <a:gd name="adj1" fmla="val 25000"/>
              <a:gd name="adj2" fmla="val 46350"/>
              <a:gd name="adj3" fmla="val 2500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>
              <a:solidFill>
                <a:schemeClr val="tx1"/>
              </a:solidFill>
            </a:endParaRPr>
          </a:p>
        </p:txBody>
      </p:sp>
      <p:sp>
        <p:nvSpPr>
          <p:cNvPr id="26" name="1 Título"/>
          <p:cNvSpPr txBox="1">
            <a:spLocks/>
          </p:cNvSpPr>
          <p:nvPr/>
        </p:nvSpPr>
        <p:spPr>
          <a:xfrm>
            <a:off x="857250" y="6215063"/>
            <a:ext cx="1571625" cy="285750"/>
          </a:xfrm>
          <a:prstGeom prst="rect">
            <a:avLst/>
          </a:prstGeom>
        </p:spPr>
        <p:txBody>
          <a:bodyPr anchor="ctr">
            <a:normAutofit fontScale="975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s-ES" sz="1100" dirty="0" err="1">
                <a:latin typeface="+mj-lt"/>
                <a:ea typeface="+mj-ea"/>
                <a:cs typeface="+mj-cs"/>
              </a:rPr>
              <a:t>Diapirismo</a:t>
            </a:r>
            <a:endParaRPr lang="es-ES" sz="1100" dirty="0">
              <a:latin typeface="+mj-lt"/>
              <a:ea typeface="+mj-ea"/>
              <a:cs typeface="+mj-cs"/>
            </a:endParaRPr>
          </a:p>
        </p:txBody>
      </p:sp>
      <p:pic>
        <p:nvPicPr>
          <p:cNvPr id="27650" name="Picture 2" descr="http://www.senderosdealicante.com/geologicos/images/lugares/pinoso_cort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57625" y="4714875"/>
            <a:ext cx="310197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6" descr="http://www.geovirtual2.cl/MVgeo/PliegueCorCosta7853g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0" y="0"/>
            <a:ext cx="2809875" cy="210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8" descr="http://lalecturadelatierra.files.wordpress.com/2010/11/06-2-volcanismo-intenso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14750" y="2357438"/>
            <a:ext cx="3421063" cy="228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 animBg="1"/>
      <p:bldP spid="8" grpId="0" animBg="1"/>
      <p:bldP spid="9" grpId="0" animBg="1"/>
      <p:bldP spid="14" grpId="0" animBg="1"/>
      <p:bldP spid="15" grpId="0"/>
      <p:bldP spid="16" grpId="0" animBg="1"/>
      <p:bldP spid="17" grpId="0"/>
      <p:bldP spid="19" grpId="0" animBg="1"/>
      <p:bldP spid="20" grpId="0" animBg="1"/>
      <p:bldP spid="21" grpId="0" animBg="1"/>
      <p:bldP spid="25" grpId="0" animBg="1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6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/>
          </p:cNvSpPr>
          <p:nvPr>
            <p:ph type="title"/>
          </p:nvPr>
        </p:nvSpPr>
        <p:spPr>
          <a:xfrm>
            <a:off x="468313" y="549274"/>
            <a:ext cx="8229600" cy="450833"/>
          </a:xfrm>
        </p:spPr>
        <p:txBody>
          <a:bodyPr>
            <a:normAutofit fontScale="90000"/>
          </a:bodyPr>
          <a:lstStyle/>
          <a:p>
            <a:r>
              <a:rPr lang="es-E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Acción de las fuerzas tectónicas en las rocas</a:t>
            </a:r>
            <a:r>
              <a:rPr lang="es-E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s-E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s-ES" sz="1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Fuente: </a:t>
            </a:r>
            <a:r>
              <a:rPr lang="es-ES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Anguita, F. and Moreno Serrano, F. (1991). </a:t>
            </a:r>
            <a:r>
              <a:rPr lang="es-ES" sz="1000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Procesos geológicos internos.</a:t>
            </a:r>
            <a:r>
              <a:rPr lang="es-ES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Madrid</a:t>
            </a:r>
            <a:r>
              <a:rPr lang="es-ES" sz="4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51205" name="Picture 5" descr="File:Esfuerzo-deformacion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052513"/>
            <a:ext cx="7620000" cy="535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1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legamiento - Wikipedia, la enciclopedia lib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2962672" cy="540296"/>
          </a:xfrm>
        </p:spPr>
        <p:txBody>
          <a:bodyPr>
            <a:norm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Estratos plegados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89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100 ideas de Fallas | geología, geomorfología, ciencias de la tier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34"/>
            <a:ext cx="9144000" cy="6846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Terreno fallado</a:t>
            </a:r>
            <a:endParaRPr lang="en-US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24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os sedimentos se depositan en capas horizontales, formando con el tiempo  las capas de rocas sedimentarias llamadas estratos. Algunas rocas  metamórficas. - ppt video online descarg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11"/>
            <a:ext cx="9148814" cy="686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solidFill>
            <a:schemeClr val="accent4">
              <a:lumMod val="75000"/>
            </a:schemeClr>
          </a:solidFill>
        </p:spPr>
        <p:txBody>
          <a:bodyPr/>
          <a:lstStyle/>
          <a:p>
            <a:pPr algn="ctr"/>
            <a:r>
              <a:rPr lang="es-ES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Estratos horizontales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7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1 Título"/>
          <p:cNvSpPr>
            <a:spLocks noGrp="1"/>
          </p:cNvSpPr>
          <p:nvPr>
            <p:ph type="title"/>
          </p:nvPr>
        </p:nvSpPr>
        <p:spPr>
          <a:xfrm>
            <a:off x="571500" y="214313"/>
            <a:ext cx="3214688" cy="654050"/>
          </a:xfrm>
        </p:spPr>
        <p:txBody>
          <a:bodyPr>
            <a:normAutofit/>
          </a:bodyPr>
          <a:lstStyle/>
          <a:p>
            <a:r>
              <a:rPr lang="es-E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Tectostática</a:t>
            </a:r>
            <a:endParaRPr lang="es-ES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531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smtClean="0"/>
          </a:p>
        </p:txBody>
      </p:sp>
      <p:pic>
        <p:nvPicPr>
          <p:cNvPr id="22532" name="Picture 2" descr="Resultado de imagen para pliegu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1057275"/>
            <a:ext cx="485775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4" descr="Resultado de imagen para cañon colorad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9063" y="3929063"/>
            <a:ext cx="4953000" cy="278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8" descr="Resultado de imagen para rocas metamórfica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3500" y="1071563"/>
            <a:ext cx="3681413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1259632" y="2132856"/>
            <a:ext cx="504056" cy="40324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b="1" dirty="0" smtClean="0">
                <a:solidFill>
                  <a:schemeClr val="tx1"/>
                </a:solidFill>
              </a:rPr>
              <a:t>L</a:t>
            </a:r>
          </a:p>
          <a:p>
            <a:pPr algn="ctr"/>
            <a:r>
              <a:rPr lang="es-ES" b="1" dirty="0" smtClean="0">
                <a:solidFill>
                  <a:schemeClr val="tx1"/>
                </a:solidFill>
              </a:rPr>
              <a:t>I</a:t>
            </a:r>
          </a:p>
          <a:p>
            <a:pPr algn="ctr"/>
            <a:r>
              <a:rPr lang="es-ES" b="1" dirty="0" smtClean="0">
                <a:solidFill>
                  <a:schemeClr val="tx1"/>
                </a:solidFill>
              </a:rPr>
              <a:t>T</a:t>
            </a:r>
          </a:p>
          <a:p>
            <a:pPr algn="ctr"/>
            <a:r>
              <a:rPr lang="es-ES" b="1" dirty="0" smtClean="0">
                <a:solidFill>
                  <a:schemeClr val="tx1"/>
                </a:solidFill>
              </a:rPr>
              <a:t>O</a:t>
            </a:r>
          </a:p>
          <a:p>
            <a:pPr algn="ctr"/>
            <a:r>
              <a:rPr lang="es-ES" b="1" dirty="0" smtClean="0">
                <a:solidFill>
                  <a:schemeClr val="tx1"/>
                </a:solidFill>
              </a:rPr>
              <a:t>L</a:t>
            </a:r>
          </a:p>
          <a:p>
            <a:pPr algn="ctr"/>
            <a:r>
              <a:rPr lang="es-ES" b="1" dirty="0" smtClean="0">
                <a:solidFill>
                  <a:schemeClr val="tx1"/>
                </a:solidFill>
              </a:rPr>
              <a:t>O</a:t>
            </a:r>
          </a:p>
          <a:p>
            <a:pPr algn="ctr"/>
            <a:r>
              <a:rPr lang="es-ES" b="1" dirty="0" smtClean="0">
                <a:solidFill>
                  <a:schemeClr val="tx1"/>
                </a:solidFill>
              </a:rPr>
              <a:t>G</a:t>
            </a:r>
          </a:p>
          <a:p>
            <a:pPr algn="ctr"/>
            <a:r>
              <a:rPr lang="es-ES" b="1" dirty="0" smtClean="0">
                <a:solidFill>
                  <a:schemeClr val="tx1"/>
                </a:solidFill>
              </a:rPr>
              <a:t>Í</a:t>
            </a:r>
          </a:p>
          <a:p>
            <a:pPr algn="ctr"/>
            <a:r>
              <a:rPr lang="es-ES" b="1" dirty="0" smtClean="0">
                <a:solidFill>
                  <a:schemeClr val="tx1"/>
                </a:solidFill>
              </a:rPr>
              <a:t>A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383991"/>
          </a:xfrm>
        </p:spPr>
        <p:txBody>
          <a:bodyPr>
            <a:normAutofit fontScale="90000"/>
          </a:bodyPr>
          <a:lstStyle/>
          <a:p>
            <a:pPr algn="ctr"/>
            <a:r>
              <a:rPr lang="es-E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causalidad en la geomorfología </a:t>
            </a:r>
            <a:r>
              <a:rPr lang="es-ES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s/</a:t>
            </a:r>
            <a:r>
              <a:rPr lang="es-ES" sz="1100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Tricart</a:t>
            </a:r>
            <a:r>
              <a:rPr lang="es-ES" sz="11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</a:t>
            </a:r>
            <a:endParaRPr lang="en-US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"/>
          </p:nvPr>
        </p:nvSpPr>
        <p:spPr>
          <a:xfrm>
            <a:off x="4211960" y="785718"/>
            <a:ext cx="1378496" cy="409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DINÁMICA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1763688" y="1268760"/>
            <a:ext cx="1584176" cy="288032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/>
              <a:buNone/>
            </a:pPr>
            <a:r>
              <a:rPr lang="es-ES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Fuerzas Internas</a:t>
            </a:r>
          </a:p>
          <a:p>
            <a:pPr marL="0" indent="0">
              <a:buFont typeface="Wingdings 3"/>
              <a:buNone/>
            </a:pPr>
            <a:r>
              <a:rPr lang="es-ES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ESTRUCTURA</a:t>
            </a:r>
            <a:endParaRPr lang="en-US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6660232" y="1299030"/>
            <a:ext cx="1584176" cy="288032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/>
              <a:buNone/>
            </a:pPr>
            <a:r>
              <a:rPr lang="es-E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Fuerzas Externas</a:t>
            </a:r>
            <a:endParaRPr lang="en-US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Conector recto 8"/>
          <p:cNvCxnSpPr/>
          <p:nvPr/>
        </p:nvCxnSpPr>
        <p:spPr>
          <a:xfrm>
            <a:off x="1043608" y="1268760"/>
            <a:ext cx="764319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ángulo 12"/>
          <p:cNvSpPr/>
          <p:nvPr/>
        </p:nvSpPr>
        <p:spPr>
          <a:xfrm>
            <a:off x="3419872" y="2132856"/>
            <a:ext cx="504056" cy="403244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  <a:p>
            <a:pPr algn="ctr"/>
            <a:r>
              <a:rPr lang="es-ES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endParaRPr lang="es-ES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  <a:p>
            <a:pPr algn="ctr"/>
            <a:endParaRPr lang="es-ES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  <a:p>
            <a:pPr algn="ctr"/>
            <a:r>
              <a:rPr lang="es-ES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endParaRPr lang="es-ES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pPr algn="ctr"/>
            <a:r>
              <a:rPr lang="es-E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s-ES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Flecha arriba 13"/>
          <p:cNvSpPr/>
          <p:nvPr/>
        </p:nvSpPr>
        <p:spPr>
          <a:xfrm rot="1998797">
            <a:off x="1562834" y="1676166"/>
            <a:ext cx="288032" cy="403639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echa arriba 14"/>
          <p:cNvSpPr/>
          <p:nvPr/>
        </p:nvSpPr>
        <p:spPr>
          <a:xfrm rot="18870524">
            <a:off x="3036969" y="1689921"/>
            <a:ext cx="288032" cy="429573"/>
          </a:xfrm>
          <a:prstGeom prst="upArrow">
            <a:avLst>
              <a:gd name="adj1" fmla="val 55338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ángulo 15"/>
          <p:cNvSpPr/>
          <p:nvPr/>
        </p:nvSpPr>
        <p:spPr>
          <a:xfrm>
            <a:off x="2339752" y="2108222"/>
            <a:ext cx="504056" cy="30188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  <a:p>
            <a:pPr algn="ctr"/>
            <a:r>
              <a:rPr lang="es-E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pPr algn="ctr"/>
            <a:r>
              <a:rPr lang="es-E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pPr algn="ctr"/>
            <a:r>
              <a:rPr lang="es-E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  <a:p>
            <a:pPr algn="ctr"/>
            <a:r>
              <a:rPr lang="es-E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algn="ctr"/>
            <a:r>
              <a:rPr lang="es-E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  <a:p>
            <a:pPr algn="ctr"/>
            <a:r>
              <a:rPr lang="es-E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  <a:p>
            <a:pPr algn="ctr"/>
            <a:r>
              <a:rPr lang="es-E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</a:p>
          <a:p>
            <a:pPr algn="ctr"/>
            <a:r>
              <a:rPr lang="es-E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  <a:p>
            <a:pPr algn="ctr"/>
            <a:r>
              <a:rPr lang="es-E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  <a:p>
            <a:pPr algn="ctr"/>
            <a:r>
              <a:rPr lang="es-ES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pPr algn="ctr"/>
            <a:r>
              <a:rPr lang="es-E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19" name="Conector recto de flecha 18"/>
          <p:cNvCxnSpPr/>
          <p:nvPr/>
        </p:nvCxnSpPr>
        <p:spPr>
          <a:xfrm flipV="1">
            <a:off x="899592" y="1484784"/>
            <a:ext cx="0" cy="453650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Marcador de contenido 2"/>
          <p:cNvSpPr txBox="1">
            <a:spLocks/>
          </p:cNvSpPr>
          <p:nvPr/>
        </p:nvSpPr>
        <p:spPr>
          <a:xfrm rot="16200000">
            <a:off x="72241" y="3363044"/>
            <a:ext cx="1162472" cy="4096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/>
              <a:buNone/>
            </a:pPr>
            <a:r>
              <a:rPr lang="es-ES" sz="1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TIEMPO</a:t>
            </a:r>
            <a:endPara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lecha izquierda 21"/>
          <p:cNvSpPr/>
          <p:nvPr/>
        </p:nvSpPr>
        <p:spPr>
          <a:xfrm>
            <a:off x="1888236" y="3066671"/>
            <a:ext cx="451516" cy="144016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lecha arriba 22"/>
          <p:cNvSpPr/>
          <p:nvPr/>
        </p:nvSpPr>
        <p:spPr>
          <a:xfrm rot="17462829">
            <a:off x="2515435" y="4873615"/>
            <a:ext cx="163914" cy="1545161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Marcador de contenido 2"/>
          <p:cNvSpPr txBox="1">
            <a:spLocks/>
          </p:cNvSpPr>
          <p:nvPr/>
        </p:nvSpPr>
        <p:spPr>
          <a:xfrm rot="1141062">
            <a:off x="2090923" y="5665442"/>
            <a:ext cx="1001712" cy="559323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 3"/>
              <a:buNone/>
            </a:pPr>
            <a:r>
              <a:rPr lang="es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Volcanismo</a:t>
            </a:r>
          </a:p>
          <a:p>
            <a:pPr marL="0" indent="0">
              <a:spcBef>
                <a:spcPts val="0"/>
              </a:spcBef>
              <a:buFont typeface="Wingdings 3"/>
              <a:buNone/>
            </a:pPr>
            <a:r>
              <a:rPr lang="es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Aplastamiento</a:t>
            </a:r>
          </a:p>
          <a:p>
            <a:pPr marL="0" indent="0">
              <a:spcBef>
                <a:spcPts val="0"/>
              </a:spcBef>
              <a:buFont typeface="Wingdings 3"/>
              <a:buNone/>
            </a:pPr>
            <a:r>
              <a:rPr lang="es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Metamorfismo</a:t>
            </a:r>
          </a:p>
          <a:p>
            <a:pPr marL="0" indent="0">
              <a:spcBef>
                <a:spcPts val="0"/>
              </a:spcBef>
              <a:buFont typeface="Wingdings 3"/>
              <a:buNone/>
            </a:pPr>
            <a:r>
              <a:rPr lang="es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Plegamiento</a:t>
            </a:r>
          </a:p>
          <a:p>
            <a:pPr marL="0" indent="0">
              <a:spcBef>
                <a:spcPts val="0"/>
              </a:spcBef>
              <a:buFont typeface="Wingdings 3"/>
              <a:buNone/>
            </a:pPr>
            <a:r>
              <a:rPr lang="es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Fractura</a:t>
            </a:r>
          </a:p>
        </p:txBody>
      </p:sp>
      <p:sp>
        <p:nvSpPr>
          <p:cNvPr id="26" name="Flecha curvada hacia arriba 25"/>
          <p:cNvSpPr/>
          <p:nvPr/>
        </p:nvSpPr>
        <p:spPr>
          <a:xfrm>
            <a:off x="1475656" y="6165304"/>
            <a:ext cx="2304256" cy="504056"/>
          </a:xfrm>
          <a:prstGeom prst="curved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Marcador de contenido 2"/>
          <p:cNvSpPr txBox="1">
            <a:spLocks/>
          </p:cNvSpPr>
          <p:nvPr/>
        </p:nvSpPr>
        <p:spPr>
          <a:xfrm>
            <a:off x="3551181" y="6322410"/>
            <a:ext cx="1001712" cy="401941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 3"/>
              <a:buNone/>
            </a:pPr>
            <a:r>
              <a:rPr lang="es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Estilo Tectónico</a:t>
            </a:r>
          </a:p>
        </p:txBody>
      </p:sp>
      <p:sp>
        <p:nvSpPr>
          <p:cNvPr id="28" name="Marcador de contenido 2"/>
          <p:cNvSpPr txBox="1">
            <a:spLocks/>
          </p:cNvSpPr>
          <p:nvPr/>
        </p:nvSpPr>
        <p:spPr>
          <a:xfrm>
            <a:off x="4211959" y="1407604"/>
            <a:ext cx="1926282" cy="288032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/>
              <a:buNone/>
            </a:pPr>
            <a:r>
              <a:rPr lang="es-ES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TIPOS DE RELIEVES ESTRUCTURALES</a:t>
            </a:r>
            <a:endParaRPr lang="en-US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lecha derecha 28"/>
          <p:cNvSpPr/>
          <p:nvPr/>
        </p:nvSpPr>
        <p:spPr>
          <a:xfrm>
            <a:off x="3006529" y="1549820"/>
            <a:ext cx="1205429" cy="181247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lecha izquierda 29"/>
          <p:cNvSpPr/>
          <p:nvPr/>
        </p:nvSpPr>
        <p:spPr>
          <a:xfrm>
            <a:off x="1835696" y="3356992"/>
            <a:ext cx="451516" cy="144016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echa izquierda 30"/>
          <p:cNvSpPr/>
          <p:nvPr/>
        </p:nvSpPr>
        <p:spPr>
          <a:xfrm>
            <a:off x="1835696" y="3717032"/>
            <a:ext cx="451516" cy="144016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lecha izquierda 31"/>
          <p:cNvSpPr/>
          <p:nvPr/>
        </p:nvSpPr>
        <p:spPr>
          <a:xfrm>
            <a:off x="1835696" y="4077072"/>
            <a:ext cx="451516" cy="144016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lecha izquierda 32"/>
          <p:cNvSpPr/>
          <p:nvPr/>
        </p:nvSpPr>
        <p:spPr>
          <a:xfrm>
            <a:off x="1835696" y="4365104"/>
            <a:ext cx="451516" cy="144016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ángulo 24"/>
          <p:cNvSpPr/>
          <p:nvPr/>
        </p:nvSpPr>
        <p:spPr>
          <a:xfrm>
            <a:off x="6516216" y="2082586"/>
            <a:ext cx="504056" cy="437075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  <a:p>
            <a:pPr algn="ctr"/>
            <a:r>
              <a:rPr lang="es-ES" sz="12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</a:t>
            </a:r>
            <a:endParaRPr lang="es-ES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  <a:p>
            <a:pPr algn="ctr"/>
            <a:endParaRPr lang="es-ES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</a:t>
            </a: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pPr algn="ctr"/>
            <a:endParaRPr lang="es-ES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Rectángulo 33"/>
          <p:cNvSpPr/>
          <p:nvPr/>
        </p:nvSpPr>
        <p:spPr>
          <a:xfrm>
            <a:off x="7992380" y="2117466"/>
            <a:ext cx="900100" cy="98547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Sistema climático actual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Rectángulo 34"/>
          <p:cNvSpPr/>
          <p:nvPr/>
        </p:nvSpPr>
        <p:spPr>
          <a:xfrm>
            <a:off x="7992380" y="3207929"/>
            <a:ext cx="900100" cy="32454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ES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 </a:t>
            </a: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  <a:p>
            <a:pPr algn="ctr"/>
            <a:r>
              <a:rPr lang="es-ES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  <a:p>
            <a:pPr algn="ctr"/>
            <a:endParaRPr lang="es-ES" sz="1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763688" y="5220847"/>
            <a:ext cx="1656184" cy="80361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echa derecha 7"/>
          <p:cNvSpPr/>
          <p:nvPr/>
        </p:nvSpPr>
        <p:spPr>
          <a:xfrm>
            <a:off x="3923928" y="5157192"/>
            <a:ext cx="2592288" cy="13804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lecha derecha 35"/>
          <p:cNvSpPr/>
          <p:nvPr/>
        </p:nvSpPr>
        <p:spPr>
          <a:xfrm>
            <a:off x="7020272" y="5157192"/>
            <a:ext cx="972108" cy="14401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lecha arriba 36"/>
          <p:cNvSpPr/>
          <p:nvPr/>
        </p:nvSpPr>
        <p:spPr>
          <a:xfrm rot="17462829" flipH="1">
            <a:off x="5136861" y="3149611"/>
            <a:ext cx="166421" cy="2687325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lecha arriba 37"/>
          <p:cNvSpPr/>
          <p:nvPr/>
        </p:nvSpPr>
        <p:spPr>
          <a:xfrm rot="17462829" flipH="1">
            <a:off x="5124622" y="2677248"/>
            <a:ext cx="166421" cy="2687325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lecha arriba 38"/>
          <p:cNvSpPr/>
          <p:nvPr/>
        </p:nvSpPr>
        <p:spPr>
          <a:xfrm rot="17462829" flipH="1">
            <a:off x="5124622" y="2173192"/>
            <a:ext cx="166421" cy="2687325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Flecha arriba 39"/>
          <p:cNvSpPr/>
          <p:nvPr/>
        </p:nvSpPr>
        <p:spPr>
          <a:xfrm rot="17462829" flipH="1">
            <a:off x="5124622" y="1709451"/>
            <a:ext cx="166421" cy="2687325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Marcador de contenido 2"/>
          <p:cNvSpPr txBox="1">
            <a:spLocks/>
          </p:cNvSpPr>
          <p:nvPr/>
        </p:nvSpPr>
        <p:spPr>
          <a:xfrm rot="1247760">
            <a:off x="4456610" y="2672907"/>
            <a:ext cx="1405128" cy="308531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 3"/>
              <a:buNone/>
            </a:pPr>
            <a:r>
              <a:rPr lang="es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Reacción isostática</a:t>
            </a:r>
          </a:p>
        </p:txBody>
      </p:sp>
      <p:sp>
        <p:nvSpPr>
          <p:cNvPr id="42" name="Marcador de contenido 2"/>
          <p:cNvSpPr txBox="1">
            <a:spLocks/>
          </p:cNvSpPr>
          <p:nvPr/>
        </p:nvSpPr>
        <p:spPr>
          <a:xfrm>
            <a:off x="4068550" y="4780121"/>
            <a:ext cx="1802187" cy="401941"/>
          </a:xfrm>
          <a:prstGeom prst="rect">
            <a:avLst/>
          </a:prstGeom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Wingdings 3"/>
              <a:buNone/>
            </a:pPr>
            <a:r>
              <a:rPr lang="es-E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Incidencia de la litología sobre el modelado</a:t>
            </a:r>
          </a:p>
        </p:txBody>
      </p:sp>
      <p:sp>
        <p:nvSpPr>
          <p:cNvPr id="43" name="Flecha izquierda 42"/>
          <p:cNvSpPr/>
          <p:nvPr/>
        </p:nvSpPr>
        <p:spPr>
          <a:xfrm>
            <a:off x="7044751" y="2452926"/>
            <a:ext cx="913091" cy="156306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lecha izquierda 43"/>
          <p:cNvSpPr/>
          <p:nvPr/>
        </p:nvSpPr>
        <p:spPr>
          <a:xfrm>
            <a:off x="7043285" y="3533046"/>
            <a:ext cx="913091" cy="156306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lecha izquierda 44"/>
          <p:cNvSpPr/>
          <p:nvPr/>
        </p:nvSpPr>
        <p:spPr>
          <a:xfrm>
            <a:off x="7043285" y="3893086"/>
            <a:ext cx="913091" cy="156306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Flecha izquierda 45"/>
          <p:cNvSpPr/>
          <p:nvPr/>
        </p:nvSpPr>
        <p:spPr>
          <a:xfrm>
            <a:off x="7043285" y="4325134"/>
            <a:ext cx="913091" cy="156306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Flecha izquierda 46"/>
          <p:cNvSpPr/>
          <p:nvPr/>
        </p:nvSpPr>
        <p:spPr>
          <a:xfrm>
            <a:off x="7043285" y="4697464"/>
            <a:ext cx="913091" cy="156306"/>
          </a:xfrm>
          <a:prstGeom prst="lef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Marcador de contenido 2"/>
          <p:cNvSpPr txBox="1">
            <a:spLocks/>
          </p:cNvSpPr>
          <p:nvPr/>
        </p:nvSpPr>
        <p:spPr>
          <a:xfrm>
            <a:off x="6516216" y="1511417"/>
            <a:ext cx="2381727" cy="28803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vert="horz">
            <a:noAutofit/>
          </a:bodyPr>
          <a:lstStyle>
            <a:lvl1pPr marL="274320" indent="-274320" algn="l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/>
              <a:buNone/>
            </a:pPr>
            <a:r>
              <a:rPr lang="es-ES" sz="1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FORMAS DE MODELADO</a:t>
            </a:r>
            <a:endParaRPr lang="en-US" sz="1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Flecha arriba 48"/>
          <p:cNvSpPr/>
          <p:nvPr/>
        </p:nvSpPr>
        <p:spPr>
          <a:xfrm rot="1998797">
            <a:off x="6639784" y="1779944"/>
            <a:ext cx="333515" cy="270836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Flecha arriba 49"/>
          <p:cNvSpPr/>
          <p:nvPr/>
        </p:nvSpPr>
        <p:spPr>
          <a:xfrm rot="19451337">
            <a:off x="8267299" y="1770212"/>
            <a:ext cx="288032" cy="336604"/>
          </a:xfrm>
          <a:prstGeom prst="upArrow">
            <a:avLst>
              <a:gd name="adj1" fmla="val 55338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lecha arriba 50"/>
          <p:cNvSpPr/>
          <p:nvPr/>
        </p:nvSpPr>
        <p:spPr>
          <a:xfrm rot="4791166">
            <a:off x="5102413" y="4391002"/>
            <a:ext cx="229393" cy="2560635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lecha derecha 51"/>
          <p:cNvSpPr/>
          <p:nvPr/>
        </p:nvSpPr>
        <p:spPr>
          <a:xfrm>
            <a:off x="5870737" y="1556792"/>
            <a:ext cx="645479" cy="19822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858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>
          <a:xfrm>
            <a:off x="4429124" y="357166"/>
            <a:ext cx="4572032" cy="78583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s-ES_tradnl" sz="2800" b="1" dirty="0" smtClean="0">
                <a:solidFill>
                  <a:schemeClr val="bg1"/>
                </a:solidFill>
                <a:latin typeface="Tahoma" pitchFamily="34" charset="0"/>
              </a:rPr>
              <a:t>					</a:t>
            </a:r>
            <a:r>
              <a:rPr lang="es-ES_tradnl" sz="27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Migración de las		zonas climáticas</a:t>
            </a:r>
            <a:endParaRPr lang="es-ES" sz="27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sz="2800" dirty="0" smtClean="0"/>
              <a:t>				</a:t>
            </a:r>
            <a:r>
              <a:rPr lang="es-ES_tradnl" sz="1800" dirty="0" smtClean="0">
                <a:solidFill>
                  <a:schemeClr val="bg1"/>
                </a:solidFill>
                <a:latin typeface="Tahoma" pitchFamily="34" charset="0"/>
              </a:rPr>
              <a:t>		Referencias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sz="1400" dirty="0" smtClean="0">
                <a:solidFill>
                  <a:schemeClr val="bg1"/>
                </a:solidFill>
                <a:latin typeface="Tahoma" pitchFamily="34" charset="0"/>
              </a:rPr>
              <a:t>						   </a:t>
            </a:r>
            <a:r>
              <a:rPr lang="es-ES_tradnl" sz="1400" dirty="0" smtClean="0">
                <a:latin typeface="Tahoma" pitchFamily="34" charset="0"/>
              </a:rPr>
              <a:t>glaciares		         sabana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sz="1400" dirty="0" smtClean="0">
                <a:latin typeface="Tahoma" pitchFamily="34" charset="0"/>
              </a:rPr>
              <a:t>						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sz="1400" dirty="0" smtClean="0">
                <a:latin typeface="Tahoma" pitchFamily="34" charset="0"/>
              </a:rPr>
              <a:t>						   </a:t>
            </a:r>
            <a:r>
              <a:rPr lang="es-ES_tradnl" sz="1400" dirty="0" err="1" smtClean="0">
                <a:latin typeface="Tahoma" pitchFamily="34" charset="0"/>
              </a:rPr>
              <a:t>gelivada</a:t>
            </a:r>
            <a:r>
              <a:rPr lang="es-ES_tradnl" sz="1400" dirty="0" smtClean="0">
                <a:latin typeface="Tahoma" pitchFamily="34" charset="0"/>
              </a:rPr>
              <a:t>		         selva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sz="1400" dirty="0" smtClean="0">
                <a:latin typeface="Tahoma" pitchFamily="34" charset="0"/>
              </a:rPr>
              <a:t>						  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sz="1400" dirty="0" smtClean="0">
                <a:latin typeface="Tahoma" pitchFamily="34" charset="0"/>
              </a:rPr>
              <a:t>						   tundra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_tradnl" sz="1400" dirty="0" smtClean="0">
              <a:latin typeface="Tahom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sz="1400" dirty="0" smtClean="0">
                <a:latin typeface="Tahoma" pitchFamily="34" charset="0"/>
              </a:rPr>
              <a:t>						   bosque templado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_tradnl" sz="1400" dirty="0" smtClean="0">
              <a:latin typeface="Tahom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sz="1400" dirty="0" smtClean="0">
                <a:latin typeface="Tahoma" pitchFamily="34" charset="0"/>
              </a:rPr>
              <a:t>						   mediterráneo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_tradnl" sz="1400" dirty="0" smtClean="0">
              <a:latin typeface="Tahom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sz="1400" dirty="0" smtClean="0">
                <a:latin typeface="Tahoma" pitchFamily="34" charset="0"/>
              </a:rPr>
              <a:t>						   estepa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_tradnl" sz="1400" dirty="0" smtClean="0">
              <a:latin typeface="Tahom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sz="1400" dirty="0" smtClean="0">
                <a:latin typeface="Tahoma" pitchFamily="34" charset="0"/>
              </a:rPr>
              <a:t>						   subdesértico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s-ES_tradnl" sz="1400" dirty="0" smtClean="0">
              <a:latin typeface="Tahoma" pitchFamily="34" charset="0"/>
            </a:endParaRP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s-ES_tradnl" sz="1400" dirty="0" smtClean="0">
                <a:latin typeface="Tahoma" pitchFamily="34" charset="0"/>
              </a:rPr>
              <a:t>						   desértico</a:t>
            </a:r>
            <a:endParaRPr lang="es-ES" sz="1400" dirty="0" smtClean="0">
              <a:latin typeface="Tahoma" pitchFamily="34" charset="0"/>
            </a:endParaRPr>
          </a:p>
        </p:txBody>
      </p:sp>
      <p:pic>
        <p:nvPicPr>
          <p:cNvPr id="110596" name="Picture 4" descr="Paleogeografí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304800"/>
            <a:ext cx="3741738" cy="6248400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110597" name="Rectangle 5" descr="Diagonal hacia arriba clara"/>
          <p:cNvSpPr>
            <a:spLocks noChangeArrowheads="1"/>
          </p:cNvSpPr>
          <p:nvPr/>
        </p:nvSpPr>
        <p:spPr bwMode="auto">
          <a:xfrm>
            <a:off x="4716463" y="1714488"/>
            <a:ext cx="457200" cy="304800"/>
          </a:xfrm>
          <a:prstGeom prst="rect">
            <a:avLst/>
          </a:prstGeom>
          <a:pattFill prst="ltUpDiag">
            <a:fgClr>
              <a:schemeClr val="tx1"/>
            </a:fgClr>
            <a:bgClr>
              <a:schemeClr val="bg1"/>
            </a:bgClr>
          </a:patt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>
              <a:latin typeface="Calibri" pitchFamily="34" charset="0"/>
            </a:endParaRPr>
          </a:p>
        </p:txBody>
      </p:sp>
      <p:sp>
        <p:nvSpPr>
          <p:cNvPr id="110598" name="Rectangle 6" descr="Horizontal clara"/>
          <p:cNvSpPr>
            <a:spLocks noChangeArrowheads="1"/>
          </p:cNvSpPr>
          <p:nvPr/>
        </p:nvSpPr>
        <p:spPr bwMode="auto">
          <a:xfrm>
            <a:off x="4716463" y="2171688"/>
            <a:ext cx="457200" cy="304800"/>
          </a:xfrm>
          <a:prstGeom prst="rect">
            <a:avLst/>
          </a:prstGeom>
          <a:pattFill prst="ltHorz">
            <a:fgClr>
              <a:schemeClr val="tx2"/>
            </a:fgClr>
            <a:bgClr>
              <a:schemeClr val="bg1"/>
            </a:bgClr>
          </a:patt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>
              <a:latin typeface="Calibri" pitchFamily="34" charset="0"/>
            </a:endParaRPr>
          </a:p>
        </p:txBody>
      </p:sp>
      <p:sp>
        <p:nvSpPr>
          <p:cNvPr id="110599" name="Rectangle 7" descr="Diagonal hacia abajo clara"/>
          <p:cNvSpPr>
            <a:spLocks noChangeArrowheads="1"/>
          </p:cNvSpPr>
          <p:nvPr/>
        </p:nvSpPr>
        <p:spPr bwMode="auto">
          <a:xfrm>
            <a:off x="4716463" y="2628888"/>
            <a:ext cx="457200" cy="304800"/>
          </a:xfrm>
          <a:prstGeom prst="rect">
            <a:avLst/>
          </a:prstGeom>
          <a:pattFill prst="ltDnDiag">
            <a:fgClr>
              <a:schemeClr val="tx2"/>
            </a:fgClr>
            <a:bgClr>
              <a:schemeClr val="bg1"/>
            </a:bgClr>
          </a:patt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>
              <a:latin typeface="Calibri" pitchFamily="34" charset="0"/>
            </a:endParaRPr>
          </a:p>
        </p:txBody>
      </p:sp>
      <p:sp>
        <p:nvSpPr>
          <p:cNvPr id="110600" name="Rectangle 8" descr="10%"/>
          <p:cNvSpPr>
            <a:spLocks noChangeArrowheads="1"/>
          </p:cNvSpPr>
          <p:nvPr/>
        </p:nvSpPr>
        <p:spPr bwMode="auto">
          <a:xfrm>
            <a:off x="4716463" y="3214686"/>
            <a:ext cx="457200" cy="304800"/>
          </a:xfrm>
          <a:prstGeom prst="rect">
            <a:avLst/>
          </a:prstGeom>
          <a:pattFill prst="pct10">
            <a:fgClr>
              <a:schemeClr val="tx2"/>
            </a:fgClr>
            <a:bgClr>
              <a:schemeClr val="bg1"/>
            </a:bgClr>
          </a:patt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>
              <a:latin typeface="Calibri" pitchFamily="34" charset="0"/>
            </a:endParaRPr>
          </a:p>
        </p:txBody>
      </p:sp>
      <p:sp>
        <p:nvSpPr>
          <p:cNvPr id="110601" name="Rectangle 9" descr="60%"/>
          <p:cNvSpPr>
            <a:spLocks noChangeArrowheads="1"/>
          </p:cNvSpPr>
          <p:nvPr/>
        </p:nvSpPr>
        <p:spPr bwMode="auto">
          <a:xfrm>
            <a:off x="4716463" y="3786190"/>
            <a:ext cx="457200" cy="304800"/>
          </a:xfrm>
          <a:prstGeom prst="rect">
            <a:avLst/>
          </a:prstGeom>
          <a:pattFill prst="pct60">
            <a:fgClr>
              <a:schemeClr val="tx2"/>
            </a:fgClr>
            <a:bgClr>
              <a:schemeClr val="bg1"/>
            </a:bgClr>
          </a:patt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>
              <a:latin typeface="Calibri" pitchFamily="34" charset="0"/>
            </a:endParaRPr>
          </a:p>
        </p:txBody>
      </p:sp>
      <p:sp>
        <p:nvSpPr>
          <p:cNvPr id="110602" name="Rectangle 10" descr="Diagonal hacia arriba oscura"/>
          <p:cNvSpPr>
            <a:spLocks noChangeArrowheads="1"/>
          </p:cNvSpPr>
          <p:nvPr/>
        </p:nvSpPr>
        <p:spPr bwMode="auto">
          <a:xfrm>
            <a:off x="4716463" y="4422775"/>
            <a:ext cx="457200" cy="304800"/>
          </a:xfrm>
          <a:prstGeom prst="rect">
            <a:avLst/>
          </a:prstGeom>
          <a:pattFill prst="dkUpDiag">
            <a:fgClr>
              <a:schemeClr val="tx2"/>
            </a:fgClr>
            <a:bgClr>
              <a:schemeClr val="bg1"/>
            </a:bgClr>
          </a:patt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>
              <a:latin typeface="Calibri" pitchFamily="34" charset="0"/>
            </a:endParaRPr>
          </a:p>
        </p:txBody>
      </p:sp>
      <p:sp>
        <p:nvSpPr>
          <p:cNvPr id="110603" name="Rectangle 11" descr="Vertical clara"/>
          <p:cNvSpPr>
            <a:spLocks noChangeArrowheads="1"/>
          </p:cNvSpPr>
          <p:nvPr/>
        </p:nvSpPr>
        <p:spPr bwMode="auto">
          <a:xfrm>
            <a:off x="4716463" y="4879975"/>
            <a:ext cx="457200" cy="304800"/>
          </a:xfrm>
          <a:prstGeom prst="rect">
            <a:avLst/>
          </a:prstGeom>
          <a:pattFill prst="ltVert">
            <a:fgClr>
              <a:schemeClr val="tx2"/>
            </a:fgClr>
            <a:bgClr>
              <a:schemeClr val="bg1"/>
            </a:bgClr>
          </a:patt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>
              <a:latin typeface="Calibri" pitchFamily="34" charset="0"/>
            </a:endParaRPr>
          </a:p>
        </p:txBody>
      </p:sp>
      <p:sp>
        <p:nvSpPr>
          <p:cNvPr id="110604" name="Rectangle 12"/>
          <p:cNvSpPr>
            <a:spLocks noChangeArrowheads="1"/>
          </p:cNvSpPr>
          <p:nvPr/>
        </p:nvSpPr>
        <p:spPr bwMode="auto">
          <a:xfrm>
            <a:off x="4716463" y="5337175"/>
            <a:ext cx="457200" cy="304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>
              <a:latin typeface="Calibri" pitchFamily="34" charset="0"/>
            </a:endParaRPr>
          </a:p>
        </p:txBody>
      </p:sp>
      <p:sp>
        <p:nvSpPr>
          <p:cNvPr id="110605" name="Rectangle 13" descr="Vertical estrecha"/>
          <p:cNvSpPr>
            <a:spLocks noChangeArrowheads="1"/>
          </p:cNvSpPr>
          <p:nvPr/>
        </p:nvSpPr>
        <p:spPr bwMode="auto">
          <a:xfrm>
            <a:off x="6926263" y="1714488"/>
            <a:ext cx="457200" cy="304800"/>
          </a:xfrm>
          <a:prstGeom prst="rect">
            <a:avLst/>
          </a:prstGeom>
          <a:pattFill prst="narVert">
            <a:fgClr>
              <a:schemeClr val="tx2"/>
            </a:fgClr>
            <a:bgClr>
              <a:srgbClr val="FFFFFF"/>
            </a:bgClr>
          </a:patt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>
              <a:latin typeface="Calibri" pitchFamily="34" charset="0"/>
            </a:endParaRPr>
          </a:p>
        </p:txBody>
      </p:sp>
      <p:sp>
        <p:nvSpPr>
          <p:cNvPr id="110606" name="Rectangle 14" descr="Cuadrícula pequeña"/>
          <p:cNvSpPr>
            <a:spLocks noChangeArrowheads="1"/>
          </p:cNvSpPr>
          <p:nvPr/>
        </p:nvSpPr>
        <p:spPr bwMode="auto">
          <a:xfrm>
            <a:off x="6926263" y="2171688"/>
            <a:ext cx="457200" cy="304800"/>
          </a:xfrm>
          <a:prstGeom prst="rect">
            <a:avLst/>
          </a:prstGeom>
          <a:pattFill prst="smGrid">
            <a:fgClr>
              <a:schemeClr val="tx2"/>
            </a:fgClr>
            <a:bgClr>
              <a:srgbClr val="FFFFFF"/>
            </a:bgClr>
          </a:patt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0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05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05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05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05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0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05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05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05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05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05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05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1059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05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05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05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105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059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059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6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0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7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05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105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8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10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110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10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10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9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10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10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110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110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10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10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110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110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4" grpId="0" autoUpdateAnimBg="0"/>
      <p:bldP spid="110595" grpId="0" build="p" autoUpdateAnimBg="0" advAuto="0"/>
      <p:bldP spid="110597" grpId="0" animBg="1"/>
      <p:bldP spid="110598" grpId="0" animBg="1"/>
      <p:bldP spid="110599" grpId="0" animBg="1"/>
      <p:bldP spid="110600" grpId="0" animBg="1"/>
      <p:bldP spid="110601" grpId="0" animBg="1"/>
      <p:bldP spid="110602" grpId="0" animBg="1"/>
      <p:bldP spid="110603" grpId="0" animBg="1"/>
      <p:bldP spid="110604" grpId="0" animBg="1"/>
      <p:bldP spid="110605" grpId="0" animBg="1"/>
      <p:bldP spid="11060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5000625" y="785813"/>
            <a:ext cx="3686175" cy="214312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sz="1100" dirty="0" smtClean="0">
                <a:solidFill>
                  <a:schemeClr val="bg1"/>
                </a:solidFill>
              </a:rPr>
              <a:t>Dependen de las condiciones climáticas</a:t>
            </a:r>
            <a:endParaRPr lang="es-ES" sz="1100" dirty="0">
              <a:solidFill>
                <a:schemeClr val="bg1"/>
              </a:solidFill>
            </a:endParaRPr>
          </a:p>
        </p:txBody>
      </p:sp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5050631" y="410493"/>
            <a:ext cx="3686175" cy="58261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Causalidad de la Geomorfología:</a:t>
            </a:r>
            <a:br>
              <a:rPr lang="es-E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fuerzas Externas</a:t>
            </a:r>
            <a:endParaRPr lang="es-E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22" name="Picture 2" descr="http://farm3.static.flickr.com/2283/1989587402_73785d1db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25" y="1000125"/>
            <a:ext cx="2643188" cy="198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7 Imagen" descr="RIO_AMAZONA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72125" y="3071813"/>
            <a:ext cx="2643188" cy="177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 descr="http://static.panoramio.com/photos/original/1718333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2125" y="4929188"/>
            <a:ext cx="2643188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archivos.metatube.com/uploads/gallery/pics/gallery_pic_1516_1872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7624" y="142875"/>
            <a:ext cx="2952750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http://www.tiemposevero.es/imagenesreportajes/IN-090600-B/Imagen%202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87624" y="2428875"/>
            <a:ext cx="2928937" cy="197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6" descr="http://www.losviajeros.net/fotos/america/argentina/lengua_glaciar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187624" y="4500563"/>
            <a:ext cx="2928937" cy="219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1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0"/>
                            </p:stCondLst>
                            <p:childTnLst>
                              <p:par>
                                <p:cTn id="3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86238" cy="511175"/>
          </a:xfrm>
        </p:spPr>
        <p:txBody>
          <a:bodyPr/>
          <a:lstStyle/>
          <a:p>
            <a:r>
              <a:rPr lang="es-E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Síntesis de lo dado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85875"/>
            <a:ext cx="7829550" cy="4840288"/>
          </a:xfrm>
        </p:spPr>
        <p:txBody>
          <a:bodyPr>
            <a:normAutofit lnSpcReduction="10000"/>
          </a:bodyPr>
          <a:lstStyle/>
          <a:p>
            <a:pPr>
              <a:buFontTx/>
              <a:buChar char="-"/>
            </a:pP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La Geomorfología como ciencia: concepto.</a:t>
            </a:r>
          </a:p>
          <a:p>
            <a:pPr>
              <a:buFont typeface="Arial" charset="0"/>
              <a:buNone/>
            </a:pPr>
            <a:endParaRPr lang="es-E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Las fuerzas internas (</a:t>
            </a:r>
            <a:r>
              <a:rPr lang="es-E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tectogenéticas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 y externas (</a:t>
            </a:r>
            <a:r>
              <a:rPr lang="es-E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morfogenéticas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) en la generación del modelado.</a:t>
            </a:r>
          </a:p>
          <a:p>
            <a:pPr>
              <a:buFont typeface="Arial" charset="0"/>
              <a:buNone/>
            </a:pPr>
            <a:endParaRPr lang="es-E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El tiempo en Geomorfología.</a:t>
            </a:r>
          </a:p>
          <a:p>
            <a:pPr>
              <a:buFont typeface="Arial" charset="0"/>
              <a:buNone/>
            </a:pPr>
            <a:endParaRPr lang="es-E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Los procesos que intervienen: continuos, estacionales, cíclicos, catastróficos.</a:t>
            </a:r>
          </a:p>
          <a:p>
            <a:pPr>
              <a:buFont typeface="Arial" charset="0"/>
              <a:buNone/>
            </a:pPr>
            <a:endParaRPr lang="es-E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Comparación entre la postura de W. Davis y  J. </a:t>
            </a:r>
            <a:r>
              <a:rPr lang="es-E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Tricart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buFont typeface="Arial" charset="0"/>
              <a:buNone/>
            </a:pPr>
            <a:endParaRPr lang="es-E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La causalidad en Geomorfología.</a:t>
            </a:r>
          </a:p>
          <a:p>
            <a:pPr>
              <a:buFont typeface="Arial" charset="0"/>
              <a:buNone/>
            </a:pPr>
            <a:endParaRPr lang="es-E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s-E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s-E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s-E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Utilidades de la Geomorfología</a:t>
            </a:r>
          </a:p>
          <a:p>
            <a:pPr>
              <a:buFontTx/>
              <a:buChar char="-"/>
            </a:pP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La clasificación de los hechos geomorfológicos.</a:t>
            </a:r>
          </a:p>
          <a:p>
            <a:pPr>
              <a:buFontTx/>
              <a:buChar char="-"/>
            </a:pPr>
            <a:endParaRPr lang="es-E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s-ES" sz="1400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es-ES" sz="1400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es-ES" sz="1400" dirty="0" smtClean="0">
              <a:solidFill>
                <a:schemeClr val="bg1"/>
              </a:solidFill>
            </a:endParaRPr>
          </a:p>
        </p:txBody>
      </p:sp>
      <p:sp>
        <p:nvSpPr>
          <p:cNvPr id="5" name="4 Flecha abajo"/>
          <p:cNvSpPr/>
          <p:nvPr/>
        </p:nvSpPr>
        <p:spPr>
          <a:xfrm>
            <a:off x="1857375" y="4572014"/>
            <a:ext cx="1285875" cy="928688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Fuente de Información </a:t>
            </a:r>
            <a:r>
              <a:rPr lang="es-E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(parte teórica)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516212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s-ES" dirty="0" smtClean="0"/>
          </a:p>
          <a:p>
            <a:pPr>
              <a:buFontTx/>
              <a:buChar char="-"/>
            </a:pPr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Gutiérrez Elorza, Mateo. “Geomorfología”. Prentice-Hall. Introducción.</a:t>
            </a:r>
          </a:p>
          <a:p>
            <a:pPr>
              <a:buFontTx/>
              <a:buChar char="-"/>
            </a:pP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s-E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s-E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s-E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es-E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Muñóz</a:t>
            </a:r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Jiménez, Julio. “Geomorfología General”. Capítulo 1</a:t>
            </a:r>
          </a:p>
          <a:p>
            <a:pPr>
              <a:buFontTx/>
              <a:buChar char="-"/>
            </a:pP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s-E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s-E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s-E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s-E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- Pequeño resumen con algunas consideraciones de </a:t>
            </a:r>
            <a:r>
              <a:rPr lang="es-E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Tricart</a:t>
            </a:r>
            <a:r>
              <a:rPr lang="es-E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(el tiempo geomorfológico y comparación de vieja teoría con las más recientes).</a:t>
            </a:r>
          </a:p>
          <a:p>
            <a:pPr>
              <a:buFontTx/>
              <a:buChar char="-"/>
            </a:pP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s-E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s-E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endParaRPr lang="es-E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portada Geomorfologí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268760"/>
            <a:ext cx="1456160" cy="2016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eomorfología general ebook 593 | serie general 1 |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295" y="3645024"/>
            <a:ext cx="146200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986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/>
          </a:bodyPr>
          <a:lstStyle/>
          <a:p>
            <a:r>
              <a:rPr lang="es-E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Condiciones exigidas por la cátedra en el cursado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5040560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es-E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PROMOCIONAR</a:t>
            </a:r>
          </a:p>
          <a:p>
            <a:pPr marL="0" indent="0">
              <a:buNone/>
            </a:pP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	Exigencia de 2 parciales con calificación mínima de 7  y cuyo promedio sea de 7,50.</a:t>
            </a:r>
          </a:p>
          <a:p>
            <a:pPr marL="0" indent="0">
              <a:buNone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Se tomará en cuenta la calificación más elevada obtenida.</a:t>
            </a:r>
          </a:p>
          <a:p>
            <a:pPr marL="0" indent="0">
              <a:buNone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Se dará la posibilidad de </a:t>
            </a:r>
            <a:r>
              <a:rPr lang="es-E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recuperatorio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si fuera necesario.</a:t>
            </a:r>
          </a:p>
          <a:p>
            <a:pPr marL="0" indent="0">
              <a:buNone/>
            </a:pP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	Aprobación de la totalidad de las actividades prácticas propuestas.</a:t>
            </a:r>
          </a:p>
          <a:p>
            <a:pPr marL="0" indent="0">
              <a:buNone/>
            </a:pPr>
            <a:endParaRPr lang="es-E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Tx/>
              <a:buChar char="-"/>
            </a:pP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Para </a:t>
            </a:r>
            <a:r>
              <a:rPr lang="es-E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REGULARIZAR</a:t>
            </a:r>
          </a:p>
          <a:p>
            <a:pPr marL="0" indent="0">
              <a:buNone/>
            </a:pPr>
            <a:endParaRPr lang="es-E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Realización de un parcial escrito con una calificación mínima de 6 (seis).</a:t>
            </a:r>
          </a:p>
          <a:p>
            <a:pPr marL="0" indent="0">
              <a:buNone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Se dará la posibilidad de </a:t>
            </a:r>
            <a:r>
              <a:rPr lang="es-ES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recuperatorio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si fuera necesario.</a:t>
            </a:r>
            <a:endParaRPr lang="es-ES" sz="1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Aprobación de la totalidad de las actividades prácticas propuestas.</a:t>
            </a:r>
          </a:p>
          <a:p>
            <a:pPr marL="0" indent="0">
              <a:buNone/>
            </a:pP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64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Curva </a:t>
            </a:r>
            <a:r>
              <a:rPr lang="es-E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hipsográfica</a:t>
            </a:r>
            <a:r>
              <a:rPr lang="es-ES" sz="2800" dirty="0" smtClean="0">
                <a:solidFill>
                  <a:srgbClr val="FFFF00"/>
                </a:solidFill>
              </a:rPr>
              <a:t/>
            </a:r>
            <a:br>
              <a:rPr lang="es-ES" sz="2800" dirty="0" smtClean="0">
                <a:solidFill>
                  <a:srgbClr val="FFFF00"/>
                </a:solidFill>
              </a:rPr>
            </a:br>
            <a:r>
              <a:rPr lang="es-ES" sz="1100" dirty="0" smtClean="0">
                <a:solidFill>
                  <a:schemeClr val="tx1"/>
                </a:solidFill>
              </a:rPr>
              <a:t>Fuente: Holmes, A.; Holmes, D. (1987). </a:t>
            </a:r>
            <a:r>
              <a:rPr lang="es-ES" sz="1100" i="1" dirty="0" smtClean="0">
                <a:solidFill>
                  <a:schemeClr val="tx1"/>
                </a:solidFill>
              </a:rPr>
              <a:t>Geología Física. </a:t>
            </a:r>
            <a:r>
              <a:rPr lang="es-ES" sz="1100" dirty="0" smtClean="0">
                <a:solidFill>
                  <a:schemeClr val="tx1"/>
                </a:solidFill>
              </a:rPr>
              <a:t>Omega. Barcelona.</a:t>
            </a:r>
            <a:endParaRPr lang="es-ES" sz="2800" dirty="0" smtClean="0">
              <a:solidFill>
                <a:schemeClr val="tx1"/>
              </a:solidFill>
            </a:endParaRPr>
          </a:p>
        </p:txBody>
      </p:sp>
      <p:pic>
        <p:nvPicPr>
          <p:cNvPr id="4" name="3 Marcador de contenido" descr="Explorar0008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42938" y="1714500"/>
            <a:ext cx="7715250" cy="45259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/>
          </p:cNvSpPr>
          <p:nvPr>
            <p:ph type="title"/>
          </p:nvPr>
        </p:nvSpPr>
        <p:spPr>
          <a:xfrm>
            <a:off x="457200" y="188913"/>
            <a:ext cx="8229600" cy="719137"/>
          </a:xfrm>
        </p:spPr>
        <p:txBody>
          <a:bodyPr/>
          <a:lstStyle/>
          <a:p>
            <a:r>
              <a:rPr lang="es-E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Distribución de Tierras y Mares</a:t>
            </a:r>
          </a:p>
        </p:txBody>
      </p:sp>
      <p:sp>
        <p:nvSpPr>
          <p:cNvPr id="36867" name="Rectangle 3"/>
          <p:cNvSpPr>
            <a:spLocks noGrp="1"/>
          </p:cNvSpPr>
          <p:nvPr>
            <p:ph type="body"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endParaRPr lang="es-ES" smtClean="0"/>
          </a:p>
        </p:txBody>
      </p:sp>
      <p:pic>
        <p:nvPicPr>
          <p:cNvPr id="54277" name="Picture 5" descr="continent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1052513"/>
            <a:ext cx="8064500" cy="564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800" b="1" dirty="0" smtClean="0">
                <a:solidFill>
                  <a:srgbClr val="FF0000"/>
                </a:solidFill>
              </a:rPr>
              <a:t>La Clasificación de los hechos Geomorfológicos</a:t>
            </a:r>
            <a:endParaRPr lang="es-ES" sz="2800" b="1" dirty="0">
              <a:solidFill>
                <a:srgbClr val="FF0000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500063" y="1857375"/>
            <a:ext cx="8115300" cy="3643313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es-ES" sz="1400" dirty="0" smtClean="0"/>
              <a:t>Significativa amplitud y complejidad de los fenómenos geomorfológicos</a:t>
            </a:r>
          </a:p>
          <a:p>
            <a:pPr algn="ctr" eaLnBrk="1" hangingPunct="1">
              <a:buFont typeface="Arial" charset="0"/>
              <a:buNone/>
            </a:pPr>
            <a:endParaRPr lang="es-ES" sz="1400" dirty="0" smtClean="0"/>
          </a:p>
          <a:p>
            <a:pPr algn="ctr" eaLnBrk="1" hangingPunct="1">
              <a:buFont typeface="Arial" charset="0"/>
              <a:buNone/>
            </a:pPr>
            <a:endParaRPr lang="es-ES" sz="1400" dirty="0" smtClean="0"/>
          </a:p>
          <a:p>
            <a:pPr algn="ctr" eaLnBrk="1" hangingPunct="1">
              <a:buFont typeface="Arial" charset="0"/>
              <a:buNone/>
            </a:pPr>
            <a:endParaRPr lang="es-ES" sz="1400" dirty="0" smtClean="0"/>
          </a:p>
          <a:p>
            <a:pPr algn="ctr" eaLnBrk="1" hangingPunct="1">
              <a:buFont typeface="Arial" charset="0"/>
              <a:buNone/>
            </a:pPr>
            <a:r>
              <a:rPr lang="es-ES" sz="1400" dirty="0" smtClean="0"/>
              <a:t>Necesidad de Clasificación Taxonómica</a:t>
            </a:r>
          </a:p>
          <a:p>
            <a:pPr eaLnBrk="1" hangingPunct="1">
              <a:buFont typeface="Arial" charset="0"/>
              <a:buNone/>
            </a:pPr>
            <a:endParaRPr lang="es-ES" sz="1400" dirty="0" smtClean="0"/>
          </a:p>
          <a:p>
            <a:pPr eaLnBrk="1" hangingPunct="1">
              <a:buFont typeface="Arial" charset="0"/>
              <a:buNone/>
            </a:pPr>
            <a:endParaRPr lang="es-ES" sz="1400" dirty="0" smtClean="0"/>
          </a:p>
          <a:p>
            <a:pPr algn="ctr" eaLnBrk="1" hangingPunct="1">
              <a:buFont typeface="Arial" charset="0"/>
              <a:buNone/>
            </a:pPr>
            <a:endParaRPr lang="es-ES" dirty="0" smtClean="0"/>
          </a:p>
          <a:p>
            <a:pPr algn="ctr" eaLnBrk="1" hangingPunct="1">
              <a:buFont typeface="Arial" charset="0"/>
              <a:buNone/>
            </a:pPr>
            <a:r>
              <a:rPr lang="es-ES" dirty="0" smtClean="0"/>
              <a:t>Clasificación de  </a:t>
            </a:r>
            <a:r>
              <a:rPr lang="es-ES" dirty="0" err="1" smtClean="0"/>
              <a:t>Dres</a:t>
            </a:r>
            <a:r>
              <a:rPr lang="es-ES" dirty="0" smtClean="0"/>
              <a:t>. André </a:t>
            </a:r>
            <a:r>
              <a:rPr lang="es-ES" dirty="0" err="1" smtClean="0"/>
              <a:t>Cailleux</a:t>
            </a:r>
            <a:r>
              <a:rPr lang="es-ES" dirty="0" smtClean="0"/>
              <a:t> y Jean </a:t>
            </a:r>
            <a:r>
              <a:rPr lang="es-ES" dirty="0" err="1" smtClean="0"/>
              <a:t>Tricart</a:t>
            </a:r>
            <a:r>
              <a:rPr lang="es-ES" dirty="0" smtClean="0"/>
              <a:t>	</a:t>
            </a:r>
          </a:p>
          <a:p>
            <a:pPr algn="ctr" eaLnBrk="1" hangingPunct="1">
              <a:buFont typeface="Arial" charset="0"/>
              <a:buNone/>
            </a:pPr>
            <a:endParaRPr lang="es-ES" sz="1400" dirty="0" smtClean="0"/>
          </a:p>
          <a:p>
            <a:pPr algn="ctr" eaLnBrk="1" hangingPunct="1">
              <a:buFont typeface="Arial" charset="0"/>
              <a:buNone/>
            </a:pPr>
            <a:r>
              <a:rPr lang="es-ES" sz="1400" dirty="0" smtClean="0"/>
              <a:t> 8 órdenes de magnitud (de mayor a menor)</a:t>
            </a:r>
          </a:p>
        </p:txBody>
      </p:sp>
      <p:sp>
        <p:nvSpPr>
          <p:cNvPr id="5" name="4 Flecha abajo"/>
          <p:cNvSpPr/>
          <p:nvPr/>
        </p:nvSpPr>
        <p:spPr>
          <a:xfrm>
            <a:off x="4214813" y="2214563"/>
            <a:ext cx="571500" cy="642937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FFFF00"/>
              </a:solidFill>
            </a:endParaRPr>
          </a:p>
        </p:txBody>
      </p:sp>
      <p:sp>
        <p:nvSpPr>
          <p:cNvPr id="6" name="5 Flecha abajo"/>
          <p:cNvSpPr/>
          <p:nvPr/>
        </p:nvSpPr>
        <p:spPr>
          <a:xfrm>
            <a:off x="4286250" y="3363267"/>
            <a:ext cx="571500" cy="785813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s-E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animBg="1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Marcador de contenido"/>
          <p:cNvGraphicFramePr>
            <a:graphicFrameLocks noGrp="1"/>
          </p:cNvGraphicFramePr>
          <p:nvPr>
            <p:ph sz="half" idx="1"/>
          </p:nvPr>
        </p:nvGraphicFramePr>
        <p:xfrm>
          <a:off x="357158" y="714356"/>
          <a:ext cx="8258175" cy="60343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7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87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73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59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58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39423"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Orden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Unidad de superficie en Km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Características de las unidades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Unidades climáticas correspondientes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Mecanismos genéticos rigiendo el relieve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Orden</a:t>
                      </a:r>
                      <a:r>
                        <a:rPr lang="es-ES" sz="1100" baseline="0" dirty="0" smtClean="0"/>
                        <a:t> de magnitud temporal</a:t>
                      </a:r>
                      <a:endParaRPr lang="es-E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3899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I</a:t>
                      </a:r>
                    </a:p>
                    <a:p>
                      <a:pPr algn="ctr"/>
                      <a:endParaRPr lang="es-ES" sz="1800" dirty="0" smtClean="0"/>
                    </a:p>
                    <a:p>
                      <a:pPr algn="ctr"/>
                      <a:r>
                        <a:rPr lang="es-ES" sz="1800" dirty="0" smtClean="0"/>
                        <a:t>II</a:t>
                      </a:r>
                    </a:p>
                    <a:p>
                      <a:pPr algn="ctr"/>
                      <a:endParaRPr lang="es-ES" sz="1800" dirty="0" smtClean="0"/>
                    </a:p>
                    <a:p>
                      <a:pPr algn="ctr"/>
                      <a:endParaRPr lang="es-ES" sz="1800" dirty="0" smtClean="0"/>
                    </a:p>
                    <a:p>
                      <a:pPr algn="ctr"/>
                      <a:r>
                        <a:rPr lang="es-ES" sz="1800" dirty="0" smtClean="0"/>
                        <a:t>III</a:t>
                      </a:r>
                    </a:p>
                    <a:p>
                      <a:pPr algn="ctr"/>
                      <a:endParaRPr lang="es-ES" sz="1800" dirty="0" smtClean="0"/>
                    </a:p>
                    <a:p>
                      <a:pPr algn="ctr"/>
                      <a:r>
                        <a:rPr lang="es-ES" sz="1800" dirty="0" smtClean="0"/>
                        <a:t>IV</a:t>
                      </a:r>
                      <a:endParaRPr lang="es-E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800" dirty="0" smtClean="0"/>
                        <a:t>                           7</a:t>
                      </a:r>
                    </a:p>
                    <a:p>
                      <a:pPr algn="ctr"/>
                      <a:r>
                        <a:rPr lang="es-ES" sz="1400" dirty="0" smtClean="0"/>
                        <a:t>10</a:t>
                      </a:r>
                    </a:p>
                    <a:p>
                      <a:pPr algn="ctr"/>
                      <a:r>
                        <a:rPr lang="es-ES" sz="900" dirty="0" smtClean="0"/>
                        <a:t>     </a:t>
                      </a:r>
                    </a:p>
                    <a:p>
                      <a:pPr algn="ctr"/>
                      <a:r>
                        <a:rPr lang="es-ES" sz="900" dirty="0" smtClean="0"/>
                        <a:t>         6</a:t>
                      </a:r>
                    </a:p>
                    <a:p>
                      <a:pPr algn="ctr"/>
                      <a:r>
                        <a:rPr lang="es-ES" sz="1400" dirty="0" smtClean="0"/>
                        <a:t>10</a:t>
                      </a:r>
                    </a:p>
                    <a:p>
                      <a:pPr algn="ctr"/>
                      <a:endParaRPr lang="es-ES" sz="1400" dirty="0" smtClean="0"/>
                    </a:p>
                    <a:p>
                      <a:pPr algn="ctr"/>
                      <a:endParaRPr lang="es-ES" sz="1400" dirty="0" smtClean="0"/>
                    </a:p>
                    <a:p>
                      <a:pPr algn="ctr"/>
                      <a:r>
                        <a:rPr lang="es-ES" sz="900" dirty="0" smtClean="0"/>
                        <a:t>         4</a:t>
                      </a:r>
                    </a:p>
                    <a:p>
                      <a:pPr algn="ctr"/>
                      <a:r>
                        <a:rPr lang="es-ES" sz="1400" dirty="0" smtClean="0"/>
                        <a:t>10</a:t>
                      </a:r>
                    </a:p>
                    <a:p>
                      <a:pPr algn="ctr"/>
                      <a:endParaRPr lang="es-ES" sz="1400" dirty="0" smtClean="0"/>
                    </a:p>
                    <a:p>
                      <a:pPr algn="ctr"/>
                      <a:r>
                        <a:rPr lang="es-ES" sz="900" dirty="0" smtClean="0"/>
                        <a:t>         3</a:t>
                      </a:r>
                    </a:p>
                    <a:p>
                      <a:pPr algn="ctr"/>
                      <a:r>
                        <a:rPr lang="es-ES" sz="1400" dirty="0" smtClean="0"/>
                        <a:t>10</a:t>
                      </a:r>
                    </a:p>
                    <a:p>
                      <a:pPr algn="ctr"/>
                      <a:endParaRPr lang="es-ES" sz="1400" dirty="0" smtClean="0"/>
                    </a:p>
                    <a:p>
                      <a:pPr algn="ctr"/>
                      <a:endParaRPr lang="es-ES" sz="1400" dirty="0" smtClean="0"/>
                    </a:p>
                    <a:p>
                      <a:pPr algn="ctr"/>
                      <a:endParaRPr lang="es-E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900" dirty="0" smtClean="0"/>
                        <a:t>Continentes y Cubetas oceánicas.</a:t>
                      </a:r>
                    </a:p>
                    <a:p>
                      <a:pPr algn="just"/>
                      <a:endParaRPr lang="es-ES" sz="900" dirty="0" smtClean="0"/>
                    </a:p>
                    <a:p>
                      <a:pPr algn="just"/>
                      <a:endParaRPr lang="es-ES" sz="900" dirty="0" smtClean="0"/>
                    </a:p>
                    <a:p>
                      <a:pPr algn="just"/>
                      <a:r>
                        <a:rPr lang="es-ES" sz="900" dirty="0" smtClean="0"/>
                        <a:t>Grandes Conjuntos estructurales: Escudo</a:t>
                      </a:r>
                      <a:r>
                        <a:rPr lang="es-ES" sz="900" baseline="0" dirty="0" smtClean="0"/>
                        <a:t> Escandinavo, Cubeta del Congo).</a:t>
                      </a:r>
                    </a:p>
                    <a:p>
                      <a:pPr algn="just"/>
                      <a:endParaRPr lang="es-ES" sz="900" baseline="0" dirty="0" smtClean="0"/>
                    </a:p>
                    <a:p>
                      <a:pPr algn="just"/>
                      <a:r>
                        <a:rPr lang="es-ES" sz="900" baseline="0" dirty="0" smtClean="0"/>
                        <a:t>Grandes unidades estructurales (Cuenca de París, Macizo Central Francés).</a:t>
                      </a:r>
                    </a:p>
                    <a:p>
                      <a:pPr algn="just"/>
                      <a:endParaRPr lang="es-ES" sz="900" baseline="0" dirty="0" smtClean="0"/>
                    </a:p>
                    <a:p>
                      <a:pPr algn="just"/>
                      <a:r>
                        <a:rPr lang="es-ES" sz="900" baseline="0" dirty="0" smtClean="0"/>
                        <a:t>Unidades tectónicas  elementales: macizos montañosos, horst, fosas.</a:t>
                      </a:r>
                      <a:endParaRPr lang="es-E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900" dirty="0" smtClean="0"/>
                        <a:t>Grandes conjuntos zonales regidos por factores astronómicos.</a:t>
                      </a:r>
                    </a:p>
                    <a:p>
                      <a:pPr algn="just"/>
                      <a:endParaRPr lang="es-ES" sz="900" dirty="0" smtClean="0"/>
                    </a:p>
                    <a:p>
                      <a:pPr algn="just"/>
                      <a:endParaRPr lang="es-ES" sz="900" dirty="0" smtClean="0"/>
                    </a:p>
                    <a:p>
                      <a:pPr algn="just"/>
                      <a:r>
                        <a:rPr lang="es-ES" sz="900" dirty="0" smtClean="0"/>
                        <a:t>Grandes tipos de climas</a:t>
                      </a:r>
                      <a:r>
                        <a:rPr lang="es-ES" sz="900" baseline="0" dirty="0" smtClean="0"/>
                        <a:t> (interferencia de factores astronómicos con geográficos).</a:t>
                      </a:r>
                    </a:p>
                    <a:p>
                      <a:pPr algn="just"/>
                      <a:endParaRPr lang="es-ES" sz="900" baseline="0" dirty="0" smtClean="0"/>
                    </a:p>
                    <a:p>
                      <a:pPr algn="just"/>
                      <a:endParaRPr lang="es-ES" sz="900" baseline="0" dirty="0" smtClean="0"/>
                    </a:p>
                    <a:p>
                      <a:pPr algn="just"/>
                      <a:r>
                        <a:rPr lang="es-ES" sz="900" baseline="0" dirty="0" smtClean="0"/>
                        <a:t>Matices en los tipos de climas pero sin importancia para la disección.</a:t>
                      </a:r>
                    </a:p>
                    <a:p>
                      <a:pPr algn="just"/>
                      <a:endParaRPr lang="es-ES" sz="900" baseline="0" dirty="0" smtClean="0"/>
                    </a:p>
                    <a:p>
                      <a:pPr algn="just"/>
                      <a:endParaRPr lang="es-ES" sz="900" baseline="0" dirty="0" smtClean="0"/>
                    </a:p>
                    <a:p>
                      <a:pPr algn="just"/>
                      <a:endParaRPr lang="es-ES" sz="900" baseline="0" dirty="0" smtClean="0"/>
                    </a:p>
                    <a:p>
                      <a:pPr algn="just"/>
                      <a:r>
                        <a:rPr lang="es-ES" sz="900" baseline="0" dirty="0" smtClean="0"/>
                        <a:t>Climas regionales con influencias geográficas, sobre todo en regiones montañosas.</a:t>
                      </a:r>
                      <a:endParaRPr lang="es-ES" sz="900" dirty="0" smtClean="0"/>
                    </a:p>
                    <a:p>
                      <a:pPr algn="just"/>
                      <a:endParaRPr lang="es-ES" sz="900" dirty="0" smtClean="0"/>
                    </a:p>
                    <a:p>
                      <a:pPr algn="just"/>
                      <a:r>
                        <a:rPr lang="es-ES" sz="900" dirty="0" smtClean="0"/>
                        <a:t>     </a:t>
                      </a:r>
                    </a:p>
                    <a:p>
                      <a:pPr algn="just"/>
                      <a:endParaRPr lang="es-ES" sz="900" dirty="0" smtClean="0"/>
                    </a:p>
                    <a:p>
                      <a:pPr algn="just"/>
                      <a:r>
                        <a:rPr lang="es-ES" sz="900" dirty="0" smtClean="0"/>
                        <a:t>           </a:t>
                      </a:r>
                      <a:r>
                        <a:rPr lang="es-ES" sz="900" b="1" dirty="0" smtClean="0"/>
                        <a:t>UMBRAL DE COMPENSACIÓN</a:t>
                      </a:r>
                      <a:endParaRPr lang="es-ES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900" dirty="0" smtClean="0"/>
                        <a:t>Diferenciación de la corteza terrestre.</a:t>
                      </a:r>
                      <a:r>
                        <a:rPr lang="es-ES" sz="900" baseline="0" dirty="0" smtClean="0"/>
                        <a:t> SIAL y SIMA.</a:t>
                      </a:r>
                    </a:p>
                    <a:p>
                      <a:pPr algn="just"/>
                      <a:endParaRPr lang="es-ES" sz="900" baseline="0" dirty="0" smtClean="0"/>
                    </a:p>
                    <a:p>
                      <a:pPr algn="just"/>
                      <a:endParaRPr lang="es-ES" sz="900" baseline="0" dirty="0" smtClean="0"/>
                    </a:p>
                    <a:p>
                      <a:pPr algn="just"/>
                      <a:r>
                        <a:rPr lang="es-ES" sz="900" baseline="0" dirty="0" smtClean="0"/>
                        <a:t>Movimientos de la corteza terrestre con la formación de los geosinclinales. Influencias climáticas sobre la disección.</a:t>
                      </a:r>
                    </a:p>
                    <a:p>
                      <a:pPr algn="just"/>
                      <a:endParaRPr lang="es-ES" sz="900" baseline="0" dirty="0" smtClean="0"/>
                    </a:p>
                    <a:p>
                      <a:pPr algn="just"/>
                      <a:r>
                        <a:rPr lang="es-ES" sz="900" baseline="0" dirty="0" smtClean="0"/>
                        <a:t>Unidades tectónicas ligadas con la Paleogeografía. Velocidad  de disección influenciada por la litología.</a:t>
                      </a:r>
                    </a:p>
                    <a:p>
                      <a:pPr algn="just"/>
                      <a:endParaRPr lang="es-ES" sz="900" baseline="0" dirty="0" smtClean="0"/>
                    </a:p>
                    <a:p>
                      <a:pPr algn="just"/>
                      <a:r>
                        <a:rPr lang="es-ES" sz="900" baseline="0" dirty="0" smtClean="0"/>
                        <a:t>Influencia predominante de la tectónica y secundaria de la litología.</a:t>
                      </a:r>
                    </a:p>
                    <a:p>
                      <a:pPr algn="just"/>
                      <a:endParaRPr lang="es-ES" sz="900" baseline="0" dirty="0" smtClean="0"/>
                    </a:p>
                    <a:p>
                      <a:pPr algn="just"/>
                      <a:endParaRPr lang="es-ES" sz="900" baseline="0" dirty="0" smtClean="0"/>
                    </a:p>
                    <a:p>
                      <a:pPr algn="just"/>
                      <a:endParaRPr lang="es-ES" sz="900" baseline="0" dirty="0" smtClean="0"/>
                    </a:p>
                    <a:p>
                      <a:pPr algn="just"/>
                      <a:r>
                        <a:rPr lang="es-ES" sz="900" b="1" baseline="0" dirty="0" smtClean="0"/>
                        <a:t>ISOSTÁTICA</a:t>
                      </a:r>
                      <a:endParaRPr lang="es-ES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9</a:t>
                      </a:r>
                    </a:p>
                    <a:p>
                      <a:pPr algn="ctr"/>
                      <a:r>
                        <a:rPr lang="es-ES" sz="1400" dirty="0" smtClean="0"/>
                        <a:t>    10</a:t>
                      </a:r>
                      <a:r>
                        <a:rPr lang="es-ES" sz="1100" dirty="0" smtClean="0"/>
                        <a:t>    años</a:t>
                      </a:r>
                    </a:p>
                    <a:p>
                      <a:pPr algn="ctr"/>
                      <a:endParaRPr lang="es-ES" sz="1100" dirty="0" smtClean="0"/>
                    </a:p>
                    <a:p>
                      <a:pPr algn="ctr"/>
                      <a:r>
                        <a:rPr lang="es-ES" sz="900" dirty="0" smtClean="0"/>
                        <a:t>8</a:t>
                      </a:r>
                    </a:p>
                    <a:p>
                      <a:pPr algn="ctr"/>
                      <a:r>
                        <a:rPr lang="es-ES" sz="1400" dirty="0" smtClean="0"/>
                        <a:t>   10  </a:t>
                      </a:r>
                      <a:r>
                        <a:rPr lang="es-ES" sz="1100" dirty="0" smtClean="0"/>
                        <a:t>años</a:t>
                      </a:r>
                    </a:p>
                    <a:p>
                      <a:pPr algn="ctr"/>
                      <a:endParaRPr lang="es-ES" sz="1100" dirty="0" smtClean="0"/>
                    </a:p>
                    <a:p>
                      <a:pPr algn="ctr"/>
                      <a:r>
                        <a:rPr lang="es-ES" sz="900" dirty="0" smtClean="0"/>
                        <a:t>   7</a:t>
                      </a:r>
                    </a:p>
                    <a:p>
                      <a:pPr algn="ctr"/>
                      <a:r>
                        <a:rPr lang="es-ES" sz="1400" dirty="0" smtClean="0"/>
                        <a:t>   10 </a:t>
                      </a:r>
                      <a:r>
                        <a:rPr lang="es-ES" sz="1100" dirty="0" smtClean="0"/>
                        <a:t>años</a:t>
                      </a:r>
                    </a:p>
                    <a:p>
                      <a:pPr algn="ctr"/>
                      <a:endParaRPr lang="es-ES" sz="1100" dirty="0" smtClean="0"/>
                    </a:p>
                    <a:p>
                      <a:pPr algn="ctr"/>
                      <a:endParaRPr lang="es-ES" sz="1100" dirty="0" smtClean="0"/>
                    </a:p>
                    <a:p>
                      <a:pPr algn="ctr"/>
                      <a:endParaRPr lang="es-ES" sz="1100" dirty="0" smtClean="0"/>
                    </a:p>
                    <a:p>
                      <a:pPr algn="ctr"/>
                      <a:r>
                        <a:rPr lang="es-ES" sz="1100" dirty="0" smtClean="0"/>
                        <a:t>7</a:t>
                      </a:r>
                    </a:p>
                    <a:p>
                      <a:pPr algn="ctr"/>
                      <a:r>
                        <a:rPr lang="es-ES" sz="1400" dirty="0" smtClean="0"/>
                        <a:t>   10 </a:t>
                      </a:r>
                      <a:r>
                        <a:rPr lang="es-ES" sz="1100" dirty="0" smtClean="0"/>
                        <a:t>años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5990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V</a:t>
                      </a:r>
                    </a:p>
                    <a:p>
                      <a:pPr algn="ctr"/>
                      <a:endParaRPr lang="es-ES" sz="1800" dirty="0" smtClean="0"/>
                    </a:p>
                    <a:p>
                      <a:pPr algn="ctr"/>
                      <a:r>
                        <a:rPr lang="es-ES" sz="1800" dirty="0" smtClean="0"/>
                        <a:t>VI</a:t>
                      </a:r>
                    </a:p>
                    <a:p>
                      <a:pPr algn="ctr"/>
                      <a:endParaRPr lang="es-ES" sz="1800" dirty="0" smtClean="0"/>
                    </a:p>
                    <a:p>
                      <a:pPr algn="ctr"/>
                      <a:r>
                        <a:rPr lang="es-ES" sz="1800" dirty="0" smtClean="0"/>
                        <a:t>VII</a:t>
                      </a:r>
                    </a:p>
                    <a:p>
                      <a:pPr algn="ctr"/>
                      <a:endParaRPr lang="es-ES" sz="1800" dirty="0" smtClean="0"/>
                    </a:p>
                    <a:p>
                      <a:pPr algn="ctr"/>
                      <a:r>
                        <a:rPr lang="es-ES" sz="1800" dirty="0" smtClean="0"/>
                        <a:t>VIII</a:t>
                      </a:r>
                      <a:endParaRPr lang="es-E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10</a:t>
                      </a:r>
                    </a:p>
                    <a:p>
                      <a:pPr algn="ctr"/>
                      <a:endParaRPr lang="es-ES" sz="1400" dirty="0" smtClean="0"/>
                    </a:p>
                    <a:p>
                      <a:pPr algn="ctr"/>
                      <a:r>
                        <a:rPr lang="es-ES" sz="900" dirty="0" smtClean="0"/>
                        <a:t>          -2</a:t>
                      </a:r>
                    </a:p>
                    <a:p>
                      <a:pPr algn="ctr"/>
                      <a:r>
                        <a:rPr lang="es-ES" sz="1400" dirty="0" smtClean="0"/>
                        <a:t>10</a:t>
                      </a:r>
                    </a:p>
                    <a:p>
                      <a:pPr algn="ctr"/>
                      <a:endParaRPr lang="es-ES" sz="1400" dirty="0" smtClean="0"/>
                    </a:p>
                    <a:p>
                      <a:pPr algn="ctr"/>
                      <a:r>
                        <a:rPr lang="es-ES" sz="900" dirty="0" smtClean="0"/>
                        <a:t>           -6</a:t>
                      </a:r>
                    </a:p>
                    <a:p>
                      <a:pPr algn="ctr"/>
                      <a:r>
                        <a:rPr lang="es-ES" sz="1400" dirty="0" smtClean="0"/>
                        <a:t>10</a:t>
                      </a:r>
                    </a:p>
                    <a:p>
                      <a:pPr algn="ctr"/>
                      <a:endParaRPr lang="es-ES" sz="1400" dirty="0" smtClean="0"/>
                    </a:p>
                    <a:p>
                      <a:pPr algn="ctr"/>
                      <a:r>
                        <a:rPr lang="es-ES" sz="1400" baseline="0" dirty="0" smtClean="0"/>
                        <a:t>     </a:t>
                      </a:r>
                      <a:r>
                        <a:rPr lang="es-ES" sz="1400" dirty="0" smtClean="0"/>
                        <a:t> </a:t>
                      </a:r>
                      <a:r>
                        <a:rPr lang="es-ES" sz="900" dirty="0" smtClean="0"/>
                        <a:t>-8</a:t>
                      </a:r>
                    </a:p>
                    <a:p>
                      <a:pPr algn="ctr"/>
                      <a:r>
                        <a:rPr lang="es-ES" sz="1400" dirty="0" smtClean="0"/>
                        <a:t>10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900" dirty="0" smtClean="0"/>
                        <a:t>Accidentes</a:t>
                      </a:r>
                      <a:r>
                        <a:rPr lang="es-ES" sz="900" baseline="0" dirty="0" smtClean="0"/>
                        <a:t> tectónicos: anticlinal, sinclinal, valle.</a:t>
                      </a:r>
                    </a:p>
                    <a:p>
                      <a:pPr algn="just"/>
                      <a:endParaRPr lang="es-ES" sz="900" baseline="0" dirty="0" smtClean="0"/>
                    </a:p>
                    <a:p>
                      <a:pPr algn="just"/>
                      <a:endParaRPr lang="es-ES" sz="900" baseline="0" dirty="0" smtClean="0"/>
                    </a:p>
                    <a:p>
                      <a:pPr algn="just"/>
                      <a:r>
                        <a:rPr lang="es-ES" sz="900" baseline="0" dirty="0" smtClean="0"/>
                        <a:t>Formas del relieve: terrazas, circos, conos aluviales.</a:t>
                      </a:r>
                    </a:p>
                    <a:p>
                      <a:pPr algn="just"/>
                      <a:endParaRPr lang="es-ES" sz="900" baseline="0" dirty="0" smtClean="0"/>
                    </a:p>
                    <a:p>
                      <a:pPr algn="just"/>
                      <a:r>
                        <a:rPr lang="es-ES" sz="900" baseline="0" dirty="0" err="1" smtClean="0"/>
                        <a:t>Microformas</a:t>
                      </a:r>
                      <a:r>
                        <a:rPr lang="es-ES" sz="900" baseline="0" dirty="0" smtClean="0"/>
                        <a:t>: lupias de solifluxión. Suelos poligonales. </a:t>
                      </a:r>
                      <a:r>
                        <a:rPr lang="es-ES" sz="900" baseline="0" dirty="0" err="1" smtClean="0"/>
                        <a:t>Nebkas</a:t>
                      </a:r>
                      <a:r>
                        <a:rPr lang="es-ES" sz="900" baseline="0" dirty="0" smtClean="0"/>
                        <a:t>, cárcavas.</a:t>
                      </a:r>
                    </a:p>
                    <a:p>
                      <a:pPr algn="just"/>
                      <a:endParaRPr lang="es-ES" sz="900" baseline="0" dirty="0" smtClean="0"/>
                    </a:p>
                    <a:p>
                      <a:pPr algn="just"/>
                      <a:r>
                        <a:rPr lang="es-ES" sz="900" baseline="0" dirty="0" smtClean="0"/>
                        <a:t>Microscópicos. Detalles de </a:t>
                      </a:r>
                      <a:r>
                        <a:rPr lang="es-ES" sz="900" baseline="0" dirty="0" err="1" smtClean="0"/>
                        <a:t>corrasión</a:t>
                      </a:r>
                      <a:r>
                        <a:rPr lang="es-ES" sz="900" baseline="0" dirty="0" smtClean="0"/>
                        <a:t>, de pulimento.</a:t>
                      </a:r>
                      <a:endParaRPr lang="es-E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900" dirty="0" smtClean="0"/>
                        <a:t>Climas locales: influenciados por la disposición del relieve (sotavento, barlovento, piso montañoso).</a:t>
                      </a:r>
                    </a:p>
                    <a:p>
                      <a:pPr algn="just"/>
                      <a:endParaRPr lang="es-ES" sz="900" dirty="0" smtClean="0"/>
                    </a:p>
                    <a:p>
                      <a:pPr algn="just"/>
                      <a:r>
                        <a:rPr lang="es-ES" sz="900" dirty="0" err="1" smtClean="0"/>
                        <a:t>Mesoclima</a:t>
                      </a:r>
                      <a:r>
                        <a:rPr lang="es-ES" sz="900" dirty="0" smtClean="0"/>
                        <a:t> directamente ligado a la</a:t>
                      </a:r>
                      <a:r>
                        <a:rPr lang="es-ES" sz="900" baseline="0" dirty="0" smtClean="0"/>
                        <a:t> forma: ej. Nicho de nivación</a:t>
                      </a:r>
                    </a:p>
                    <a:p>
                      <a:pPr algn="just"/>
                      <a:endParaRPr lang="es-ES" sz="900" baseline="0" dirty="0" smtClean="0"/>
                    </a:p>
                    <a:p>
                      <a:pPr algn="just"/>
                      <a:endParaRPr lang="es-ES" sz="900" baseline="0" dirty="0" smtClean="0"/>
                    </a:p>
                    <a:p>
                      <a:pPr algn="just"/>
                      <a:r>
                        <a:rPr lang="es-ES" sz="900" baseline="0" dirty="0" smtClean="0"/>
                        <a:t>Microclima directamente ligado a la forma ej. </a:t>
                      </a:r>
                      <a:r>
                        <a:rPr lang="es-ES" sz="900" baseline="0" dirty="0" err="1" smtClean="0"/>
                        <a:t>Lapiaz</a:t>
                      </a:r>
                      <a:r>
                        <a:rPr lang="es-ES" sz="900" baseline="0" dirty="0" smtClean="0"/>
                        <a:t>.</a:t>
                      </a:r>
                    </a:p>
                    <a:p>
                      <a:pPr algn="just"/>
                      <a:endParaRPr lang="es-ES" sz="900" baseline="0" dirty="0" smtClean="0"/>
                    </a:p>
                    <a:p>
                      <a:pPr algn="just"/>
                      <a:endParaRPr lang="es-ES" sz="900" baseline="0" dirty="0" smtClean="0"/>
                    </a:p>
                    <a:p>
                      <a:pPr algn="just"/>
                      <a:endParaRPr lang="es-ES" sz="900" baseline="0" dirty="0" smtClean="0"/>
                    </a:p>
                    <a:p>
                      <a:pPr algn="just"/>
                      <a:r>
                        <a:rPr lang="es-ES" sz="900" baseline="0" dirty="0" err="1" smtClean="0"/>
                        <a:t>Micromedio</a:t>
                      </a:r>
                      <a:endParaRPr lang="es-E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900" dirty="0" smtClean="0"/>
                        <a:t>Predominio de la litología y </a:t>
                      </a:r>
                      <a:r>
                        <a:rPr lang="es-ES" sz="900" dirty="0" err="1" smtClean="0"/>
                        <a:t>tectostática</a:t>
                      </a:r>
                      <a:r>
                        <a:rPr lang="es-ES" sz="900" dirty="0" smtClean="0"/>
                        <a:t>.</a:t>
                      </a:r>
                    </a:p>
                    <a:p>
                      <a:pPr algn="just"/>
                      <a:endParaRPr lang="es-ES" sz="900" dirty="0" smtClean="0"/>
                    </a:p>
                    <a:p>
                      <a:pPr algn="just"/>
                      <a:endParaRPr lang="es-ES" sz="900" dirty="0" smtClean="0"/>
                    </a:p>
                    <a:p>
                      <a:pPr algn="just"/>
                      <a:r>
                        <a:rPr lang="es-ES" sz="900" dirty="0" smtClean="0"/>
                        <a:t>Predominio del factor </a:t>
                      </a:r>
                      <a:r>
                        <a:rPr lang="es-ES" sz="900" dirty="0" err="1" smtClean="0"/>
                        <a:t>morfodinámico</a:t>
                      </a:r>
                      <a:r>
                        <a:rPr lang="es-ES" sz="900" dirty="0" smtClean="0"/>
                        <a:t> influenciado por la litología.</a:t>
                      </a:r>
                    </a:p>
                    <a:p>
                      <a:pPr algn="just"/>
                      <a:endParaRPr lang="es-ES" sz="900" dirty="0" smtClean="0"/>
                    </a:p>
                    <a:p>
                      <a:pPr algn="just"/>
                      <a:r>
                        <a:rPr lang="es-ES" sz="900" dirty="0" err="1" smtClean="0"/>
                        <a:t>Idem</a:t>
                      </a:r>
                      <a:endParaRPr lang="es-ES" sz="900" dirty="0" smtClean="0"/>
                    </a:p>
                    <a:p>
                      <a:pPr algn="just"/>
                      <a:endParaRPr lang="es-ES" sz="900" dirty="0" smtClean="0"/>
                    </a:p>
                    <a:p>
                      <a:pPr algn="just"/>
                      <a:endParaRPr lang="es-ES" sz="900" dirty="0" smtClean="0"/>
                    </a:p>
                    <a:p>
                      <a:pPr algn="just"/>
                      <a:endParaRPr lang="es-ES" sz="900" dirty="0" smtClean="0"/>
                    </a:p>
                    <a:p>
                      <a:pPr algn="just"/>
                      <a:endParaRPr lang="es-ES" sz="900" dirty="0" smtClean="0"/>
                    </a:p>
                    <a:p>
                      <a:pPr algn="just"/>
                      <a:r>
                        <a:rPr lang="es-ES" sz="900" dirty="0" smtClean="0"/>
                        <a:t>Interferencia de la dinámica y la textura de las rocas</a:t>
                      </a:r>
                    </a:p>
                    <a:p>
                      <a:pPr algn="just"/>
                      <a:endParaRPr lang="es-E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 smtClean="0"/>
                        <a:t>                  </a:t>
                      </a:r>
                      <a:r>
                        <a:rPr lang="es-ES" sz="1100" dirty="0" smtClean="0"/>
                        <a:t>6</a:t>
                      </a:r>
                    </a:p>
                    <a:p>
                      <a:pPr algn="ctr"/>
                      <a:r>
                        <a:rPr lang="es-ES" sz="1400" dirty="0" smtClean="0"/>
                        <a:t>  10 </a:t>
                      </a:r>
                      <a:r>
                        <a:rPr lang="es-ES" sz="1100" dirty="0" smtClean="0"/>
                        <a:t>años</a:t>
                      </a:r>
                    </a:p>
                    <a:p>
                      <a:pPr algn="ctr"/>
                      <a:endParaRPr lang="es-ES" sz="1100" dirty="0" smtClean="0"/>
                    </a:p>
                    <a:p>
                      <a:pPr algn="ctr"/>
                      <a:r>
                        <a:rPr lang="es-ES" sz="1100" dirty="0" smtClean="0"/>
                        <a:t> 4</a:t>
                      </a:r>
                    </a:p>
                    <a:p>
                      <a:pPr algn="ctr"/>
                      <a:r>
                        <a:rPr lang="es-ES" sz="1400" dirty="0" smtClean="0"/>
                        <a:t>  10 </a:t>
                      </a:r>
                      <a:r>
                        <a:rPr lang="es-ES" sz="1100" dirty="0" smtClean="0"/>
                        <a:t>años</a:t>
                      </a:r>
                    </a:p>
                    <a:p>
                      <a:pPr algn="ctr"/>
                      <a:endParaRPr lang="es-ES" sz="1100" dirty="0" smtClean="0"/>
                    </a:p>
                    <a:p>
                      <a:pPr algn="ctr"/>
                      <a:r>
                        <a:rPr lang="es-ES" sz="1100" dirty="0" smtClean="0"/>
                        <a:t> 2</a:t>
                      </a:r>
                    </a:p>
                    <a:p>
                      <a:pPr algn="ctr"/>
                      <a:r>
                        <a:rPr lang="es-ES" sz="1400" dirty="0" smtClean="0"/>
                        <a:t>  10 </a:t>
                      </a:r>
                      <a:r>
                        <a:rPr lang="es-ES" sz="1100" dirty="0" smtClean="0"/>
                        <a:t>años</a:t>
                      </a:r>
                    </a:p>
                    <a:p>
                      <a:pPr algn="ctr"/>
                      <a:endParaRPr lang="es-ES" sz="1100" dirty="0" smtClean="0"/>
                    </a:p>
                    <a:p>
                      <a:pPr algn="ctr"/>
                      <a:endParaRPr lang="es-ES" sz="1100" dirty="0" smtClean="0"/>
                    </a:p>
                    <a:p>
                      <a:pPr algn="ctr"/>
                      <a:r>
                        <a:rPr lang="es-ES" sz="1400" dirty="0" smtClean="0"/>
                        <a:t>  10</a:t>
                      </a:r>
                      <a:r>
                        <a:rPr lang="es-ES" sz="1800" dirty="0" smtClean="0"/>
                        <a:t> </a:t>
                      </a:r>
                      <a:r>
                        <a:rPr lang="es-ES" sz="900" dirty="0" smtClean="0"/>
                        <a:t>años</a:t>
                      </a:r>
                      <a:endParaRPr lang="es-E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5111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800" b="1" dirty="0" smtClean="0">
                <a:solidFill>
                  <a:srgbClr val="FF0000"/>
                </a:solidFill>
              </a:rPr>
              <a:t>La Clasificación de los hechos Geomorfológicos</a:t>
            </a:r>
            <a:endParaRPr lang="es-E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Marcador de contenido"/>
          <p:cNvGraphicFramePr>
            <a:graphicFrameLocks noGrp="1"/>
          </p:cNvGraphicFramePr>
          <p:nvPr>
            <p:ph sz="half" idx="1"/>
          </p:nvPr>
        </p:nvGraphicFramePr>
        <p:xfrm>
          <a:off x="357188" y="857250"/>
          <a:ext cx="8258175" cy="60343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7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875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573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859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858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39423"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Orden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Unidad de superficie en Km²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Características de las unidades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Unidades climáticas correspondientes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Mecanismos genéticos rigiendo el relieve</a:t>
                      </a:r>
                      <a:endParaRPr lang="es-E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Orden</a:t>
                      </a:r>
                      <a:r>
                        <a:rPr lang="es-ES" sz="1100" baseline="0" dirty="0" smtClean="0"/>
                        <a:t> de magnitud temporal</a:t>
                      </a:r>
                      <a:endParaRPr lang="es-ES" sz="11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3899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I</a:t>
                      </a:r>
                    </a:p>
                    <a:p>
                      <a:pPr algn="ctr"/>
                      <a:endParaRPr lang="es-ES" sz="1800" dirty="0" smtClean="0"/>
                    </a:p>
                    <a:p>
                      <a:pPr algn="ctr"/>
                      <a:r>
                        <a:rPr lang="es-ES" sz="1800" dirty="0" smtClean="0"/>
                        <a:t>II</a:t>
                      </a:r>
                    </a:p>
                    <a:p>
                      <a:pPr algn="ctr"/>
                      <a:endParaRPr lang="es-ES" sz="1800" dirty="0" smtClean="0"/>
                    </a:p>
                    <a:p>
                      <a:pPr algn="ctr"/>
                      <a:endParaRPr lang="es-ES" sz="1800" dirty="0" smtClean="0"/>
                    </a:p>
                    <a:p>
                      <a:pPr algn="ctr"/>
                      <a:r>
                        <a:rPr lang="es-ES" sz="1800" dirty="0" smtClean="0"/>
                        <a:t>III</a:t>
                      </a:r>
                    </a:p>
                    <a:p>
                      <a:pPr algn="ctr"/>
                      <a:endParaRPr lang="es-ES" sz="1800" dirty="0" smtClean="0"/>
                    </a:p>
                    <a:p>
                      <a:pPr algn="ctr"/>
                      <a:r>
                        <a:rPr lang="es-ES" sz="1800" dirty="0" smtClean="0"/>
                        <a:t>IV</a:t>
                      </a:r>
                      <a:endParaRPr lang="es-E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800" dirty="0" smtClean="0"/>
                        <a:t>                           7</a:t>
                      </a:r>
                    </a:p>
                    <a:p>
                      <a:pPr algn="ctr"/>
                      <a:r>
                        <a:rPr lang="es-ES" sz="1400" dirty="0" smtClean="0"/>
                        <a:t>10</a:t>
                      </a:r>
                    </a:p>
                    <a:p>
                      <a:pPr algn="ctr"/>
                      <a:r>
                        <a:rPr lang="es-ES" sz="900" dirty="0" smtClean="0"/>
                        <a:t>     </a:t>
                      </a:r>
                    </a:p>
                    <a:p>
                      <a:pPr algn="ctr"/>
                      <a:r>
                        <a:rPr lang="es-ES" sz="900" dirty="0" smtClean="0"/>
                        <a:t>         6</a:t>
                      </a:r>
                    </a:p>
                    <a:p>
                      <a:pPr algn="ctr"/>
                      <a:r>
                        <a:rPr lang="es-ES" sz="1400" dirty="0" smtClean="0"/>
                        <a:t>10</a:t>
                      </a:r>
                    </a:p>
                    <a:p>
                      <a:pPr algn="ctr"/>
                      <a:endParaRPr lang="es-ES" sz="1400" dirty="0" smtClean="0"/>
                    </a:p>
                    <a:p>
                      <a:pPr algn="ctr"/>
                      <a:endParaRPr lang="es-ES" sz="1400" dirty="0" smtClean="0"/>
                    </a:p>
                    <a:p>
                      <a:pPr algn="ctr"/>
                      <a:r>
                        <a:rPr lang="es-ES" sz="900" dirty="0" smtClean="0"/>
                        <a:t>         4</a:t>
                      </a:r>
                    </a:p>
                    <a:p>
                      <a:pPr algn="ctr"/>
                      <a:r>
                        <a:rPr lang="es-ES" sz="1400" dirty="0" smtClean="0"/>
                        <a:t>10</a:t>
                      </a:r>
                    </a:p>
                    <a:p>
                      <a:pPr algn="ctr"/>
                      <a:endParaRPr lang="es-ES" sz="1400" dirty="0" smtClean="0"/>
                    </a:p>
                    <a:p>
                      <a:pPr algn="ctr"/>
                      <a:r>
                        <a:rPr lang="es-ES" sz="900" dirty="0" smtClean="0"/>
                        <a:t>         3</a:t>
                      </a:r>
                    </a:p>
                    <a:p>
                      <a:pPr algn="ctr"/>
                      <a:r>
                        <a:rPr lang="es-ES" sz="1400" dirty="0" smtClean="0"/>
                        <a:t>10</a:t>
                      </a:r>
                    </a:p>
                    <a:p>
                      <a:pPr algn="ctr"/>
                      <a:endParaRPr lang="es-ES" sz="1400" dirty="0" smtClean="0"/>
                    </a:p>
                    <a:p>
                      <a:pPr algn="ctr"/>
                      <a:endParaRPr lang="es-ES" sz="1400" dirty="0" smtClean="0"/>
                    </a:p>
                    <a:p>
                      <a:pPr algn="ctr"/>
                      <a:endParaRPr lang="es-ES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900" dirty="0" smtClean="0"/>
                        <a:t>Continentes y Cubetas oceánicas.</a:t>
                      </a:r>
                    </a:p>
                    <a:p>
                      <a:pPr algn="just"/>
                      <a:endParaRPr lang="es-ES" sz="900" dirty="0" smtClean="0"/>
                    </a:p>
                    <a:p>
                      <a:pPr algn="just"/>
                      <a:endParaRPr lang="es-ES" sz="900" dirty="0" smtClean="0"/>
                    </a:p>
                    <a:p>
                      <a:pPr algn="just"/>
                      <a:r>
                        <a:rPr lang="es-ES" sz="900" dirty="0" smtClean="0"/>
                        <a:t>Grandes Conjuntos estructurales: Escudo</a:t>
                      </a:r>
                      <a:r>
                        <a:rPr lang="es-ES" sz="900" baseline="0" dirty="0" smtClean="0"/>
                        <a:t> Escandinavo, Cubeta del Congo).</a:t>
                      </a:r>
                    </a:p>
                    <a:p>
                      <a:pPr algn="just"/>
                      <a:endParaRPr lang="es-ES" sz="900" baseline="0" dirty="0" smtClean="0"/>
                    </a:p>
                    <a:p>
                      <a:pPr algn="just"/>
                      <a:r>
                        <a:rPr lang="es-ES" sz="900" baseline="0" dirty="0" smtClean="0"/>
                        <a:t>Grandes unidades estructurales (Cuenca de París, Macizo Central Francés).</a:t>
                      </a:r>
                    </a:p>
                    <a:p>
                      <a:pPr algn="just"/>
                      <a:endParaRPr lang="es-ES" sz="900" baseline="0" dirty="0" smtClean="0"/>
                    </a:p>
                    <a:p>
                      <a:pPr algn="just"/>
                      <a:r>
                        <a:rPr lang="es-ES" sz="900" baseline="0" dirty="0" smtClean="0"/>
                        <a:t>Unidades tectónicas  elementales: macizos montañosos, horst, fosas.</a:t>
                      </a:r>
                      <a:endParaRPr lang="es-E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900" dirty="0" smtClean="0"/>
                        <a:t>Grandes conjuntos zonales regidos por factores astronómicos.</a:t>
                      </a:r>
                    </a:p>
                    <a:p>
                      <a:pPr algn="just"/>
                      <a:endParaRPr lang="es-ES" sz="900" dirty="0" smtClean="0"/>
                    </a:p>
                    <a:p>
                      <a:pPr algn="just"/>
                      <a:endParaRPr lang="es-ES" sz="900" dirty="0" smtClean="0"/>
                    </a:p>
                    <a:p>
                      <a:pPr algn="just"/>
                      <a:r>
                        <a:rPr lang="es-ES" sz="900" dirty="0" smtClean="0"/>
                        <a:t>Grandes tipos de climas</a:t>
                      </a:r>
                      <a:r>
                        <a:rPr lang="es-ES" sz="900" baseline="0" dirty="0" smtClean="0"/>
                        <a:t> (interferencia de factores astronómicos con geográficos).</a:t>
                      </a:r>
                    </a:p>
                    <a:p>
                      <a:pPr algn="just"/>
                      <a:endParaRPr lang="es-ES" sz="900" baseline="0" dirty="0" smtClean="0"/>
                    </a:p>
                    <a:p>
                      <a:pPr algn="just"/>
                      <a:endParaRPr lang="es-ES" sz="900" baseline="0" dirty="0" smtClean="0"/>
                    </a:p>
                    <a:p>
                      <a:pPr algn="just"/>
                      <a:r>
                        <a:rPr lang="es-ES" sz="900" baseline="0" dirty="0" smtClean="0"/>
                        <a:t>Matices en los tipos de climas pero sin importancia para la disección.</a:t>
                      </a:r>
                    </a:p>
                    <a:p>
                      <a:pPr algn="just"/>
                      <a:endParaRPr lang="es-ES" sz="900" baseline="0" dirty="0" smtClean="0"/>
                    </a:p>
                    <a:p>
                      <a:pPr algn="just"/>
                      <a:endParaRPr lang="es-ES" sz="900" baseline="0" dirty="0" smtClean="0"/>
                    </a:p>
                    <a:p>
                      <a:pPr algn="just"/>
                      <a:endParaRPr lang="es-ES" sz="900" baseline="0" dirty="0" smtClean="0"/>
                    </a:p>
                    <a:p>
                      <a:pPr algn="just"/>
                      <a:r>
                        <a:rPr lang="es-ES" sz="900" baseline="0" dirty="0" smtClean="0"/>
                        <a:t>Climas regionales con influencias geográficas, sobre todo en regiones montañosas.</a:t>
                      </a:r>
                    </a:p>
                    <a:p>
                      <a:pPr algn="just"/>
                      <a:endParaRPr lang="es-ES" sz="900" dirty="0" smtClean="0"/>
                    </a:p>
                    <a:p>
                      <a:pPr algn="just"/>
                      <a:r>
                        <a:rPr lang="es-ES" sz="900" dirty="0" smtClean="0"/>
                        <a:t> </a:t>
                      </a:r>
                    </a:p>
                    <a:p>
                      <a:pPr algn="just"/>
                      <a:endParaRPr lang="es-ES" sz="900" dirty="0" smtClean="0"/>
                    </a:p>
                    <a:p>
                      <a:pPr algn="just"/>
                      <a:r>
                        <a:rPr lang="es-ES" sz="900" dirty="0" smtClean="0"/>
                        <a:t>           </a:t>
                      </a:r>
                      <a:r>
                        <a:rPr lang="es-ES" sz="900" b="1" dirty="0" smtClean="0"/>
                        <a:t>UMBRAL DE COMPENSACIÓN</a:t>
                      </a:r>
                      <a:endParaRPr lang="es-ES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900" dirty="0" smtClean="0"/>
                        <a:t>Diferenciación de la corteza terrestre.</a:t>
                      </a:r>
                      <a:r>
                        <a:rPr lang="es-ES" sz="900" baseline="0" dirty="0" smtClean="0"/>
                        <a:t> SIAL y SIMA.</a:t>
                      </a:r>
                    </a:p>
                    <a:p>
                      <a:pPr algn="just"/>
                      <a:endParaRPr lang="es-ES" sz="900" baseline="0" dirty="0" smtClean="0"/>
                    </a:p>
                    <a:p>
                      <a:pPr algn="just"/>
                      <a:endParaRPr lang="es-ES" sz="900" baseline="0" dirty="0" smtClean="0"/>
                    </a:p>
                    <a:p>
                      <a:pPr algn="just"/>
                      <a:r>
                        <a:rPr lang="es-ES" sz="900" baseline="0" dirty="0" smtClean="0"/>
                        <a:t>Movimientos de la corteza terrestre con la formación de los geosinclinales. Influencias climáticas sobre la disección.</a:t>
                      </a:r>
                    </a:p>
                    <a:p>
                      <a:pPr algn="just"/>
                      <a:endParaRPr lang="es-ES" sz="900" baseline="0" dirty="0" smtClean="0"/>
                    </a:p>
                    <a:p>
                      <a:pPr algn="just"/>
                      <a:r>
                        <a:rPr lang="es-ES" sz="900" baseline="0" dirty="0" smtClean="0"/>
                        <a:t>Unidades tectónicas ligadas con la Paleogeografía. Velocidad  de disección influenciada por la litología.</a:t>
                      </a:r>
                    </a:p>
                    <a:p>
                      <a:pPr algn="just"/>
                      <a:endParaRPr lang="es-ES" sz="900" baseline="0" dirty="0" smtClean="0"/>
                    </a:p>
                    <a:p>
                      <a:pPr algn="just"/>
                      <a:r>
                        <a:rPr lang="es-ES" sz="900" baseline="0" dirty="0" smtClean="0"/>
                        <a:t>Influencia predominante de la tectónica y secundaria de la litología.</a:t>
                      </a:r>
                    </a:p>
                    <a:p>
                      <a:pPr algn="just"/>
                      <a:endParaRPr lang="es-ES" sz="900" baseline="0" dirty="0" smtClean="0"/>
                    </a:p>
                    <a:p>
                      <a:pPr algn="just"/>
                      <a:endParaRPr lang="es-ES" sz="900" baseline="0" dirty="0" smtClean="0"/>
                    </a:p>
                    <a:p>
                      <a:pPr algn="just"/>
                      <a:endParaRPr lang="es-ES" sz="900" baseline="0" dirty="0" smtClean="0"/>
                    </a:p>
                    <a:p>
                      <a:pPr algn="just"/>
                      <a:r>
                        <a:rPr lang="es-ES" sz="900" b="1" baseline="0" dirty="0" smtClean="0"/>
                        <a:t>ISOSTÁTICA</a:t>
                      </a:r>
                      <a:endParaRPr lang="es-ES" sz="9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100" dirty="0" smtClean="0"/>
                        <a:t>9</a:t>
                      </a:r>
                    </a:p>
                    <a:p>
                      <a:pPr algn="ctr"/>
                      <a:r>
                        <a:rPr lang="es-ES" sz="1400" dirty="0" smtClean="0"/>
                        <a:t>    10</a:t>
                      </a:r>
                      <a:r>
                        <a:rPr lang="es-ES" sz="1100" dirty="0" smtClean="0"/>
                        <a:t>    años</a:t>
                      </a:r>
                    </a:p>
                    <a:p>
                      <a:pPr algn="ctr"/>
                      <a:endParaRPr lang="es-ES" sz="1100" dirty="0" smtClean="0"/>
                    </a:p>
                    <a:p>
                      <a:pPr algn="ctr"/>
                      <a:r>
                        <a:rPr lang="es-ES" sz="900" dirty="0" smtClean="0"/>
                        <a:t>8</a:t>
                      </a:r>
                    </a:p>
                    <a:p>
                      <a:pPr algn="ctr"/>
                      <a:r>
                        <a:rPr lang="es-ES" sz="1400" dirty="0" smtClean="0"/>
                        <a:t>   10  </a:t>
                      </a:r>
                      <a:r>
                        <a:rPr lang="es-ES" sz="1100" dirty="0" smtClean="0"/>
                        <a:t>años</a:t>
                      </a:r>
                    </a:p>
                    <a:p>
                      <a:pPr algn="ctr"/>
                      <a:endParaRPr lang="es-ES" sz="1100" dirty="0" smtClean="0"/>
                    </a:p>
                    <a:p>
                      <a:pPr algn="ctr"/>
                      <a:r>
                        <a:rPr lang="es-ES" sz="900" dirty="0" smtClean="0"/>
                        <a:t>   7</a:t>
                      </a:r>
                    </a:p>
                    <a:p>
                      <a:pPr algn="ctr"/>
                      <a:r>
                        <a:rPr lang="es-ES" sz="1400" dirty="0" smtClean="0"/>
                        <a:t>   10 </a:t>
                      </a:r>
                      <a:r>
                        <a:rPr lang="es-ES" sz="1100" dirty="0" smtClean="0"/>
                        <a:t>años</a:t>
                      </a:r>
                    </a:p>
                    <a:p>
                      <a:pPr algn="ctr"/>
                      <a:endParaRPr lang="es-ES" sz="1100" dirty="0" smtClean="0"/>
                    </a:p>
                    <a:p>
                      <a:pPr algn="ctr"/>
                      <a:endParaRPr lang="es-ES" sz="1100" dirty="0" smtClean="0"/>
                    </a:p>
                    <a:p>
                      <a:pPr algn="ctr"/>
                      <a:endParaRPr lang="es-ES" sz="1100" dirty="0" smtClean="0"/>
                    </a:p>
                    <a:p>
                      <a:pPr algn="ctr"/>
                      <a:r>
                        <a:rPr lang="es-ES" sz="1100" dirty="0" smtClean="0"/>
                        <a:t>7</a:t>
                      </a:r>
                    </a:p>
                    <a:p>
                      <a:pPr algn="ctr"/>
                      <a:r>
                        <a:rPr lang="es-ES" sz="1400" dirty="0" smtClean="0"/>
                        <a:t>   10 </a:t>
                      </a:r>
                      <a:r>
                        <a:rPr lang="es-ES" sz="1100" dirty="0" smtClean="0"/>
                        <a:t>años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85990">
                <a:tc>
                  <a:txBody>
                    <a:bodyPr/>
                    <a:lstStyle/>
                    <a:p>
                      <a:pPr algn="ctr"/>
                      <a:r>
                        <a:rPr lang="es-ES" sz="1800" dirty="0" smtClean="0"/>
                        <a:t>V</a:t>
                      </a:r>
                    </a:p>
                    <a:p>
                      <a:pPr algn="ctr"/>
                      <a:endParaRPr lang="es-ES" sz="1800" dirty="0" smtClean="0"/>
                    </a:p>
                    <a:p>
                      <a:pPr algn="ctr"/>
                      <a:r>
                        <a:rPr lang="es-ES" sz="1800" dirty="0" smtClean="0"/>
                        <a:t>VI</a:t>
                      </a:r>
                    </a:p>
                    <a:p>
                      <a:pPr algn="ctr"/>
                      <a:endParaRPr lang="es-ES" sz="1800" dirty="0" smtClean="0"/>
                    </a:p>
                    <a:p>
                      <a:pPr algn="ctr"/>
                      <a:r>
                        <a:rPr lang="es-ES" sz="1800" dirty="0" smtClean="0"/>
                        <a:t>VII</a:t>
                      </a:r>
                    </a:p>
                    <a:p>
                      <a:pPr algn="ctr"/>
                      <a:endParaRPr lang="es-ES" sz="1800" dirty="0" smtClean="0"/>
                    </a:p>
                    <a:p>
                      <a:pPr algn="ctr"/>
                      <a:r>
                        <a:rPr lang="es-ES" sz="1800" dirty="0" smtClean="0"/>
                        <a:t>VIII</a:t>
                      </a:r>
                      <a:endParaRPr lang="es-E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1400" dirty="0" smtClean="0"/>
                        <a:t>10</a:t>
                      </a:r>
                    </a:p>
                    <a:p>
                      <a:pPr algn="ctr"/>
                      <a:endParaRPr lang="es-ES" sz="1400" dirty="0" smtClean="0"/>
                    </a:p>
                    <a:p>
                      <a:pPr algn="ctr"/>
                      <a:r>
                        <a:rPr lang="es-ES" sz="900" dirty="0" smtClean="0"/>
                        <a:t>          -2</a:t>
                      </a:r>
                    </a:p>
                    <a:p>
                      <a:pPr algn="ctr"/>
                      <a:r>
                        <a:rPr lang="es-ES" sz="1400" dirty="0" smtClean="0"/>
                        <a:t>10</a:t>
                      </a:r>
                    </a:p>
                    <a:p>
                      <a:pPr algn="ctr"/>
                      <a:endParaRPr lang="es-ES" sz="1400" dirty="0" smtClean="0"/>
                    </a:p>
                    <a:p>
                      <a:pPr algn="ctr"/>
                      <a:r>
                        <a:rPr lang="es-ES" sz="900" dirty="0" smtClean="0"/>
                        <a:t>           -6</a:t>
                      </a:r>
                    </a:p>
                    <a:p>
                      <a:pPr algn="ctr"/>
                      <a:r>
                        <a:rPr lang="es-ES" sz="1400" dirty="0" smtClean="0"/>
                        <a:t>10</a:t>
                      </a:r>
                    </a:p>
                    <a:p>
                      <a:pPr algn="ctr"/>
                      <a:endParaRPr lang="es-ES" sz="1400" dirty="0" smtClean="0"/>
                    </a:p>
                    <a:p>
                      <a:pPr algn="ctr"/>
                      <a:r>
                        <a:rPr lang="es-ES" sz="1400" baseline="0" dirty="0" smtClean="0"/>
                        <a:t>     </a:t>
                      </a:r>
                      <a:r>
                        <a:rPr lang="es-ES" sz="1400" dirty="0" smtClean="0"/>
                        <a:t> </a:t>
                      </a:r>
                      <a:r>
                        <a:rPr lang="es-ES" sz="900" dirty="0" smtClean="0"/>
                        <a:t>-8</a:t>
                      </a:r>
                    </a:p>
                    <a:p>
                      <a:pPr algn="ctr"/>
                      <a:r>
                        <a:rPr lang="es-ES" sz="1400" dirty="0" smtClean="0"/>
                        <a:t>10</a:t>
                      </a:r>
                      <a:endParaRPr lang="es-E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900" dirty="0" smtClean="0"/>
                        <a:t>Accidentes</a:t>
                      </a:r>
                      <a:r>
                        <a:rPr lang="es-ES" sz="900" baseline="0" dirty="0" smtClean="0"/>
                        <a:t> tectónicos: anticlinal, sinclinal, valle.</a:t>
                      </a:r>
                    </a:p>
                    <a:p>
                      <a:pPr algn="just"/>
                      <a:endParaRPr lang="es-ES" sz="900" baseline="0" dirty="0" smtClean="0"/>
                    </a:p>
                    <a:p>
                      <a:pPr algn="just"/>
                      <a:endParaRPr lang="es-ES" sz="900" baseline="0" dirty="0" smtClean="0"/>
                    </a:p>
                    <a:p>
                      <a:pPr algn="just"/>
                      <a:r>
                        <a:rPr lang="es-ES" sz="900" baseline="0" dirty="0" smtClean="0"/>
                        <a:t>Formas del relieve: terrazas, circos, conos aluviales.</a:t>
                      </a:r>
                    </a:p>
                    <a:p>
                      <a:pPr algn="just"/>
                      <a:endParaRPr lang="es-ES" sz="900" baseline="0" dirty="0" smtClean="0"/>
                    </a:p>
                    <a:p>
                      <a:pPr algn="just"/>
                      <a:r>
                        <a:rPr lang="es-ES" sz="900" baseline="0" dirty="0" err="1" smtClean="0"/>
                        <a:t>Microformas</a:t>
                      </a:r>
                      <a:r>
                        <a:rPr lang="es-ES" sz="900" baseline="0" dirty="0" smtClean="0"/>
                        <a:t>: lupias de solifluxión. Suelos poligonales. </a:t>
                      </a:r>
                      <a:r>
                        <a:rPr lang="es-ES" sz="900" baseline="0" dirty="0" err="1" smtClean="0"/>
                        <a:t>Nebkas</a:t>
                      </a:r>
                      <a:r>
                        <a:rPr lang="es-ES" sz="900" baseline="0" dirty="0" smtClean="0"/>
                        <a:t>, cárcavas.</a:t>
                      </a:r>
                    </a:p>
                    <a:p>
                      <a:pPr algn="just"/>
                      <a:endParaRPr lang="es-ES" sz="900" baseline="0" dirty="0" smtClean="0"/>
                    </a:p>
                    <a:p>
                      <a:pPr algn="just"/>
                      <a:r>
                        <a:rPr lang="es-ES" sz="900" baseline="0" dirty="0" smtClean="0"/>
                        <a:t>Microscópicos. Detalles de </a:t>
                      </a:r>
                      <a:r>
                        <a:rPr lang="es-ES" sz="900" baseline="0" dirty="0" err="1" smtClean="0"/>
                        <a:t>corrasión</a:t>
                      </a:r>
                      <a:r>
                        <a:rPr lang="es-ES" sz="900" baseline="0" dirty="0" smtClean="0"/>
                        <a:t>, de pulimento.</a:t>
                      </a:r>
                      <a:endParaRPr lang="es-E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900" dirty="0" smtClean="0"/>
                        <a:t>Climas locales: influenciados por la disposición del relieve (sotavento, barlovento, piso montañoso).</a:t>
                      </a:r>
                    </a:p>
                    <a:p>
                      <a:pPr algn="just"/>
                      <a:endParaRPr lang="es-ES" sz="900" dirty="0" smtClean="0"/>
                    </a:p>
                    <a:p>
                      <a:pPr algn="just"/>
                      <a:r>
                        <a:rPr lang="es-ES" sz="900" dirty="0" err="1" smtClean="0"/>
                        <a:t>Mesoclima</a:t>
                      </a:r>
                      <a:r>
                        <a:rPr lang="es-ES" sz="900" dirty="0" smtClean="0"/>
                        <a:t> directamente ligado a la</a:t>
                      </a:r>
                      <a:r>
                        <a:rPr lang="es-ES" sz="900" baseline="0" dirty="0" smtClean="0"/>
                        <a:t> forma: ej. Nicho de nivación</a:t>
                      </a:r>
                    </a:p>
                    <a:p>
                      <a:pPr algn="just"/>
                      <a:endParaRPr lang="es-ES" sz="900" baseline="0" dirty="0" smtClean="0"/>
                    </a:p>
                    <a:p>
                      <a:pPr algn="just"/>
                      <a:endParaRPr lang="es-ES" sz="900" baseline="0" dirty="0" smtClean="0"/>
                    </a:p>
                    <a:p>
                      <a:pPr algn="just"/>
                      <a:r>
                        <a:rPr lang="es-ES" sz="900" baseline="0" dirty="0" smtClean="0"/>
                        <a:t>Microclima directamente ligado a la forma ej. </a:t>
                      </a:r>
                      <a:r>
                        <a:rPr lang="es-ES" sz="900" baseline="0" dirty="0" err="1" smtClean="0"/>
                        <a:t>Lapiaz</a:t>
                      </a:r>
                      <a:r>
                        <a:rPr lang="es-ES" sz="900" baseline="0" dirty="0" smtClean="0"/>
                        <a:t>.</a:t>
                      </a:r>
                    </a:p>
                    <a:p>
                      <a:pPr algn="just"/>
                      <a:endParaRPr lang="es-ES" sz="900" baseline="0" dirty="0" smtClean="0"/>
                    </a:p>
                    <a:p>
                      <a:pPr algn="just"/>
                      <a:endParaRPr lang="es-ES" sz="900" baseline="0" dirty="0" smtClean="0"/>
                    </a:p>
                    <a:p>
                      <a:pPr algn="just"/>
                      <a:endParaRPr lang="es-ES" sz="900" baseline="0" dirty="0" smtClean="0"/>
                    </a:p>
                    <a:p>
                      <a:pPr algn="just"/>
                      <a:r>
                        <a:rPr lang="es-ES" sz="900" baseline="0" dirty="0" err="1" smtClean="0"/>
                        <a:t>Micromedio</a:t>
                      </a:r>
                      <a:endParaRPr lang="es-E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s-ES" sz="900" dirty="0" smtClean="0"/>
                        <a:t>Predominio de la litología y </a:t>
                      </a:r>
                      <a:r>
                        <a:rPr lang="es-ES" sz="900" dirty="0" err="1" smtClean="0"/>
                        <a:t>tectostática</a:t>
                      </a:r>
                      <a:r>
                        <a:rPr lang="es-ES" sz="900" dirty="0" smtClean="0"/>
                        <a:t>.</a:t>
                      </a:r>
                    </a:p>
                    <a:p>
                      <a:pPr algn="just"/>
                      <a:endParaRPr lang="es-ES" sz="900" dirty="0" smtClean="0"/>
                    </a:p>
                    <a:p>
                      <a:pPr algn="just"/>
                      <a:endParaRPr lang="es-ES" sz="900" dirty="0" smtClean="0"/>
                    </a:p>
                    <a:p>
                      <a:pPr algn="just"/>
                      <a:r>
                        <a:rPr lang="es-ES" sz="900" dirty="0" smtClean="0"/>
                        <a:t>Predominio del factor </a:t>
                      </a:r>
                      <a:r>
                        <a:rPr lang="es-ES" sz="900" dirty="0" err="1" smtClean="0"/>
                        <a:t>morfodinámico</a:t>
                      </a:r>
                      <a:r>
                        <a:rPr lang="es-ES" sz="900" dirty="0" smtClean="0"/>
                        <a:t> influenciado por la litología.</a:t>
                      </a:r>
                    </a:p>
                    <a:p>
                      <a:pPr algn="just"/>
                      <a:endParaRPr lang="es-ES" sz="900" dirty="0" smtClean="0"/>
                    </a:p>
                    <a:p>
                      <a:pPr algn="just"/>
                      <a:r>
                        <a:rPr lang="es-ES" sz="900" dirty="0" err="1" smtClean="0"/>
                        <a:t>Idem</a:t>
                      </a:r>
                      <a:endParaRPr lang="es-ES" sz="900" dirty="0" smtClean="0"/>
                    </a:p>
                    <a:p>
                      <a:pPr algn="just"/>
                      <a:endParaRPr lang="es-ES" sz="900" dirty="0" smtClean="0"/>
                    </a:p>
                    <a:p>
                      <a:pPr algn="just"/>
                      <a:endParaRPr lang="es-ES" sz="900" dirty="0" smtClean="0"/>
                    </a:p>
                    <a:p>
                      <a:pPr algn="just"/>
                      <a:endParaRPr lang="es-ES" sz="900" dirty="0" smtClean="0"/>
                    </a:p>
                    <a:p>
                      <a:pPr algn="just"/>
                      <a:endParaRPr lang="es-ES" sz="900" dirty="0" smtClean="0"/>
                    </a:p>
                    <a:p>
                      <a:pPr algn="just"/>
                      <a:r>
                        <a:rPr lang="es-ES" sz="900" dirty="0" smtClean="0"/>
                        <a:t>Interferencia de la dinámica y la textura de las rocas</a:t>
                      </a:r>
                    </a:p>
                    <a:p>
                      <a:pPr algn="just"/>
                      <a:endParaRPr lang="es-ES" sz="9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000" dirty="0" smtClean="0"/>
                        <a:t>                  </a:t>
                      </a:r>
                      <a:r>
                        <a:rPr lang="es-ES" sz="1100" dirty="0" smtClean="0"/>
                        <a:t>6</a:t>
                      </a:r>
                    </a:p>
                    <a:p>
                      <a:pPr algn="ctr"/>
                      <a:r>
                        <a:rPr lang="es-ES" sz="1400" dirty="0" smtClean="0"/>
                        <a:t>  10 </a:t>
                      </a:r>
                      <a:r>
                        <a:rPr lang="es-ES" sz="1100" dirty="0" smtClean="0"/>
                        <a:t>años</a:t>
                      </a:r>
                    </a:p>
                    <a:p>
                      <a:pPr algn="ctr"/>
                      <a:endParaRPr lang="es-ES" sz="1100" dirty="0" smtClean="0"/>
                    </a:p>
                    <a:p>
                      <a:pPr algn="ctr"/>
                      <a:r>
                        <a:rPr lang="es-ES" sz="1100" dirty="0" smtClean="0"/>
                        <a:t> 4</a:t>
                      </a:r>
                    </a:p>
                    <a:p>
                      <a:pPr algn="ctr"/>
                      <a:r>
                        <a:rPr lang="es-ES" sz="1400" dirty="0" smtClean="0"/>
                        <a:t>  10 </a:t>
                      </a:r>
                      <a:r>
                        <a:rPr lang="es-ES" sz="1100" dirty="0" smtClean="0"/>
                        <a:t>años</a:t>
                      </a:r>
                    </a:p>
                    <a:p>
                      <a:pPr algn="ctr"/>
                      <a:endParaRPr lang="es-ES" sz="1100" dirty="0" smtClean="0"/>
                    </a:p>
                    <a:p>
                      <a:pPr algn="ctr"/>
                      <a:r>
                        <a:rPr lang="es-ES" sz="1100" dirty="0" smtClean="0"/>
                        <a:t> 2</a:t>
                      </a:r>
                    </a:p>
                    <a:p>
                      <a:pPr algn="ctr"/>
                      <a:r>
                        <a:rPr lang="es-ES" sz="1400" dirty="0" smtClean="0"/>
                        <a:t>  10 </a:t>
                      </a:r>
                      <a:r>
                        <a:rPr lang="es-ES" sz="1100" dirty="0" smtClean="0"/>
                        <a:t>años</a:t>
                      </a:r>
                    </a:p>
                    <a:p>
                      <a:pPr algn="ctr"/>
                      <a:endParaRPr lang="es-ES" sz="1100" dirty="0" smtClean="0"/>
                    </a:p>
                    <a:p>
                      <a:pPr algn="ctr"/>
                      <a:endParaRPr lang="es-ES" sz="1100" dirty="0" smtClean="0"/>
                    </a:p>
                    <a:p>
                      <a:pPr algn="ctr"/>
                      <a:r>
                        <a:rPr lang="es-ES" sz="1400" dirty="0" smtClean="0"/>
                        <a:t>  10</a:t>
                      </a:r>
                      <a:r>
                        <a:rPr lang="es-ES" sz="1800" dirty="0" smtClean="0"/>
                        <a:t> </a:t>
                      </a:r>
                      <a:r>
                        <a:rPr lang="es-ES" sz="900" dirty="0" smtClean="0"/>
                        <a:t>años</a:t>
                      </a:r>
                      <a:endParaRPr lang="es-ES" sz="9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800" b="1" dirty="0" smtClean="0">
                <a:solidFill>
                  <a:srgbClr val="FF0000"/>
                </a:solidFill>
              </a:rPr>
              <a:t>La Clasificación de los hechos Geomorfológicos</a:t>
            </a:r>
            <a:endParaRPr lang="es-E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z="2800" b="1" dirty="0" smtClean="0">
                <a:solidFill>
                  <a:srgbClr val="FF0000"/>
                </a:solidFill>
              </a:rPr>
              <a:t>Las Escalas en Geomorfología</a:t>
            </a:r>
          </a:p>
        </p:txBody>
      </p:sp>
      <p:pic>
        <p:nvPicPr>
          <p:cNvPr id="21508" name="Picture 4" descr="Escalas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1700213"/>
            <a:ext cx="9144000" cy="41275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8115300" cy="49831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s-ES" sz="1800" b="1" dirty="0" smtClean="0"/>
              <a:t>   I Orden Magnitud		 	        II Orden de magnitud</a:t>
            </a:r>
          </a:p>
          <a:p>
            <a:pPr eaLnBrk="1" hangingPunct="1">
              <a:buFont typeface="Arial" charset="0"/>
              <a:buNone/>
            </a:pPr>
            <a:endParaRPr lang="es-ES" sz="1800" b="1" dirty="0" smtClean="0">
              <a:solidFill>
                <a:srgbClr val="FFFF00"/>
              </a:solidFill>
            </a:endParaRPr>
          </a:p>
          <a:p>
            <a:pPr eaLnBrk="1" hangingPunct="1">
              <a:buFont typeface="Arial" charset="0"/>
              <a:buNone/>
            </a:pPr>
            <a:endParaRPr lang="es-ES" sz="1800" b="1" dirty="0" smtClean="0">
              <a:solidFill>
                <a:srgbClr val="FFFF00"/>
              </a:solidFill>
            </a:endParaRPr>
          </a:p>
          <a:p>
            <a:pPr eaLnBrk="1" hangingPunct="1">
              <a:buFont typeface="Arial" charset="0"/>
              <a:buNone/>
            </a:pPr>
            <a:endParaRPr lang="es-ES" sz="1800" b="1" dirty="0" smtClean="0">
              <a:solidFill>
                <a:srgbClr val="FFFF00"/>
              </a:solidFill>
            </a:endParaRPr>
          </a:p>
          <a:p>
            <a:pPr eaLnBrk="1" hangingPunct="1">
              <a:buFont typeface="Arial" charset="0"/>
              <a:buNone/>
            </a:pPr>
            <a:endParaRPr lang="es-ES" sz="1800" b="1" dirty="0" smtClean="0">
              <a:solidFill>
                <a:srgbClr val="FFFF00"/>
              </a:solidFill>
            </a:endParaRPr>
          </a:p>
          <a:p>
            <a:pPr eaLnBrk="1" hangingPunct="1">
              <a:buFont typeface="Arial" charset="0"/>
              <a:buNone/>
            </a:pPr>
            <a:endParaRPr lang="es-ES" sz="1800" b="1" dirty="0" smtClean="0">
              <a:solidFill>
                <a:srgbClr val="FFFF00"/>
              </a:solidFill>
            </a:endParaRPr>
          </a:p>
          <a:p>
            <a:pPr eaLnBrk="1" hangingPunct="1">
              <a:buFont typeface="Arial" charset="0"/>
              <a:buNone/>
            </a:pPr>
            <a:endParaRPr lang="es-ES" sz="1800" b="1" dirty="0" smtClean="0">
              <a:solidFill>
                <a:srgbClr val="FFFF00"/>
              </a:solidFill>
            </a:endParaRPr>
          </a:p>
          <a:p>
            <a:pPr eaLnBrk="1" hangingPunct="1">
              <a:buFont typeface="Arial" charset="0"/>
              <a:buNone/>
            </a:pPr>
            <a:r>
              <a:rPr lang="es-ES" sz="1800" b="1" dirty="0" smtClean="0"/>
              <a:t>III Orden de magnitud			        IV Orden de magnitud</a:t>
            </a:r>
          </a:p>
          <a:p>
            <a:pPr eaLnBrk="1" hangingPunct="1">
              <a:buFont typeface="Arial" charset="0"/>
              <a:buNone/>
            </a:pPr>
            <a:endParaRPr lang="es-ES" sz="1800" b="1" dirty="0" smtClean="0"/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s-ES" sz="1100" b="1" dirty="0" smtClean="0"/>
              <a:t>Cordillera				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s-ES" sz="1100" b="1" dirty="0" smtClean="0"/>
              <a:t>de los 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s-ES" sz="1100" b="1" dirty="0" smtClean="0"/>
              <a:t>Andes</a:t>
            </a:r>
            <a:r>
              <a:rPr lang="es-ES" sz="1800" b="1" dirty="0" smtClean="0"/>
              <a:t>		</a:t>
            </a:r>
          </a:p>
        </p:txBody>
      </p:sp>
      <p:pic>
        <p:nvPicPr>
          <p:cNvPr id="2050" name="Picture 2" descr="http://4.bp.blogspot.com/_Fw11cfls-UI/THq9SqylmEI/AAAAAAAAA0U/kFNYFifmfag/s1600/free-vector-world-map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1493838"/>
            <a:ext cx="3143250" cy="193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2000232" y="1785926"/>
            <a:ext cx="1089336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Continentes</a:t>
            </a:r>
          </a:p>
        </p:txBody>
      </p:sp>
      <p:sp>
        <p:nvSpPr>
          <p:cNvPr id="7" name="6 Rectángulo"/>
          <p:cNvSpPr/>
          <p:nvPr/>
        </p:nvSpPr>
        <p:spPr>
          <a:xfrm>
            <a:off x="1643042" y="2786058"/>
            <a:ext cx="814390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+mn-lt"/>
                <a:cs typeface="+mn-cs"/>
              </a:rPr>
              <a:t>Océanos</a:t>
            </a:r>
          </a:p>
        </p:txBody>
      </p:sp>
      <p:pic>
        <p:nvPicPr>
          <p:cNvPr id="8" name="Picture 4" descr="Unidades estructurales del glob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6363" y="1493838"/>
            <a:ext cx="3386137" cy="19288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052" name="Picture 4" descr="http://www.mat.unb.br/~ayala/america2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85938" y="4143375"/>
            <a:ext cx="185737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10 Conector recto de flecha"/>
          <p:cNvCxnSpPr/>
          <p:nvPr/>
        </p:nvCxnSpPr>
        <p:spPr>
          <a:xfrm>
            <a:off x="1143000" y="4714875"/>
            <a:ext cx="1143000" cy="2857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 descr="http://www.scielo.org.ar/img/revistas/raga/v61n4/4a16f1b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64188" y="4143375"/>
            <a:ext cx="2293937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800" b="1" dirty="0" smtClean="0">
                <a:solidFill>
                  <a:srgbClr val="FF0000"/>
                </a:solidFill>
              </a:rPr>
              <a:t>La Clasificación de los hechos Geomorfológicos</a:t>
            </a:r>
            <a:endParaRPr lang="es-E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4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7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57313"/>
            <a:ext cx="2114550" cy="357187"/>
          </a:xfrm>
        </p:spPr>
        <p:txBody>
          <a:bodyPr>
            <a:normAutofit fontScale="85000" lnSpcReduction="10000"/>
          </a:bodyPr>
          <a:lstStyle/>
          <a:p>
            <a:pPr eaLnBrk="1" hangingPunct="1">
              <a:buFont typeface="Arial" charset="0"/>
              <a:buNone/>
            </a:pPr>
            <a:r>
              <a:rPr lang="es-ES" sz="1600" b="1" dirty="0" smtClean="0"/>
              <a:t>V Orden de magnitud</a:t>
            </a:r>
          </a:p>
        </p:txBody>
      </p:sp>
      <p:pic>
        <p:nvPicPr>
          <p:cNvPr id="44035" name="Picture 2" descr="http://www.mapasargenguide.com.ar/blog/wp-content/uploads/2010/04/aconcagu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1785938"/>
            <a:ext cx="2500312" cy="187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4" descr="http://1.bp.blogspot.com/-fUVcTalJ8w8/TfeJSzBw4VI/AAAAAAAACsQ/D84d4JXS8Ow/s1600/ALIA%2BVILLUERCAS%2B11-11-09%2B05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88" y="1785938"/>
            <a:ext cx="2500312" cy="1874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6429375" y="1428750"/>
            <a:ext cx="2114550" cy="357188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b="1" dirty="0">
                <a:latin typeface="+mn-lt"/>
                <a:cs typeface="+mn-cs"/>
              </a:rPr>
              <a:t>VI Orden de magnitud</a:t>
            </a:r>
          </a:p>
        </p:txBody>
      </p:sp>
      <p:pic>
        <p:nvPicPr>
          <p:cNvPr id="44038" name="Picture 6" descr="http://www.geovirtual.cl/MVgeo/conoAluvial02n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43625" y="1785938"/>
            <a:ext cx="2428875" cy="182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8" descr="http://t2.gstatic.com/images?q=tbn:ANd9GcQr5ujWmfYOC4olaHfitNGV3hXm2x442rsudpyfCNdY4t5zgfd9IGczPQzm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43625" y="3643313"/>
            <a:ext cx="2466975" cy="184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0" name="Rectangle 3"/>
          <p:cNvSpPr txBox="1">
            <a:spLocks noChangeArrowheads="1"/>
          </p:cNvSpPr>
          <p:nvPr/>
        </p:nvSpPr>
        <p:spPr bwMode="auto">
          <a:xfrm>
            <a:off x="1643063" y="3286125"/>
            <a:ext cx="10001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None/>
            </a:pPr>
            <a:r>
              <a:rPr lang="es-ES" sz="1600" b="1">
                <a:solidFill>
                  <a:schemeClr val="bg1"/>
                </a:solidFill>
                <a:latin typeface="Calibri" pitchFamily="34" charset="0"/>
              </a:rPr>
              <a:t>Anticlinal</a:t>
            </a:r>
          </a:p>
        </p:txBody>
      </p:sp>
      <p:sp>
        <p:nvSpPr>
          <p:cNvPr id="44041" name="Rectangle 3"/>
          <p:cNvSpPr txBox="1">
            <a:spLocks noChangeArrowheads="1"/>
          </p:cNvSpPr>
          <p:nvPr/>
        </p:nvSpPr>
        <p:spPr bwMode="auto">
          <a:xfrm>
            <a:off x="3929063" y="3286125"/>
            <a:ext cx="1000125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None/>
            </a:pPr>
            <a:r>
              <a:rPr lang="es-ES" sz="1600" b="1">
                <a:solidFill>
                  <a:srgbClr val="FFFF00"/>
                </a:solidFill>
                <a:latin typeface="Calibri" pitchFamily="34" charset="0"/>
              </a:rPr>
              <a:t>Sinclinal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7500938" y="3286125"/>
            <a:ext cx="1000125" cy="285750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sz="1600" b="1" dirty="0">
                <a:solidFill>
                  <a:srgbClr val="FFFF00"/>
                </a:solidFill>
                <a:latin typeface="+mn-lt"/>
                <a:cs typeface="+mn-cs"/>
              </a:rPr>
              <a:t>Cono aluvial</a:t>
            </a: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7786688" y="5143500"/>
            <a:ext cx="1000125" cy="28575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sz="1600" b="1" dirty="0">
                <a:solidFill>
                  <a:srgbClr val="FFFF00"/>
                </a:solidFill>
                <a:latin typeface="+mn-lt"/>
                <a:cs typeface="+mn-cs"/>
              </a:rPr>
              <a:t>Circo</a:t>
            </a:r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428625" y="3857625"/>
            <a:ext cx="2114550" cy="357188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b="1" dirty="0">
                <a:latin typeface="+mn-lt"/>
                <a:cs typeface="+mn-cs"/>
              </a:rPr>
              <a:t>VII Orden de magnitud</a:t>
            </a:r>
          </a:p>
        </p:txBody>
      </p:sp>
      <p:pic>
        <p:nvPicPr>
          <p:cNvPr id="44045" name="Picture 10" descr="http://static.panoramio.com/photos/original/1265035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2875" y="4143375"/>
            <a:ext cx="2714625" cy="20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6" name="Picture 12" descr="http://image52.webshots.com/52/3/36/35/2219336350066010535QEQKWL_ph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928938" y="4143375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4429125" y="5786438"/>
            <a:ext cx="1000125" cy="28575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sz="1600" b="1" dirty="0" err="1">
                <a:solidFill>
                  <a:srgbClr val="FFFF00"/>
                </a:solidFill>
                <a:latin typeface="+mn-lt"/>
                <a:cs typeface="+mn-cs"/>
              </a:rPr>
              <a:t>Nebka</a:t>
            </a:r>
            <a:endParaRPr lang="es-ES" sz="1600" b="1" dirty="0">
              <a:solidFill>
                <a:srgbClr val="FFFF00"/>
              </a:solidFill>
              <a:latin typeface="+mn-lt"/>
              <a:cs typeface="+mn-cs"/>
            </a:endParaRP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357188" y="5857875"/>
            <a:ext cx="1000125" cy="285750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s-ES" sz="1600" b="1" dirty="0">
                <a:solidFill>
                  <a:srgbClr val="FFFF00"/>
                </a:solidFill>
                <a:latin typeface="+mn-lt"/>
                <a:cs typeface="+mn-cs"/>
              </a:rPr>
              <a:t>Cárcava</a:t>
            </a:r>
          </a:p>
        </p:txBody>
      </p:sp>
      <p:sp>
        <p:nvSpPr>
          <p:cNvPr id="20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800" b="1" dirty="0" smtClean="0">
                <a:solidFill>
                  <a:srgbClr val="FF0000"/>
                </a:solidFill>
              </a:rPr>
              <a:t>La Clasificación de los hechos Geomorfológicos</a:t>
            </a:r>
            <a:endParaRPr lang="es-E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/>
          </p:cNvSpPr>
          <p:nvPr>
            <p:ph type="title"/>
          </p:nvPr>
        </p:nvSpPr>
        <p:spPr>
          <a:xfrm>
            <a:off x="467544" y="2708920"/>
            <a:ext cx="8229600" cy="612304"/>
          </a:xfrm>
        </p:spPr>
        <p:txBody>
          <a:bodyPr/>
          <a:lstStyle/>
          <a:p>
            <a:pPr algn="ctr"/>
            <a:r>
              <a:rPr lang="es-E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ANEXO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sp>
        <p:nvSpPr>
          <p:cNvPr id="3072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30724" name="Picture 2" descr="http://extreme.pcgameshardware.de/attachments/298764d1293902121-welche-orte-auf-dieser-welt-moechtet-ihr-mal-besuchen-angel-falls-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428625" y="0"/>
            <a:ext cx="10340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975" y="609600"/>
            <a:ext cx="6119813" cy="1143000"/>
          </a:xfrm>
        </p:spPr>
        <p:txBody>
          <a:bodyPr/>
          <a:lstStyle/>
          <a:p>
            <a:pPr algn="l" eaLnBrk="1" hangingPunct="1"/>
            <a:r>
              <a:rPr lang="es-ES_tradnl" sz="2000" b="1" dirty="0" smtClean="0">
                <a:latin typeface="Tahoma" pitchFamily="34" charset="0"/>
              </a:rPr>
              <a:t>Universidad Nacional del Litoral</a:t>
            </a:r>
            <a:r>
              <a:rPr lang="es-ES_tradnl" sz="1800" dirty="0" smtClean="0">
                <a:latin typeface="Tahoma" pitchFamily="34" charset="0"/>
              </a:rPr>
              <a:t/>
            </a:r>
            <a:br>
              <a:rPr lang="es-ES_tradnl" sz="1800" dirty="0" smtClean="0">
                <a:latin typeface="Tahoma" pitchFamily="34" charset="0"/>
              </a:rPr>
            </a:br>
            <a:r>
              <a:rPr lang="es-ES_tradnl" sz="1600" dirty="0" smtClean="0">
                <a:latin typeface="Tahoma" pitchFamily="34" charset="0"/>
              </a:rPr>
              <a:t>Facultad de Humanidades y Ciencias</a:t>
            </a:r>
            <a:r>
              <a:rPr lang="es-ES_tradnl" sz="1600" b="1" dirty="0" smtClean="0">
                <a:latin typeface="Tahoma" pitchFamily="34" charset="0"/>
              </a:rPr>
              <a:t/>
            </a:r>
            <a:br>
              <a:rPr lang="es-ES_tradnl" sz="1600" b="1" dirty="0" smtClean="0">
                <a:latin typeface="Tahoma" pitchFamily="34" charset="0"/>
              </a:rPr>
            </a:br>
            <a:r>
              <a:rPr lang="es-ES_tradnl" sz="1600" dirty="0" smtClean="0">
                <a:latin typeface="Tahoma" pitchFamily="34" charset="0"/>
              </a:rPr>
              <a:t>	</a:t>
            </a:r>
            <a:r>
              <a:rPr lang="es-ES_tradnl" sz="2000" dirty="0" smtClean="0">
                <a:latin typeface="Tahoma" pitchFamily="34" charset="0"/>
              </a:rPr>
              <a:t/>
            </a:r>
            <a:br>
              <a:rPr lang="es-ES_tradnl" sz="2000" dirty="0" smtClean="0">
                <a:latin typeface="Tahoma" pitchFamily="34" charset="0"/>
              </a:rPr>
            </a:br>
            <a:r>
              <a:rPr lang="es-ES_tradnl" sz="1200" dirty="0" smtClean="0">
                <a:latin typeface="Tahoma" pitchFamily="34" charset="0"/>
              </a:rPr>
              <a:t>Cátedra: </a:t>
            </a:r>
            <a:r>
              <a:rPr lang="es-ES_tradnl" sz="1200" b="1" i="1" dirty="0" smtClean="0">
                <a:latin typeface="Tahoma" pitchFamily="34" charset="0"/>
              </a:rPr>
              <a:t>Geomorfología</a:t>
            </a:r>
            <a:r>
              <a:rPr lang="es-ES_tradnl" sz="1200" i="1" dirty="0" smtClean="0">
                <a:latin typeface="Tahoma" pitchFamily="34" charset="0"/>
              </a:rPr>
              <a:t> 				Año: 202</a:t>
            </a:r>
            <a:r>
              <a:rPr lang="es-ES" sz="1200" i="1" dirty="0">
                <a:latin typeface="Tahoma" pitchFamily="34" charset="0"/>
              </a:rPr>
              <a:t>6</a:t>
            </a:r>
            <a:endParaRPr lang="es-ES" sz="1200" i="1" dirty="0" smtClean="0">
              <a:latin typeface="Tahoma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596" y="2786058"/>
            <a:ext cx="8229600" cy="2571768"/>
          </a:xfrm>
          <a:solidFill>
            <a:schemeClr val="accent6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/>
          <a:lstStyle/>
          <a:p>
            <a:pPr eaLnBrk="1" hangingPunct="1">
              <a:buFontTx/>
              <a:buNone/>
            </a:pPr>
            <a:endParaRPr lang="es-ES_tradnl" dirty="0" smtClean="0"/>
          </a:p>
          <a:p>
            <a:pPr algn="ctr" eaLnBrk="1" hangingPunct="1">
              <a:buFontTx/>
              <a:buNone/>
            </a:pPr>
            <a:r>
              <a:rPr lang="es-ES_tradnl" sz="2000" b="1" u="sng" dirty="0" smtClean="0">
                <a:latin typeface="Tahoma" pitchFamily="34" charset="0"/>
              </a:rPr>
              <a:t>Unidad  1</a:t>
            </a:r>
            <a:r>
              <a:rPr lang="es-ES_tradnl" sz="2000" dirty="0" smtClean="0">
                <a:latin typeface="Tahoma" pitchFamily="34" charset="0"/>
              </a:rPr>
              <a:t>:</a:t>
            </a:r>
          </a:p>
          <a:p>
            <a:pPr eaLnBrk="1" hangingPunct="1">
              <a:buFontTx/>
              <a:buNone/>
            </a:pPr>
            <a:endParaRPr lang="es-ES_tradnl" sz="2000" dirty="0" smtClean="0">
              <a:latin typeface="Tahoma" pitchFamily="34" charset="0"/>
            </a:endParaRPr>
          </a:p>
          <a:p>
            <a:pPr algn="ctr" eaLnBrk="1" hangingPunct="1">
              <a:buFontTx/>
              <a:buNone/>
            </a:pPr>
            <a:r>
              <a:rPr lang="es-ES_tradnl" sz="2800" b="1" dirty="0" smtClean="0">
                <a:latin typeface="Tahoma" pitchFamily="34" charset="0"/>
              </a:rPr>
              <a:t>La Geomorfología: introducción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47" y="348781"/>
            <a:ext cx="1698297" cy="17120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utoUpdateAnimBg="0"/>
      <p:bldP spid="2051" grpId="0" uiExpand="1" build="p" autoUpdateAnimBg="0" advAuto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IMG_049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250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000" b="1" dirty="0" smtClean="0">
                <a:solidFill>
                  <a:srgbClr val="FF0000"/>
                </a:solidFill>
              </a:rPr>
              <a:t>Modelado sobre “Piedra </a:t>
            </a:r>
            <a:r>
              <a:rPr lang="es-ES" sz="2000" b="1" dirty="0" err="1" smtClean="0">
                <a:solidFill>
                  <a:srgbClr val="FF0000"/>
                </a:solidFill>
              </a:rPr>
              <a:t>Pomez</a:t>
            </a:r>
            <a:r>
              <a:rPr lang="es-ES" sz="2000" b="1" dirty="0" smtClean="0">
                <a:solidFill>
                  <a:srgbClr val="FF0000"/>
                </a:solidFill>
              </a:rPr>
              <a:t>”</a:t>
            </a:r>
          </a:p>
        </p:txBody>
      </p:sp>
      <p:sp>
        <p:nvSpPr>
          <p:cNvPr id="3379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3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 descr="IMG_04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51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8" name="Rectangle 2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1143000"/>
          </a:xfrm>
        </p:spPr>
        <p:txBody>
          <a:bodyPr/>
          <a:lstStyle/>
          <a:p>
            <a:r>
              <a:rPr lang="es-ES" sz="2000" b="1" dirty="0" smtClean="0">
                <a:solidFill>
                  <a:srgbClr val="FF0000"/>
                </a:solidFill>
              </a:rPr>
              <a:t>Modelado sobre “Piedra </a:t>
            </a:r>
            <a:r>
              <a:rPr lang="es-ES" sz="2000" b="1" dirty="0" err="1" smtClean="0">
                <a:solidFill>
                  <a:srgbClr val="FF0000"/>
                </a:solidFill>
              </a:rPr>
              <a:t>Pomez</a:t>
            </a:r>
            <a:r>
              <a:rPr lang="es-ES" sz="2000" b="1" dirty="0" smtClean="0">
                <a:solidFill>
                  <a:srgbClr val="FF0000"/>
                </a:solidFill>
              </a:rPr>
              <a:t>”</a:t>
            </a:r>
          </a:p>
        </p:txBody>
      </p:sp>
      <p:sp>
        <p:nvSpPr>
          <p:cNvPr id="34820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3 Marcador de contenido" descr="cordillera frontal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74163" cy="6858000"/>
          </a:xfrm>
        </p:spPr>
      </p:pic>
      <p:sp>
        <p:nvSpPr>
          <p:cNvPr id="31747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s-ES" smtClean="0"/>
          </a:p>
        </p:txBody>
      </p:sp>
      <p:pic>
        <p:nvPicPr>
          <p:cNvPr id="32771" name="3 Marcador de contenido" descr="Altoandina_coironal.jpg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567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612"/>
          </a:xfrm>
        </p:spPr>
        <p:txBody>
          <a:bodyPr/>
          <a:lstStyle/>
          <a:p>
            <a:pPr eaLnBrk="1" hangingPunct="1"/>
            <a:r>
              <a:rPr lang="es-ES" sz="2400" b="1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La Geomorfología: concepto y definición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285875"/>
            <a:ext cx="8229600" cy="5572125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s-ES" sz="1600" dirty="0" err="1" smtClean="0">
                <a:solidFill>
                  <a:schemeClr val="bg1"/>
                </a:solidFill>
                <a:latin typeface="Arial" charset="0"/>
                <a:cs typeface="Arial" charset="0"/>
              </a:rPr>
              <a:t>Desde</a:t>
            </a:r>
            <a:r>
              <a:rPr lang="es-ES" sz="1600" dirty="0" err="1" smtClean="0">
                <a:latin typeface="Arial" charset="0"/>
                <a:cs typeface="Arial" charset="0"/>
              </a:rPr>
              <a:t>la</a:t>
            </a:r>
            <a:r>
              <a:rPr lang="es-ES" sz="1600" dirty="0" smtClean="0">
                <a:latin typeface="Arial" charset="0"/>
                <a:cs typeface="Arial" charset="0"/>
              </a:rPr>
              <a:t> etimología: </a:t>
            </a:r>
            <a:r>
              <a:rPr lang="es-ES" sz="1600" b="1" dirty="0" smtClean="0">
                <a:latin typeface="Arial" charset="0"/>
                <a:cs typeface="Arial" charset="0"/>
              </a:rPr>
              <a:t>GEO    		MORFO   	 LOGÍA</a:t>
            </a:r>
            <a:endParaRPr lang="es-ES" sz="1600" dirty="0" smtClean="0">
              <a:latin typeface="Arial" charset="0"/>
              <a:cs typeface="Arial" charset="0"/>
            </a:endParaRPr>
          </a:p>
          <a:p>
            <a:pPr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s-ES" sz="1600" dirty="0" smtClean="0">
                <a:latin typeface="Arial" charset="0"/>
                <a:cs typeface="Arial" charset="0"/>
              </a:rPr>
              <a:t>			 </a:t>
            </a:r>
            <a:r>
              <a:rPr lang="es-ES" sz="1600" dirty="0" smtClean="0">
                <a:solidFill>
                  <a:srgbClr val="FF0000"/>
                </a:solidFill>
                <a:latin typeface="Arial" charset="0"/>
                <a:cs typeface="Arial" charset="0"/>
              </a:rPr>
              <a:t>Tierra		Forma		 Estudio, tratado</a:t>
            </a:r>
          </a:p>
          <a:p>
            <a:pPr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s-ES" sz="1600" dirty="0" smtClean="0">
              <a:latin typeface="Arial" charset="0"/>
              <a:cs typeface="Arial" charset="0"/>
            </a:endParaRPr>
          </a:p>
          <a:p>
            <a:pPr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s-ES" sz="1600" dirty="0" smtClean="0">
                <a:latin typeface="Arial" charset="0"/>
                <a:cs typeface="Arial" charset="0"/>
              </a:rPr>
              <a:t>					                     </a:t>
            </a:r>
            <a:r>
              <a:rPr lang="es-ES" sz="1200" dirty="0" smtClean="0">
                <a:latin typeface="Arial" charset="0"/>
                <a:cs typeface="Arial" charset="0"/>
              </a:rPr>
              <a:t>gracias al accionar de 2 fuerzas</a:t>
            </a:r>
          </a:p>
          <a:p>
            <a:pPr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s-ES" sz="1600" dirty="0" smtClean="0">
              <a:latin typeface="Arial" charset="0"/>
              <a:cs typeface="Arial" charset="0"/>
            </a:endParaRPr>
          </a:p>
          <a:p>
            <a:pPr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s-ES" sz="1600" dirty="0" smtClean="0">
              <a:latin typeface="Arial" charset="0"/>
              <a:cs typeface="Arial" charset="0"/>
            </a:endParaRPr>
          </a:p>
          <a:p>
            <a:pPr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s-ES" sz="1600" dirty="0" smtClean="0">
              <a:latin typeface="Arial" charset="0"/>
              <a:cs typeface="Arial" charset="0"/>
            </a:endParaRPr>
          </a:p>
          <a:p>
            <a:pPr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s-ES" sz="1600" b="1" dirty="0" smtClean="0">
                <a:latin typeface="Arial" charset="0"/>
                <a:cs typeface="Arial" charset="0"/>
              </a:rPr>
              <a:t>Fuerzas internas	</a:t>
            </a:r>
            <a:r>
              <a:rPr lang="es-ES" sz="1600" dirty="0" smtClean="0">
                <a:latin typeface="Arial" charset="0"/>
                <a:cs typeface="Arial" charset="0"/>
              </a:rPr>
              <a:t>				              </a:t>
            </a:r>
            <a:r>
              <a:rPr lang="es-ES" sz="1600" b="1" dirty="0" smtClean="0">
                <a:latin typeface="Arial" charset="0"/>
                <a:cs typeface="Arial" charset="0"/>
              </a:rPr>
              <a:t>Fuerzas Externas</a:t>
            </a:r>
          </a:p>
          <a:p>
            <a:pPr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s-ES" sz="1600" dirty="0" smtClean="0">
              <a:latin typeface="Arial" charset="0"/>
              <a:cs typeface="Arial" charset="0"/>
            </a:endParaRPr>
          </a:p>
          <a:p>
            <a:pPr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s-ES" sz="1600" dirty="0" smtClean="0">
              <a:latin typeface="Arial" charset="0"/>
              <a:cs typeface="Arial" charset="0"/>
            </a:endParaRPr>
          </a:p>
          <a:p>
            <a:pPr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s-ES" sz="1600" dirty="0" smtClean="0">
              <a:latin typeface="Arial" charset="0"/>
              <a:cs typeface="Arial" charset="0"/>
            </a:endParaRPr>
          </a:p>
          <a:p>
            <a:pPr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s-ES" sz="1600" dirty="0" smtClean="0">
              <a:latin typeface="Arial" charset="0"/>
              <a:cs typeface="Arial" charset="0"/>
            </a:endParaRPr>
          </a:p>
          <a:p>
            <a:pPr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s-ES" sz="1600" dirty="0" smtClean="0">
              <a:latin typeface="Arial" charset="0"/>
              <a:cs typeface="Arial" charset="0"/>
            </a:endParaRPr>
          </a:p>
          <a:p>
            <a:pPr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s-ES" sz="1600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s-ES" sz="1600" dirty="0" smtClean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s-ES" sz="1600" dirty="0" smtClean="0">
                <a:latin typeface="Arial" charset="0"/>
                <a:cs typeface="Arial" charset="0"/>
              </a:rPr>
              <a:t>Edifica las </a:t>
            </a:r>
            <a:r>
              <a:rPr lang="es-ES" sz="1600" b="1" dirty="0" smtClean="0">
                <a:latin typeface="Arial" charset="0"/>
                <a:cs typeface="Arial" charset="0"/>
              </a:rPr>
              <a:t>ESTRUCTURAS		           </a:t>
            </a:r>
            <a:r>
              <a:rPr lang="es-ES" sz="1600" dirty="0" smtClean="0">
                <a:latin typeface="Arial" charset="0"/>
                <a:cs typeface="Arial" charset="0"/>
              </a:rPr>
              <a:t>Cincelan, desgastan</a:t>
            </a:r>
          </a:p>
          <a:p>
            <a:pPr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s-ES" sz="1200" dirty="0" smtClean="0">
                <a:latin typeface="Arial" charset="0"/>
                <a:cs typeface="Arial" charset="0"/>
              </a:rPr>
              <a:t>dan lugar a la</a:t>
            </a:r>
            <a:r>
              <a:rPr lang="es-ES" sz="1600" b="1" dirty="0" smtClean="0">
                <a:solidFill>
                  <a:srgbClr val="FFFF00"/>
                </a:solidFill>
                <a:latin typeface="Arial" charset="0"/>
                <a:cs typeface="Arial" charset="0"/>
              </a:rPr>
              <a:t>				</a:t>
            </a:r>
            <a:endParaRPr lang="es-ES" sz="1600" dirty="0" smtClean="0">
              <a:latin typeface="Arial" charset="0"/>
              <a:cs typeface="Arial" charset="0"/>
            </a:endParaRPr>
          </a:p>
          <a:p>
            <a:pPr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es-ES" sz="1600" b="1" dirty="0" smtClean="0">
                <a:latin typeface="Arial" charset="0"/>
                <a:cs typeface="Arial" charset="0"/>
              </a:rPr>
              <a:t>Geomorfología Estructural	</a:t>
            </a:r>
            <a:r>
              <a:rPr lang="es-ES" sz="1600" dirty="0" smtClean="0">
                <a:latin typeface="Arial" charset="0"/>
                <a:cs typeface="Arial" charset="0"/>
              </a:rPr>
              <a:t>	     </a:t>
            </a:r>
            <a:r>
              <a:rPr lang="es-ES" sz="1600" b="1" dirty="0" smtClean="0">
                <a:latin typeface="Arial" charset="0"/>
                <a:cs typeface="Arial" charset="0"/>
              </a:rPr>
              <a:t>Geomorfología Dinámica</a:t>
            </a:r>
            <a:r>
              <a:rPr lang="es-ES" sz="1600" dirty="0" smtClean="0">
                <a:latin typeface="Arial" charset="0"/>
                <a:cs typeface="Arial" charset="0"/>
              </a:rPr>
              <a:t>		              </a:t>
            </a:r>
          </a:p>
        </p:txBody>
      </p:sp>
      <p:cxnSp>
        <p:nvCxnSpPr>
          <p:cNvPr id="5" name="4 Conector recto"/>
          <p:cNvCxnSpPr/>
          <p:nvPr/>
        </p:nvCxnSpPr>
        <p:spPr>
          <a:xfrm>
            <a:off x="1428750" y="2500306"/>
            <a:ext cx="6429375" cy="158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6 Conector recto"/>
          <p:cNvCxnSpPr/>
          <p:nvPr/>
        </p:nvCxnSpPr>
        <p:spPr>
          <a:xfrm rot="5400000">
            <a:off x="4321176" y="2249480"/>
            <a:ext cx="500063" cy="158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8 Conector recto de flecha"/>
          <p:cNvCxnSpPr/>
          <p:nvPr/>
        </p:nvCxnSpPr>
        <p:spPr>
          <a:xfrm rot="5400000">
            <a:off x="999332" y="2928138"/>
            <a:ext cx="857250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/>
          <p:nvPr/>
        </p:nvCxnSpPr>
        <p:spPr>
          <a:xfrm rot="5400000">
            <a:off x="7429500" y="2928931"/>
            <a:ext cx="858837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418" name="Picture 2" descr="Imagen relacionad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3643314"/>
            <a:ext cx="3343275" cy="198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4" descr="Resultado de imagen para desprendimiento   erosiÃ³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928934"/>
            <a:ext cx="1860550" cy="280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2" name="Picture 6" descr="Imagen relacionad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29438" y="3714752"/>
            <a:ext cx="21431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4" name="Picture 8" descr="Resultado de imagen para erosiÃ³n del viento  deflaciÃ³n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58013" y="5310210"/>
            <a:ext cx="2114550" cy="140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14 Conector recto de flecha"/>
          <p:cNvCxnSpPr/>
          <p:nvPr/>
        </p:nvCxnSpPr>
        <p:spPr>
          <a:xfrm rot="5400000">
            <a:off x="1820845" y="6178568"/>
            <a:ext cx="357187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16 Conector recto de flecha"/>
          <p:cNvCxnSpPr/>
          <p:nvPr/>
        </p:nvCxnSpPr>
        <p:spPr>
          <a:xfrm rot="5400000">
            <a:off x="5608638" y="6127081"/>
            <a:ext cx="357188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3" dur="500"/>
                                        <p:tgtEl>
                                          <p:spTgt spid="60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7" dur="5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1" dur="500"/>
                                        <p:tgtEl>
                                          <p:spTgt spid="60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5" dur="500"/>
                                        <p:tgtEl>
                                          <p:spTgt spid="604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s-E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NATURALEZA DE LA GEOMORFOLOGÍA</a:t>
            </a:r>
            <a:r>
              <a:rPr lang="es-ES" sz="2400" b="1" dirty="0" smtClean="0">
                <a:solidFill>
                  <a:schemeClr val="bg1"/>
                </a:solidFill>
              </a:rPr>
              <a:t/>
            </a:r>
            <a:br>
              <a:rPr lang="es-ES" sz="2400" b="1" dirty="0" smtClean="0">
                <a:solidFill>
                  <a:schemeClr val="bg1"/>
                </a:solidFill>
              </a:rPr>
            </a:br>
            <a:r>
              <a:rPr lang="es-ES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Fuente: </a:t>
            </a:r>
            <a:r>
              <a:rPr lang="es-ES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Tricart</a:t>
            </a:r>
            <a:r>
              <a:rPr lang="es-ES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J. (1968). “</a:t>
            </a:r>
            <a:r>
              <a:rPr lang="es-ES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Précis</a:t>
            </a:r>
            <a:r>
              <a:rPr lang="es-ES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de </a:t>
            </a:r>
            <a:r>
              <a:rPr lang="es-ES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Géomorphologie</a:t>
            </a:r>
            <a:r>
              <a:rPr lang="es-ES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 Tomo I: </a:t>
            </a:r>
            <a:r>
              <a:rPr lang="es-ES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Géomorphologie</a:t>
            </a:r>
            <a:r>
              <a:rPr lang="es-ES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00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structurale</a:t>
            </a:r>
            <a:r>
              <a:rPr lang="es-ES" sz="1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”. SEDES. Paris.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457200" y="1600200"/>
            <a:ext cx="8686800" cy="5043488"/>
          </a:xfrm>
        </p:spPr>
        <p:txBody>
          <a:bodyPr>
            <a:normAutofit fontScale="92500"/>
          </a:bodyPr>
          <a:lstStyle/>
          <a:p>
            <a:pPr eaLnBrk="1" hangingPunct="1">
              <a:buFontTx/>
              <a:buNone/>
            </a:pPr>
            <a:r>
              <a:rPr lang="es-ES" sz="1400" dirty="0" smtClean="0">
                <a:latin typeface="Arial" pitchFamily="34" charset="0"/>
                <a:cs typeface="Arial" pitchFamily="34" charset="0"/>
              </a:rPr>
              <a:t>GEOMORFOLOGÍA: según sus raíces, es la ciencia de las formas de la Tierra.</a:t>
            </a:r>
          </a:p>
          <a:p>
            <a:pPr eaLnBrk="1" hangingPunct="1">
              <a:buFontTx/>
              <a:buNone/>
            </a:pPr>
            <a:endParaRPr lang="es-ES" sz="1400" dirty="0" smtClean="0">
              <a:latin typeface="Arial" pitchFamily="34" charset="0"/>
              <a:cs typeface="Arial" pitchFamily="34" charset="0"/>
            </a:endParaRPr>
          </a:p>
          <a:p>
            <a:pPr eaLnBrk="1" hangingPunct="1">
              <a:buFontTx/>
              <a:buNone/>
            </a:pPr>
            <a:r>
              <a:rPr lang="es-ES" sz="1400" dirty="0" smtClean="0">
                <a:latin typeface="Arial" pitchFamily="34" charset="0"/>
                <a:cs typeface="Arial" pitchFamily="34" charset="0"/>
              </a:rPr>
              <a:t>	Objeto?	El estudio del  comportamiento de la superficie de la corteza 					terrestre, de la litosfera frente a las fuerzas internas y externas que la afectan</a:t>
            </a:r>
          </a:p>
          <a:p>
            <a:pPr eaLnBrk="1" hangingPunct="1">
              <a:buFontTx/>
              <a:buNone/>
            </a:pPr>
            <a:endParaRPr lang="es-ES" sz="1400" dirty="0" smtClean="0"/>
          </a:p>
          <a:p>
            <a:pPr eaLnBrk="1" hangingPunct="1">
              <a:buFontTx/>
              <a:buNone/>
            </a:pPr>
            <a:endParaRPr lang="es-ES" sz="1400" dirty="0" smtClean="0"/>
          </a:p>
          <a:p>
            <a:pPr eaLnBrk="1" hangingPunct="1">
              <a:buFontTx/>
              <a:buNone/>
            </a:pPr>
            <a:endParaRPr lang="es-ES" sz="1400" dirty="0" smtClean="0"/>
          </a:p>
          <a:p>
            <a:pPr eaLnBrk="1" hangingPunct="1">
              <a:buFontTx/>
              <a:buNone/>
            </a:pPr>
            <a:r>
              <a:rPr lang="es-ES" sz="1400" dirty="0" smtClean="0"/>
              <a:t>					ATMÓSFERA		  	</a:t>
            </a:r>
            <a:r>
              <a:rPr lang="es-ES" sz="1400" dirty="0" smtClean="0">
                <a:solidFill>
                  <a:srgbClr val="FF0000"/>
                </a:solidFill>
              </a:rPr>
              <a:t>Fuerzas Externas</a:t>
            </a:r>
          </a:p>
          <a:p>
            <a:pPr eaLnBrk="1" hangingPunct="1">
              <a:buFontTx/>
              <a:buNone/>
            </a:pPr>
            <a:endParaRPr lang="es-ES" sz="1400" dirty="0" smtClean="0"/>
          </a:p>
          <a:p>
            <a:pPr eaLnBrk="1" hangingPunct="1">
              <a:buFontTx/>
              <a:buNone/>
            </a:pPr>
            <a:endParaRPr lang="es-ES" sz="1400" dirty="0" smtClean="0"/>
          </a:p>
          <a:p>
            <a:pPr eaLnBrk="1" hangingPunct="1">
              <a:buFontTx/>
              <a:buNone/>
            </a:pPr>
            <a:endParaRPr lang="es-ES" sz="1400" dirty="0" smtClean="0"/>
          </a:p>
          <a:p>
            <a:pPr eaLnBrk="1" hangingPunct="1">
              <a:buFontTx/>
              <a:buNone/>
            </a:pPr>
            <a:r>
              <a:rPr lang="es-ES" sz="1400" dirty="0" smtClean="0"/>
              <a:t>	LITOSFERA						Varían en el espacio y</a:t>
            </a:r>
          </a:p>
          <a:p>
            <a:pPr eaLnBrk="1" hangingPunct="1">
              <a:buFontTx/>
              <a:buNone/>
            </a:pPr>
            <a:r>
              <a:rPr lang="es-ES" sz="1400" dirty="0" smtClean="0"/>
              <a:t>(</a:t>
            </a:r>
            <a:r>
              <a:rPr lang="es-ES" sz="1400" dirty="0" err="1" smtClean="0"/>
              <a:t>Geósfera</a:t>
            </a:r>
            <a:r>
              <a:rPr lang="es-ES" sz="1400" dirty="0" smtClean="0"/>
              <a:t>  e hidrósfera)						en el tiempo</a:t>
            </a:r>
          </a:p>
          <a:p>
            <a:pPr eaLnBrk="1" hangingPunct="1">
              <a:buFontTx/>
              <a:buNone/>
            </a:pPr>
            <a:r>
              <a:rPr lang="es-ES" sz="1400" dirty="0" smtClean="0"/>
              <a:t>							</a:t>
            </a:r>
          </a:p>
          <a:p>
            <a:pPr eaLnBrk="1" hangingPunct="1">
              <a:buFontTx/>
              <a:buNone/>
            </a:pPr>
            <a:endParaRPr lang="es-ES" sz="1400" dirty="0" smtClean="0"/>
          </a:p>
          <a:p>
            <a:pPr eaLnBrk="1" hangingPunct="1">
              <a:buFontTx/>
              <a:buNone/>
            </a:pPr>
            <a:r>
              <a:rPr lang="es-ES" sz="1400" dirty="0" smtClean="0"/>
              <a:t>							</a:t>
            </a:r>
            <a:r>
              <a:rPr lang="es-ES" sz="1400" dirty="0" smtClean="0">
                <a:solidFill>
                  <a:srgbClr val="FF0000"/>
                </a:solidFill>
              </a:rPr>
              <a:t>Fuerzas Internas</a:t>
            </a:r>
          </a:p>
          <a:p>
            <a:pPr algn="just" eaLnBrk="1" hangingPunct="1">
              <a:buFontTx/>
              <a:buNone/>
            </a:pPr>
            <a:r>
              <a:rPr lang="es-ES" sz="1400" dirty="0" smtClean="0">
                <a:latin typeface="Arial" pitchFamily="34" charset="0"/>
                <a:cs typeface="Arial" pitchFamily="34" charset="0"/>
              </a:rPr>
              <a:t>	La </a:t>
            </a:r>
            <a:r>
              <a:rPr lang="es-ES" sz="1400" b="1" dirty="0" smtClean="0">
                <a:latin typeface="Arial" pitchFamily="34" charset="0"/>
                <a:cs typeface="Arial" pitchFamily="34" charset="0"/>
              </a:rPr>
              <a:t>Geomorfología</a:t>
            </a:r>
            <a:r>
              <a:rPr lang="es-ES" sz="1400" dirty="0" smtClean="0">
                <a:latin typeface="Arial" pitchFamily="34" charset="0"/>
                <a:cs typeface="Arial" pitchFamily="34" charset="0"/>
              </a:rPr>
              <a:t> es la ciencia que estudia las formas de modelado de la superficie terrestre como resultado de 2 fuerzas de naturaleza distinta (las internas y las externas) que trabajan simultáneamente y se encarga de producir las formas mencionadas.</a:t>
            </a:r>
          </a:p>
          <a:p>
            <a:pPr eaLnBrk="1" hangingPunct="1">
              <a:buFontTx/>
              <a:buNone/>
            </a:pPr>
            <a:endParaRPr lang="es-ES" sz="1400" dirty="0" smtClean="0">
              <a:solidFill>
                <a:schemeClr val="bg1"/>
              </a:solidFill>
            </a:endParaRPr>
          </a:p>
          <a:p>
            <a:pPr eaLnBrk="1" hangingPunct="1">
              <a:buFontTx/>
              <a:buNone/>
            </a:pPr>
            <a:endParaRPr lang="es-ES" sz="1400" dirty="0" smtClean="0">
              <a:solidFill>
                <a:schemeClr val="bg1"/>
              </a:solidFill>
            </a:endParaRPr>
          </a:p>
        </p:txBody>
      </p:sp>
      <p:sp>
        <p:nvSpPr>
          <p:cNvPr id="14340" name="Arc 4"/>
          <p:cNvSpPr>
            <a:spLocks/>
          </p:cNvSpPr>
          <p:nvPr/>
        </p:nvSpPr>
        <p:spPr bwMode="auto">
          <a:xfrm rot="-2802896">
            <a:off x="3253582" y="3067844"/>
            <a:ext cx="2881312" cy="3168650"/>
          </a:xfrm>
          <a:custGeom>
            <a:avLst/>
            <a:gdLst>
              <a:gd name="T0" fmla="*/ 0 w 21600"/>
              <a:gd name="T1" fmla="*/ 0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44450">
            <a:solidFill>
              <a:schemeClr val="tx1"/>
            </a:solidFill>
            <a:round/>
            <a:headEnd/>
            <a:tailEnd/>
          </a:ln>
        </p:spPr>
        <p:txBody>
          <a:bodyPr vert="eaVert" wrap="none" anchor="ctr"/>
          <a:lstStyle/>
          <a:p>
            <a:endParaRPr lang="es-ES">
              <a:latin typeface="Calibri" pitchFamily="34" charset="0"/>
            </a:endParaRPr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 flipH="1">
            <a:off x="6215063" y="3571875"/>
            <a:ext cx="574675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4342" name="AutoShape 6"/>
          <p:cNvSpPr>
            <a:spLocks noChangeArrowheads="1"/>
          </p:cNvSpPr>
          <p:nvPr/>
        </p:nvSpPr>
        <p:spPr bwMode="auto">
          <a:xfrm>
            <a:off x="3706813" y="4365625"/>
            <a:ext cx="504825" cy="142875"/>
          </a:xfrm>
          <a:prstGeom prst="curvedUpArrow">
            <a:avLst>
              <a:gd name="adj1" fmla="val 70667"/>
              <a:gd name="adj2" fmla="val 141333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>
              <a:latin typeface="Calibri" pitchFamily="34" charset="0"/>
            </a:endParaRPr>
          </a:p>
        </p:txBody>
      </p:sp>
      <p:sp>
        <p:nvSpPr>
          <p:cNvPr id="14343" name="AutoShape 7"/>
          <p:cNvSpPr>
            <a:spLocks noChangeArrowheads="1"/>
          </p:cNvSpPr>
          <p:nvPr/>
        </p:nvSpPr>
        <p:spPr bwMode="auto">
          <a:xfrm>
            <a:off x="3635375" y="3932238"/>
            <a:ext cx="576263" cy="217487"/>
          </a:xfrm>
          <a:prstGeom prst="curvedDownArrow">
            <a:avLst>
              <a:gd name="adj1" fmla="val 52993"/>
              <a:gd name="adj2" fmla="val 105986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>
              <a:latin typeface="Calibri" pitchFamily="34" charset="0"/>
            </a:endParaRPr>
          </a:p>
        </p:txBody>
      </p:sp>
      <p:sp>
        <p:nvSpPr>
          <p:cNvPr id="14344" name="AutoShape 8"/>
          <p:cNvSpPr>
            <a:spLocks noChangeArrowheads="1"/>
          </p:cNvSpPr>
          <p:nvPr/>
        </p:nvSpPr>
        <p:spPr bwMode="auto">
          <a:xfrm>
            <a:off x="4427538" y="4365625"/>
            <a:ext cx="504825" cy="142875"/>
          </a:xfrm>
          <a:prstGeom prst="curvedUpArrow">
            <a:avLst>
              <a:gd name="adj1" fmla="val 70667"/>
              <a:gd name="adj2" fmla="val 141333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>
              <a:latin typeface="Calibri" pitchFamily="34" charset="0"/>
            </a:endParaRPr>
          </a:p>
        </p:txBody>
      </p:sp>
      <p:sp>
        <p:nvSpPr>
          <p:cNvPr id="14345" name="AutoShape 9"/>
          <p:cNvSpPr>
            <a:spLocks noChangeArrowheads="1"/>
          </p:cNvSpPr>
          <p:nvPr/>
        </p:nvSpPr>
        <p:spPr bwMode="auto">
          <a:xfrm>
            <a:off x="4356100" y="3932238"/>
            <a:ext cx="576263" cy="217487"/>
          </a:xfrm>
          <a:prstGeom prst="curvedDownArrow">
            <a:avLst>
              <a:gd name="adj1" fmla="val 52993"/>
              <a:gd name="adj2" fmla="val 105986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>
              <a:latin typeface="Calibri" pitchFamily="34" charset="0"/>
            </a:endParaRPr>
          </a:p>
        </p:txBody>
      </p:sp>
      <p:sp>
        <p:nvSpPr>
          <p:cNvPr id="14346" name="AutoShape 10"/>
          <p:cNvSpPr>
            <a:spLocks noChangeArrowheads="1"/>
          </p:cNvSpPr>
          <p:nvPr/>
        </p:nvSpPr>
        <p:spPr bwMode="auto">
          <a:xfrm>
            <a:off x="5146675" y="4438650"/>
            <a:ext cx="504825" cy="142875"/>
          </a:xfrm>
          <a:prstGeom prst="curvedUpArrow">
            <a:avLst>
              <a:gd name="adj1" fmla="val 70667"/>
              <a:gd name="adj2" fmla="val 141333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>
              <a:latin typeface="Calibri" pitchFamily="34" charset="0"/>
            </a:endParaRPr>
          </a:p>
        </p:txBody>
      </p:sp>
      <p:sp>
        <p:nvSpPr>
          <p:cNvPr id="14347" name="AutoShape 11"/>
          <p:cNvSpPr>
            <a:spLocks noChangeArrowheads="1"/>
          </p:cNvSpPr>
          <p:nvPr/>
        </p:nvSpPr>
        <p:spPr bwMode="auto">
          <a:xfrm>
            <a:off x="5075238" y="4003675"/>
            <a:ext cx="576262" cy="217488"/>
          </a:xfrm>
          <a:prstGeom prst="curvedDownArrow">
            <a:avLst>
              <a:gd name="adj1" fmla="val 52993"/>
              <a:gd name="adj2" fmla="val 105985"/>
              <a:gd name="adj3" fmla="val 33333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">
              <a:latin typeface="Calibri" pitchFamily="34" charset="0"/>
            </a:endParaRPr>
          </a:p>
        </p:txBody>
      </p:sp>
      <p:sp>
        <p:nvSpPr>
          <p:cNvPr id="14348" name="Line 12"/>
          <p:cNvSpPr>
            <a:spLocks noChangeShapeType="1"/>
          </p:cNvSpPr>
          <p:nvPr/>
        </p:nvSpPr>
        <p:spPr bwMode="auto">
          <a:xfrm flipH="1" flipV="1">
            <a:off x="5940424" y="4076699"/>
            <a:ext cx="131773" cy="156687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4349" name="Line 13"/>
          <p:cNvSpPr>
            <a:spLocks noChangeShapeType="1"/>
          </p:cNvSpPr>
          <p:nvPr/>
        </p:nvSpPr>
        <p:spPr bwMode="auto">
          <a:xfrm flipV="1">
            <a:off x="2051050" y="4365625"/>
            <a:ext cx="722313" cy="71438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4350" name="Line 14"/>
          <p:cNvSpPr>
            <a:spLocks noChangeShapeType="1"/>
          </p:cNvSpPr>
          <p:nvPr/>
        </p:nvSpPr>
        <p:spPr bwMode="auto">
          <a:xfrm>
            <a:off x="7308850" y="3779845"/>
            <a:ext cx="360363" cy="7921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14351" name="Line 15"/>
          <p:cNvSpPr>
            <a:spLocks noChangeShapeType="1"/>
          </p:cNvSpPr>
          <p:nvPr/>
        </p:nvSpPr>
        <p:spPr bwMode="auto">
          <a:xfrm flipV="1">
            <a:off x="6786578" y="5211778"/>
            <a:ext cx="647700" cy="431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3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3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433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433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4" dur="5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4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4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4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433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1433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1433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1433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1433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14339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1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39" grpId="0" build="p"/>
      <p:bldP spid="14339" grpId="1" build="p"/>
      <p:bldP spid="14340" grpId="0" animBg="1"/>
      <p:bldP spid="14341" grpId="0" animBg="1"/>
      <p:bldP spid="14342" grpId="0" animBg="1"/>
      <p:bldP spid="14343" grpId="0" animBg="1"/>
      <p:bldP spid="14344" grpId="0" animBg="1"/>
      <p:bldP spid="14345" grpId="0" animBg="1"/>
      <p:bldP spid="14346" grpId="0" animBg="1"/>
      <p:bldP spid="14347" grpId="0" animBg="1"/>
      <p:bldP spid="14348" grpId="0" animBg="1"/>
      <p:bldP spid="14349" grpId="0" animBg="1"/>
      <p:bldP spid="14350" grpId="0" animBg="1"/>
      <p:bldP spid="143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540296"/>
          </a:xfrm>
        </p:spPr>
        <p:txBody>
          <a:bodyPr>
            <a:normAutofit/>
          </a:bodyPr>
          <a:lstStyle/>
          <a:p>
            <a:r>
              <a:rPr lang="es-ES" sz="2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Temas a estudiar (por unidades)</a:t>
            </a:r>
            <a:endParaRPr lang="en-US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"/>
          </p:nvPr>
        </p:nvSpPr>
        <p:spPr>
          <a:xfrm>
            <a:off x="457200" y="1196752"/>
            <a:ext cx="8229600" cy="51042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1.- La Geomorfología: introducción</a:t>
            </a:r>
          </a:p>
          <a:p>
            <a:pPr marL="0" indent="0">
              <a:buNone/>
            </a:pP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	2.- La Tierra: estructura y dinámica</a:t>
            </a:r>
          </a:p>
          <a:p>
            <a:pPr marL="0" indent="0">
              <a:buNone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3.- Materiales geológicos: las rocas</a:t>
            </a:r>
          </a:p>
          <a:p>
            <a:pPr marL="0" indent="0">
              <a:buNone/>
            </a:pPr>
            <a:endParaRPr lang="es-E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	4.- Los relieves estructurales: pliegues y fallas</a:t>
            </a:r>
          </a:p>
          <a:p>
            <a:pPr marL="0" indent="0">
              <a:buNone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	5.- Los relieves 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litológicos</a:t>
            </a:r>
          </a:p>
          <a:p>
            <a:pPr marL="0" indent="0">
              <a:buNone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	6.- Vulcanismo</a:t>
            </a:r>
            <a:endParaRPr lang="es-E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7.- 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Tiempo y mapa geológico</a:t>
            </a:r>
          </a:p>
          <a:p>
            <a:pPr marL="0" indent="0">
              <a:buNone/>
            </a:pP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8.- 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Erosión y el modelado de laderas</a:t>
            </a:r>
          </a:p>
          <a:p>
            <a:pPr marL="0" indent="0">
              <a:buNone/>
            </a:pP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					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9.- 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Procesos fluviales y litorales</a:t>
            </a:r>
          </a:p>
          <a:p>
            <a:pPr marL="0" indent="0">
              <a:buNone/>
            </a:pP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				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10.- </a:t>
            </a: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Procesos eólicos y glaciales</a:t>
            </a:r>
          </a:p>
          <a:p>
            <a:pPr marL="0" indent="0">
              <a:buNone/>
            </a:pPr>
            <a:endParaRPr lang="es-E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s-E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			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102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todofondosdepaisajes.com/wp-content/uploads/images/lago-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2875" y="-142875"/>
            <a:ext cx="9801225" cy="735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5868144" y="404665"/>
            <a:ext cx="3275856" cy="504056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s-ES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Paisaje geomorfológico</a:t>
            </a:r>
            <a:endParaRPr lang="es-E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1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rigen">
  <a:themeElements>
    <a:clrScheme name="Orige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e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e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2521</TotalTime>
  <Words>1513</Words>
  <Application>Microsoft Office PowerPoint</Application>
  <PresentationFormat>Presentación en pantalla (4:3)</PresentationFormat>
  <Paragraphs>718</Paragraphs>
  <Slides>53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53</vt:i4>
      </vt:variant>
    </vt:vector>
  </HeadingPairs>
  <TitlesOfParts>
    <vt:vector size="63" baseType="lpstr">
      <vt:lpstr>Arial</vt:lpstr>
      <vt:lpstr>Bookman Old Style</vt:lpstr>
      <vt:lpstr>Calibri</vt:lpstr>
      <vt:lpstr>Gill Sans MT</vt:lpstr>
      <vt:lpstr>Tahoma</vt:lpstr>
      <vt:lpstr>Wingdings</vt:lpstr>
      <vt:lpstr>Wingdings 2</vt:lpstr>
      <vt:lpstr>Wingdings 3</vt:lpstr>
      <vt:lpstr>Tema de Office</vt:lpstr>
      <vt:lpstr>Origen</vt:lpstr>
      <vt:lpstr>Universidad Nacional del Litoral Facultad de Humanidades y Ciencias Colectora Dr. Laureano Maradona. Ciudad Universitaria, Prje. El Pozo. (3000) Santa Fe</vt:lpstr>
      <vt:lpstr>Herramientas para trabajar</vt:lpstr>
      <vt:lpstr>Presentación de PowerPoint</vt:lpstr>
      <vt:lpstr>Condiciones exigidas por la cátedra en el cursado</vt:lpstr>
      <vt:lpstr>Universidad Nacional del Litoral Facultad de Humanidades y Ciencias   Cátedra: Geomorfología     Año: 2026</vt:lpstr>
      <vt:lpstr>La Geomorfología: concepto y definición</vt:lpstr>
      <vt:lpstr>NATURALEZA DE LA GEOMORFOLOGÍA Fuente: Tricart, J. (1968). “Précis de Géomorphologie. Tomo I: Géomorphologie structurale”. SEDES. Paris.</vt:lpstr>
      <vt:lpstr>Temas a estudiar (por unidades)</vt:lpstr>
      <vt:lpstr>Paisaje geomorfológico</vt:lpstr>
      <vt:lpstr>Presentación de PowerPoint</vt:lpstr>
      <vt:lpstr>Presentación de PowerPoint</vt:lpstr>
      <vt:lpstr>Presentación de PowerPoint</vt:lpstr>
      <vt:lpstr>Presentación de PowerPoint</vt:lpstr>
      <vt:lpstr>Paisaje morfológico de dunas</vt:lpstr>
      <vt:lpstr>Paisaje de modelado eólico en zona de montañas – Medanitos-Saujil Catamarca</vt:lpstr>
      <vt:lpstr>Paisaje kárstico Fuente: ingeoexpert, 2019</vt:lpstr>
      <vt:lpstr>Estructura plegada</vt:lpstr>
      <vt:lpstr>El Tiempo en Geomorfología Fuente: Tricart, J. (1968). “ Principes et methodes de la Geomorphologie”. Masson. Paris. </vt:lpstr>
      <vt:lpstr>Presentación de PowerPoint</vt:lpstr>
      <vt:lpstr>¿Qué es la Teoría de Davis?</vt:lpstr>
      <vt:lpstr>Críticas a la Teoría de Davis</vt:lpstr>
      <vt:lpstr>Paradigma de la Geomorfología desde el siglo XX</vt:lpstr>
      <vt:lpstr>GLOSARIO</vt:lpstr>
      <vt:lpstr>Utilidades de la Geomorfología</vt:lpstr>
      <vt:lpstr>Sistema endo-exógeno cortical</vt:lpstr>
      <vt:lpstr>La causalidad en la geomorfología</vt:lpstr>
      <vt:lpstr>Causalidad de la Geomorfología: Las fuerzas internas</vt:lpstr>
      <vt:lpstr>La Litología</vt:lpstr>
      <vt:lpstr>Movimientos  tectónicos</vt:lpstr>
      <vt:lpstr>Acción de las fuerzas tectónicas en las rocas Fuente: Anguita, F. and Moreno Serrano, F. (1991). Procesos geológicos internos. Madrid </vt:lpstr>
      <vt:lpstr>Estratos plegados</vt:lpstr>
      <vt:lpstr>Terreno fallado</vt:lpstr>
      <vt:lpstr>Estratos horizontales</vt:lpstr>
      <vt:lpstr>Tectostática</vt:lpstr>
      <vt:lpstr>La causalidad en la geomorfología s/Tricart, J.</vt:lpstr>
      <vt:lpstr>     Migración de las  zonas climáticas</vt:lpstr>
      <vt:lpstr>Causalidad de la Geomorfología: Las fuerzas Externas</vt:lpstr>
      <vt:lpstr>Síntesis de lo dado</vt:lpstr>
      <vt:lpstr>Fuente de Información (parte teórica)</vt:lpstr>
      <vt:lpstr>Curva hipsográfica Fuente: Holmes, A.; Holmes, D. (1987). Geología Física. Omega. Barcelona.</vt:lpstr>
      <vt:lpstr>Distribución de Tierras y Mares</vt:lpstr>
      <vt:lpstr>La Clasificación de los hechos Geomorfológicos</vt:lpstr>
      <vt:lpstr>La Clasificación de los hechos Geomorfológicos</vt:lpstr>
      <vt:lpstr>La Clasificación de los hechos Geomorfológicos</vt:lpstr>
      <vt:lpstr>Las Escalas en Geomorfología</vt:lpstr>
      <vt:lpstr>La Clasificación de los hechos Geomorfológicos</vt:lpstr>
      <vt:lpstr>La Clasificación de los hechos Geomorfológicos</vt:lpstr>
      <vt:lpstr>ANEXO</vt:lpstr>
      <vt:lpstr>Presentación de PowerPoint</vt:lpstr>
      <vt:lpstr>Modelado sobre “Piedra Pomez”</vt:lpstr>
      <vt:lpstr>Modelado sobre “Piedra Pomez”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Universidad Nacional del Litoral Facultad de Humanidades y Ciencias Colectora Dr. Laureano Maradona. Ciudad Universitaria, Prje. El Pozo. (3000) Santa Fe</dc:title>
  <dc:creator>user</dc:creator>
  <cp:lastModifiedBy>I-MAG</cp:lastModifiedBy>
  <cp:revision>124</cp:revision>
  <dcterms:created xsi:type="dcterms:W3CDTF">2021-03-19T20:39:03Z</dcterms:created>
  <dcterms:modified xsi:type="dcterms:W3CDTF">2026-03-24T14:54:24Z</dcterms:modified>
</cp:coreProperties>
</file>