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95" r:id="rId33"/>
    <p:sldId id="288" r:id="rId34"/>
    <p:sldId id="289" r:id="rId35"/>
    <p:sldId id="290" r:id="rId36"/>
    <p:sldId id="291" r:id="rId37"/>
    <p:sldId id="402" r:id="rId38"/>
    <p:sldId id="293" r:id="rId39"/>
    <p:sldId id="294" r:id="rId40"/>
    <p:sldId id="296" r:id="rId41"/>
    <p:sldId id="297" r:id="rId42"/>
    <p:sldId id="295" r:id="rId43"/>
    <p:sldId id="292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96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97" r:id="rId86"/>
    <p:sldId id="398" r:id="rId87"/>
    <p:sldId id="399" r:id="rId88"/>
    <p:sldId id="400" r:id="rId89"/>
    <p:sldId id="401" r:id="rId90"/>
    <p:sldId id="338" r:id="rId91"/>
    <p:sldId id="339" r:id="rId92"/>
    <p:sldId id="340" r:id="rId93"/>
    <p:sldId id="341" r:id="rId94"/>
    <p:sldId id="342" r:id="rId95"/>
    <p:sldId id="343" r:id="rId96"/>
    <p:sldId id="345" r:id="rId97"/>
    <p:sldId id="344" r:id="rId98"/>
    <p:sldId id="346" r:id="rId99"/>
    <p:sldId id="347" r:id="rId100"/>
    <p:sldId id="348" r:id="rId101"/>
    <p:sldId id="349" r:id="rId102"/>
    <p:sldId id="350" r:id="rId103"/>
    <p:sldId id="351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54C9E-8903-49C8-8E6B-D531B987872C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BA82D-87F9-40AD-94BC-19E02223411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1454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50DE5-D593-47C2-A988-B7A64513DC8A}" type="slidenum">
              <a:rPr lang="es-ES" smtClean="0"/>
              <a:pPr/>
              <a:t>21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B0A63-7037-48CD-86E6-AFB00654A1C9}" type="slidenum">
              <a:rPr lang="es-ES" smtClean="0"/>
              <a:pPr/>
              <a:t>34</a:t>
            </a:fld>
            <a:endParaRPr lang="es-E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smtClean="0"/>
              <a:t>ORAR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  <p:sp>
        <p:nvSpPr>
          <p:cNvPr id="1474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7F408-A414-4408-A8DB-5491A12674DA}" type="slidenum">
              <a:rPr lang="es-ES" smtClean="0"/>
              <a:pPr/>
              <a:t>115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5B5F2-114B-4856-83C1-F4FFCCBDC98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D2D94-862F-4FAA-9622-9733E4EB2F09}" type="datetimeFigureOut">
              <a:rPr lang="es-ES" smtClean="0"/>
              <a:pPr/>
              <a:t>17/06/2025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A95FD-279D-4481-B3CB-C916E5B9150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8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9.jpeg"/><Relationship Id="rId4" Type="http://schemas.openxmlformats.org/officeDocument/2006/relationships/image" Target="../media/image27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8.jpeg"/><Relationship Id="rId5" Type="http://schemas.openxmlformats.org/officeDocument/2006/relationships/image" Target="../media/image287.jpeg"/><Relationship Id="rId4" Type="http://schemas.openxmlformats.org/officeDocument/2006/relationships/image" Target="../media/image28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jpeg"/><Relationship Id="rId4" Type="http://schemas.openxmlformats.org/officeDocument/2006/relationships/image" Target="../media/image290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7" Type="http://schemas.openxmlformats.org/officeDocument/2006/relationships/image" Target="../media/image300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eg"/><Relationship Id="rId5" Type="http://schemas.openxmlformats.org/officeDocument/2006/relationships/image" Target="../media/image298.jpeg"/><Relationship Id="rId4" Type="http://schemas.openxmlformats.org/officeDocument/2006/relationships/image" Target="../media/image29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4" Type="http://schemas.openxmlformats.org/officeDocument/2006/relationships/image" Target="../media/image30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jpeg"/><Relationship Id="rId5" Type="http://schemas.openxmlformats.org/officeDocument/2006/relationships/image" Target="../media/image309.jpeg"/><Relationship Id="rId4" Type="http://schemas.openxmlformats.org/officeDocument/2006/relationships/image" Target="../media/image308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7" Type="http://schemas.openxmlformats.org/officeDocument/2006/relationships/image" Target="../media/image316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image" Target="../media/image31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image" Target="../media/image324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3.png"/><Relationship Id="rId4" Type="http://schemas.openxmlformats.org/officeDocument/2006/relationships/image" Target="../media/image332.jpe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1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4.jpe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jpeg"/><Relationship Id="rId4" Type="http://schemas.openxmlformats.org/officeDocument/2006/relationships/image" Target="../media/image22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6.png"/><Relationship Id="rId4" Type="http://schemas.openxmlformats.org/officeDocument/2006/relationships/image" Target="../media/image2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uriosidades sobre los tipos de ro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6632"/>
            <a:ext cx="6119813" cy="1143000"/>
          </a:xfrm>
        </p:spPr>
        <p:txBody>
          <a:bodyPr/>
          <a:lstStyle/>
          <a:p>
            <a:pPr algn="l" eaLnBrk="1" hangingPunct="1"/>
            <a:r>
              <a:rPr lang="es-ES_tradnl" sz="1600" b="1" dirty="0" smtClean="0"/>
              <a:t>UNIVERSIDAD AUTÓNOMA DE ENTRE R</a:t>
            </a:r>
            <a:r>
              <a:rPr lang="es-ES_tradnl" sz="1400" b="1" dirty="0" smtClean="0"/>
              <a:t>Í</a:t>
            </a:r>
            <a:r>
              <a:rPr lang="es-ES_tradnl" sz="1600" b="1" dirty="0" smtClean="0"/>
              <a:t>OS</a:t>
            </a:r>
            <a:r>
              <a:rPr lang="es-ES_tradnl" sz="1400" b="1" dirty="0" smtClean="0">
                <a:latin typeface="Tahoma" pitchFamily="34" charset="0"/>
              </a:rPr>
              <a:t/>
            </a:r>
            <a:br>
              <a:rPr lang="es-ES_tradnl" sz="1400" b="1" dirty="0" smtClean="0">
                <a:latin typeface="Tahoma" pitchFamily="34" charset="0"/>
              </a:rPr>
            </a:br>
            <a:r>
              <a:rPr lang="es-ES_tradnl" sz="1400" b="1" dirty="0" smtClean="0"/>
              <a:t>Facultad de Humanidades, Artes y Ciencias Sociales</a:t>
            </a:r>
            <a:r>
              <a:rPr lang="es-ES_tradnl" sz="1400" b="1" dirty="0" smtClean="0">
                <a:solidFill>
                  <a:schemeClr val="bg1"/>
                </a:solidFill>
                <a:latin typeface="Tahoma" pitchFamily="34" charset="0"/>
              </a:rPr>
              <a:t/>
            </a:r>
            <a:br>
              <a:rPr lang="es-ES_tradnl" sz="1400" b="1" dirty="0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es-ES_tradnl" sz="1400" b="1" dirty="0" smtClean="0">
                <a:solidFill>
                  <a:schemeClr val="bg1"/>
                </a:solidFill>
                <a:latin typeface="Tahoma" pitchFamily="34" charset="0"/>
              </a:rPr>
              <a:t>	</a:t>
            </a:r>
            <a:br>
              <a:rPr lang="es-ES_tradnl" sz="1400" b="1" dirty="0" smtClean="0">
                <a:solidFill>
                  <a:schemeClr val="bg1"/>
                </a:solidFill>
                <a:latin typeface="Tahoma" pitchFamily="34" charset="0"/>
              </a:rPr>
            </a:br>
            <a:r>
              <a:rPr lang="es-ES_tradnl" sz="1400" b="1" dirty="0" smtClean="0">
                <a:latin typeface="Tahoma" pitchFamily="34" charset="0"/>
              </a:rPr>
              <a:t>Cátedra: </a:t>
            </a:r>
            <a:r>
              <a:rPr lang="es-ES_tradnl" sz="1400" b="1" i="1" dirty="0" smtClean="0">
                <a:latin typeface="Tahoma" pitchFamily="34" charset="0"/>
              </a:rPr>
              <a:t>Geografía Física I</a:t>
            </a:r>
            <a:r>
              <a:rPr lang="es-ES_tradnl" sz="1400" i="1" dirty="0" smtClean="0">
                <a:latin typeface="Tahoma" pitchFamily="34" charset="0"/>
              </a:rPr>
              <a:t>			</a:t>
            </a:r>
            <a:r>
              <a:rPr lang="es-ES_tradnl" sz="1400" b="1" i="1" dirty="0" smtClean="0">
                <a:latin typeface="Tahoma" pitchFamily="34" charset="0"/>
              </a:rPr>
              <a:t>Año: 2025</a:t>
            </a:r>
            <a:endParaRPr lang="es-ES" sz="1400" b="1" i="1" dirty="0" smtClean="0">
              <a:latin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221163"/>
            <a:ext cx="8229600" cy="15113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_tradnl" sz="2000" b="1" u="sng" dirty="0" smtClean="0">
                <a:latin typeface="Tahoma" pitchFamily="34" charset="0"/>
              </a:rPr>
              <a:t>Unidad  3</a:t>
            </a:r>
            <a:r>
              <a:rPr lang="es-ES_tradnl" sz="2000" dirty="0" smtClean="0">
                <a:latin typeface="Tahoma" pitchFamily="34" charset="0"/>
              </a:rPr>
              <a:t>:</a:t>
            </a:r>
          </a:p>
          <a:p>
            <a:pPr eaLnBrk="1" hangingPunct="1">
              <a:buFontTx/>
              <a:buNone/>
            </a:pPr>
            <a:endParaRPr lang="es-ES_tradnl" sz="2000" dirty="0" smtClean="0">
              <a:latin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es-ES_tradnl" sz="2000" b="1" dirty="0" smtClean="0">
                <a:latin typeface="Tahoma" pitchFamily="34" charset="0"/>
              </a:rPr>
              <a:t>Los materiales constitutivos de la corteza terrestre</a:t>
            </a:r>
          </a:p>
          <a:p>
            <a:pPr algn="ctr" eaLnBrk="1" hangingPunct="1">
              <a:buFontTx/>
              <a:buNone/>
            </a:pPr>
            <a:r>
              <a:rPr lang="es-ES_tradnl" sz="2000" b="1" dirty="0" smtClean="0">
                <a:latin typeface="Tahoma" pitchFamily="34" charset="0"/>
              </a:rPr>
              <a:t>MINERALES Y ROCAS</a:t>
            </a:r>
          </a:p>
          <a:p>
            <a:pPr algn="ctr" eaLnBrk="1" hangingPunct="1">
              <a:buFontTx/>
              <a:buNone/>
            </a:pPr>
            <a:endParaRPr lang="es-ES_tradnl" sz="2000" b="1" dirty="0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051" grpId="0" build="p" autoUpdateAnimBg="0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Los silicatos: grupo de minerales más comunes en la corteza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63" y="1000125"/>
            <a:ext cx="8229600" cy="5572125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smtClean="0">
                <a:solidFill>
                  <a:schemeClr val="bg1"/>
                </a:solidFill>
              </a:rPr>
              <a:t>	</a:t>
            </a:r>
            <a:r>
              <a:rPr lang="es-ES" sz="1400" smtClean="0">
                <a:solidFill>
                  <a:schemeClr val="bg1"/>
                </a:solidFill>
              </a:rPr>
              <a:t>Están conformados principalmente de Silicio y oxígeno más otro elemento para neutralizar la carga eléctrica (que nos dice qué tipo de silicato es… de Na…de K…de Fe….de Mg.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      Pueden ser oscuros o claros:</a:t>
            </a:r>
            <a:endParaRPr lang="es-ES" sz="1800" smtClean="0">
              <a:solidFill>
                <a:schemeClr val="bg1"/>
              </a:solidFill>
            </a:endParaRPr>
          </a:p>
          <a:p>
            <a:pPr>
              <a:buFontTx/>
              <a:buAutoNum type="alphaLcParenR"/>
            </a:pPr>
            <a:r>
              <a:rPr lang="es-ES" sz="1800" smtClean="0">
                <a:solidFill>
                  <a:srgbClr val="FFFF00"/>
                </a:solidFill>
              </a:rPr>
              <a:t>Los silicatos no ferromagnesianos: </a:t>
            </a:r>
            <a:r>
              <a:rPr lang="es-ES" sz="1800" smtClean="0">
                <a:solidFill>
                  <a:schemeClr val="bg1"/>
                </a:solidFill>
              </a:rPr>
              <a:t> son de color claro y densidad 2,7 aprox.</a:t>
            </a: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>
              <a:buFontTx/>
              <a:buAutoNum type="alphaLcParenR"/>
            </a:pPr>
            <a:r>
              <a:rPr lang="es-ES" sz="1800" smtClean="0">
                <a:solidFill>
                  <a:srgbClr val="FFFF00"/>
                </a:solidFill>
              </a:rPr>
              <a:t>Los silicatos ferromagnesiano: </a:t>
            </a:r>
            <a:r>
              <a:rPr lang="es-ES" sz="1800" smtClean="0">
                <a:solidFill>
                  <a:schemeClr val="bg1"/>
                </a:solidFill>
              </a:rPr>
              <a:t>son de color oscuro (gris/negro)</a:t>
            </a:r>
          </a:p>
          <a:p>
            <a:pPr>
              <a:buFontTx/>
              <a:buAutoNum type="alphaLcParenR"/>
            </a:pPr>
            <a:endParaRPr lang="es-ES" sz="18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71563" y="3143250"/>
          <a:ext cx="6096000" cy="3337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9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Mineral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Fórmula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Cuarzo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SiO</a:t>
                      </a:r>
                      <a:r>
                        <a:rPr lang="es-ES" sz="900" dirty="0" smtClean="0"/>
                        <a:t>2</a:t>
                      </a:r>
                      <a:endParaRPr lang="es-ES" sz="900" dirty="0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r>
                        <a:rPr lang="es-ES" dirty="0" smtClean="0"/>
                        <a:t>    </a:t>
                      </a:r>
                      <a:r>
                        <a:rPr lang="es-ES" sz="1400" dirty="0" smtClean="0"/>
                        <a:t>Muy claros</a:t>
                      </a:r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endParaRPr lang="es-ES" sz="1400" dirty="0" smtClean="0"/>
                    </a:p>
                    <a:p>
                      <a:pPr algn="ctr"/>
                      <a:r>
                        <a:rPr lang="es-ES" sz="1400" dirty="0" smtClean="0"/>
                        <a:t>Muy Oscuros</a:t>
                      </a:r>
                      <a:endParaRPr lang="es-E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ES" dirty="0" smtClean="0"/>
                    </a:p>
                    <a:p>
                      <a:r>
                        <a:rPr lang="es-ES" dirty="0" smtClean="0"/>
                        <a:t>Feldespato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Ortosa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KAlSi</a:t>
                      </a:r>
                      <a:r>
                        <a:rPr lang="es-ES" sz="900" dirty="0" smtClean="0"/>
                        <a:t>3</a:t>
                      </a:r>
                      <a:r>
                        <a:rPr lang="es-ES" sz="1200" dirty="0" smtClean="0"/>
                        <a:t>O</a:t>
                      </a:r>
                      <a:r>
                        <a:rPr lang="es-ES" sz="900" dirty="0" smtClean="0"/>
                        <a:t>8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Plagioclasa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(</a:t>
                      </a:r>
                      <a:r>
                        <a:rPr lang="es-ES" sz="1200" dirty="0" err="1" smtClean="0"/>
                        <a:t>CaNa</a:t>
                      </a:r>
                      <a:r>
                        <a:rPr lang="es-ES" sz="1200" dirty="0" smtClean="0"/>
                        <a:t>)AlSi</a:t>
                      </a:r>
                      <a:r>
                        <a:rPr lang="es-ES" sz="900" dirty="0" smtClean="0"/>
                        <a:t>3</a:t>
                      </a:r>
                      <a:r>
                        <a:rPr lang="es-ES" sz="1200" dirty="0" smtClean="0"/>
                        <a:t>O</a:t>
                      </a:r>
                      <a:r>
                        <a:rPr lang="es-ES" sz="900" dirty="0" smtClean="0"/>
                        <a:t>8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Mica</a:t>
                      </a:r>
                      <a:endParaRPr lang="es-E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Biotita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K(</a:t>
                      </a:r>
                      <a:r>
                        <a:rPr lang="es-ES" sz="1200" dirty="0" err="1" smtClean="0"/>
                        <a:t>MgFe</a:t>
                      </a:r>
                      <a:r>
                        <a:rPr lang="es-ES" sz="1200" dirty="0" smtClean="0"/>
                        <a:t>)AlSi</a:t>
                      </a:r>
                      <a:r>
                        <a:rPr lang="es-ES" sz="900" dirty="0" smtClean="0"/>
                        <a:t>3</a:t>
                      </a:r>
                      <a:r>
                        <a:rPr lang="es-ES" sz="1200" dirty="0" smtClean="0"/>
                        <a:t>O</a:t>
                      </a:r>
                      <a:r>
                        <a:rPr lang="es-ES" sz="1000" dirty="0" smtClean="0"/>
                        <a:t>10</a:t>
                      </a:r>
                      <a:r>
                        <a:rPr lang="es-ES" sz="1200" dirty="0" smtClean="0"/>
                        <a:t>(OH)</a:t>
                      </a:r>
                      <a:endParaRPr lang="es-ES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Moscovita</a:t>
                      </a:r>
                      <a:endParaRPr lang="es-E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KAl</a:t>
                      </a:r>
                      <a:r>
                        <a:rPr lang="es-ES" sz="900" dirty="0" smtClean="0"/>
                        <a:t>2</a:t>
                      </a:r>
                      <a:r>
                        <a:rPr lang="es-ES" sz="1100" dirty="0" smtClean="0"/>
                        <a:t>(Si</a:t>
                      </a:r>
                      <a:r>
                        <a:rPr lang="es-ES" sz="900" dirty="0" smtClean="0"/>
                        <a:t>3</a:t>
                      </a:r>
                      <a:r>
                        <a:rPr lang="es-ES" sz="1100" dirty="0" smtClean="0"/>
                        <a:t>O</a:t>
                      </a:r>
                      <a:r>
                        <a:rPr lang="es-ES" sz="1000" dirty="0" smtClean="0"/>
                        <a:t>10</a:t>
                      </a:r>
                      <a:r>
                        <a:rPr lang="es-ES" sz="1100" dirty="0" smtClean="0"/>
                        <a:t>)(OH)</a:t>
                      </a:r>
                      <a:r>
                        <a:rPr lang="es-ES" sz="900" dirty="0" smtClean="0"/>
                        <a:t>2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Anfíbol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Ca</a:t>
                      </a:r>
                      <a:r>
                        <a:rPr lang="es-ES" sz="900" dirty="0" smtClean="0"/>
                        <a:t>2</a:t>
                      </a:r>
                      <a:r>
                        <a:rPr lang="es-ES" sz="1100" dirty="0" smtClean="0"/>
                        <a:t>(</a:t>
                      </a:r>
                      <a:r>
                        <a:rPr lang="es-ES" sz="1100" dirty="0" err="1" smtClean="0"/>
                        <a:t>FeMg</a:t>
                      </a:r>
                      <a:r>
                        <a:rPr lang="es-ES" sz="1100" dirty="0" smtClean="0"/>
                        <a:t>)Si</a:t>
                      </a:r>
                      <a:r>
                        <a:rPr lang="es-ES" sz="900" dirty="0" smtClean="0"/>
                        <a:t>3</a:t>
                      </a:r>
                      <a:r>
                        <a:rPr lang="es-ES" sz="1100" dirty="0" smtClean="0"/>
                        <a:t>O</a:t>
                      </a:r>
                      <a:r>
                        <a:rPr lang="es-ES" sz="900" dirty="0" smtClean="0"/>
                        <a:t>10</a:t>
                      </a:r>
                      <a:r>
                        <a:rPr lang="es-ES" sz="1100" dirty="0" smtClean="0"/>
                        <a:t>(OH)</a:t>
                      </a:r>
                      <a:r>
                        <a:rPr lang="es-ES" sz="900" dirty="0" smtClean="0"/>
                        <a:t>2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Piroxeno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(</a:t>
                      </a:r>
                      <a:r>
                        <a:rPr lang="es-ES" sz="1100" dirty="0" err="1" smtClean="0"/>
                        <a:t>MgFe</a:t>
                      </a:r>
                      <a:r>
                        <a:rPr lang="es-ES" sz="1100" dirty="0" smtClean="0"/>
                        <a:t>)SiO</a:t>
                      </a:r>
                      <a:r>
                        <a:rPr lang="es-ES" sz="900" dirty="0" smtClean="0"/>
                        <a:t>3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Olivino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(</a:t>
                      </a:r>
                      <a:r>
                        <a:rPr lang="es-ES" sz="1100" dirty="0" err="1" smtClean="0"/>
                        <a:t>MgFe</a:t>
                      </a:r>
                      <a:r>
                        <a:rPr lang="es-ES" sz="1100" dirty="0" smtClean="0"/>
                        <a:t>)SiO</a:t>
                      </a:r>
                      <a:r>
                        <a:rPr lang="es-ES" sz="900" dirty="0" smtClean="0"/>
                        <a:t>4</a:t>
                      </a:r>
                      <a:endParaRPr lang="es-ES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1794" name="Picture 2" descr="Resultado de imagen para Orto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5188" y="3929063"/>
            <a:ext cx="107156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ristal de cuarz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72338" y="3214688"/>
            <a:ext cx="5143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 descr="Resultado de imagen para plagioclas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9300" y="3889375"/>
            <a:ext cx="7747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6" descr="Resultado de imagen para Biot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6463" y="4643438"/>
            <a:ext cx="5302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0" name="Picture 8" descr="Resultado de imagen para Moscov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25" y="4668838"/>
            <a:ext cx="1143000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2" name="Picture 10" descr="Resultado de imagen para anfÃ­bo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188" y="5441950"/>
            <a:ext cx="1000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Flecha abajo"/>
          <p:cNvSpPr>
            <a:spLocks noChangeArrowheads="1"/>
          </p:cNvSpPr>
          <p:nvPr/>
        </p:nvSpPr>
        <p:spPr bwMode="auto">
          <a:xfrm>
            <a:off x="6357938" y="3929063"/>
            <a:ext cx="428625" cy="2071687"/>
          </a:xfrm>
          <a:prstGeom prst="downArrow">
            <a:avLst>
              <a:gd name="adj1" fmla="val 50000"/>
              <a:gd name="adj2" fmla="val 49989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61804" name="Picture 12" descr="Imagen relaciona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54988" y="5865813"/>
            <a:ext cx="9890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Gneis</a:t>
            </a:r>
          </a:p>
        </p:txBody>
      </p:sp>
      <p:sp>
        <p:nvSpPr>
          <p:cNvPr id="952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95236" name="Picture 2" descr="Resultado de imagen para gne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5750"/>
            <a:ext cx="846137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Gneis</a:t>
            </a:r>
          </a:p>
        </p:txBody>
      </p:sp>
      <p:sp>
        <p:nvSpPr>
          <p:cNvPr id="9625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96259" name="Picture1" descr="07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431087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Texturas de las rocas metamórficas</a:t>
            </a:r>
            <a:r>
              <a:rPr lang="es-ES" sz="2800" smtClean="0">
                <a:solidFill>
                  <a:srgbClr val="FFFF00"/>
                </a:solidFill>
              </a:rPr>
              <a:t/>
            </a:r>
            <a:br>
              <a:rPr lang="es-ES" sz="2800" smtClean="0">
                <a:solidFill>
                  <a:srgbClr val="FFFF00"/>
                </a:solidFill>
              </a:rPr>
            </a:br>
            <a:r>
              <a:rPr lang="es-ES" sz="1200" smtClean="0">
                <a:solidFill>
                  <a:schemeClr val="bg1"/>
                </a:solidFill>
              </a:rPr>
              <a:t>Fuente: Tarbucks, E.; Lutgens, F. (2005).</a:t>
            </a:r>
            <a:endParaRPr lang="es-ES" sz="12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357813"/>
          </a:xfrm>
        </p:spPr>
        <p:txBody>
          <a:bodyPr/>
          <a:lstStyle/>
          <a:p>
            <a:pPr>
              <a:buFontTx/>
              <a:buChar char="-"/>
            </a:pPr>
            <a:r>
              <a:rPr lang="es-ES" sz="1400" smtClean="0">
                <a:solidFill>
                  <a:srgbClr val="FFFF00"/>
                </a:solidFill>
              </a:rPr>
              <a:t>TEXTURA NO FOLIADA: </a:t>
            </a: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Se desarrollan en ambientes donde la deformación es mínima. Hay recristalización con orientación aleatoria.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Se da con un metamorfismo de grado moderado o alto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MARMOL: deriva de la calizas o dolomías. De dureza 3. Compuesto de calcita es blanco.</a:t>
            </a: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CUARCITA: muy dura formada a partir de arenisca.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MARMOL                                                                 CUARCITA</a:t>
            </a:r>
            <a:endParaRPr lang="es-ES" sz="1400" smtClean="0">
              <a:solidFill>
                <a:srgbClr val="FFFF00"/>
              </a:solidFill>
            </a:endParaRPr>
          </a:p>
        </p:txBody>
      </p:sp>
      <p:pic>
        <p:nvPicPr>
          <p:cNvPr id="4" name="3 Imagen" descr="Explorar00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071938"/>
            <a:ext cx="2930525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Explorar00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4068763"/>
            <a:ext cx="2786062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FFFF00"/>
                </a:solidFill>
              </a:rPr>
              <a:t>Metamorfismo de calizas = Marmol</a:t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1000" smtClean="0">
                <a:solidFill>
                  <a:schemeClr val="bg1"/>
                </a:solidFill>
              </a:rPr>
              <a:t>Fuente: Monroe, J.; Wicander, R. (2008)</a:t>
            </a:r>
            <a:endParaRPr lang="es-ES" sz="1000" b="1" smtClean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1500" y="3500438"/>
            <a:ext cx="8229600" cy="357187"/>
          </a:xfrm>
        </p:spPr>
        <p:txBody>
          <a:bodyPr>
            <a:normAutofit fontScale="32500" lnSpcReduction="20000"/>
          </a:bodyPr>
          <a:lstStyle/>
          <a:p>
            <a:pPr algn="ctr">
              <a:buFontTx/>
              <a:buNone/>
            </a:pPr>
            <a:r>
              <a:rPr lang="es-ES" sz="2400" b="1" smtClean="0">
                <a:solidFill>
                  <a:srgbClr val="FFFF00"/>
                </a:solidFill>
              </a:rPr>
              <a:t>Metamorfismo de areniscas = cuarcitas</a:t>
            </a:r>
            <a:br>
              <a:rPr lang="es-ES" sz="2400" b="1" smtClean="0">
                <a:solidFill>
                  <a:srgbClr val="FFFF00"/>
                </a:solidFill>
              </a:rPr>
            </a:br>
            <a:endParaRPr lang="es-ES" smtClean="0"/>
          </a:p>
        </p:txBody>
      </p:sp>
      <p:pic>
        <p:nvPicPr>
          <p:cNvPr id="4" name="Picture1" descr="07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14375"/>
            <a:ext cx="8964612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1" descr="07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29063"/>
            <a:ext cx="8964612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1" descr="04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9572625" cy="71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71813" y="6000750"/>
            <a:ext cx="6257925" cy="500063"/>
          </a:xfrm>
        </p:spPr>
        <p:txBody>
          <a:bodyPr/>
          <a:lstStyle/>
          <a:p>
            <a:r>
              <a:rPr lang="es-ES" sz="2400" b="1" smtClean="0">
                <a:solidFill>
                  <a:srgbClr val="FF0000"/>
                </a:solidFill>
              </a:rPr>
              <a:t>Roca magmática extrusiva (volcánica)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0500" y="274638"/>
            <a:ext cx="4686300" cy="1143000"/>
          </a:xfrm>
        </p:spPr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Diques y pitones</a:t>
            </a:r>
          </a:p>
        </p:txBody>
      </p:sp>
      <p:sp>
        <p:nvSpPr>
          <p:cNvPr id="10547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" name="Picture1" descr="0402P10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285750"/>
            <a:ext cx="3857625" cy="6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1" descr="0402P10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1785938"/>
            <a:ext cx="5010150" cy="440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El sistema de las rocas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200" b="1" smtClean="0">
                <a:solidFill>
                  <a:schemeClr val="bg1"/>
                </a:solidFill>
              </a:rPr>
              <a:t>Fuente:</a:t>
            </a:r>
            <a:r>
              <a:rPr lang="es-ES" sz="1600" b="1" smtClean="0">
                <a:solidFill>
                  <a:schemeClr val="bg1"/>
                </a:solidFill>
              </a:rPr>
              <a:t> </a:t>
            </a:r>
            <a:r>
              <a:rPr lang="es-ES" sz="1200" b="1" smtClean="0">
                <a:solidFill>
                  <a:schemeClr val="bg1"/>
                </a:solidFill>
              </a:rPr>
              <a:t>VIERS, G. (1973). “Geomorfologìa&gt;”. Oikos Tau. Barcelona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8676" name="Picture 4" descr="sistema de roc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203325"/>
            <a:ext cx="6842125" cy="53435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  <a:latin typeface="Tahoma" pitchFamily="34" charset="0"/>
              </a:rPr>
              <a:t>El sistema de las arcillas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0724" name="Picture 4" descr="Explorar0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658938"/>
            <a:ext cx="6389688" cy="4722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dirty="0" smtClean="0">
                <a:solidFill>
                  <a:srgbClr val="FFFF00"/>
                </a:solidFill>
              </a:rPr>
              <a:t>Síntesis de la clase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eaLnBrk="1" hangingPunct="1">
              <a:buFontTx/>
              <a:buChar char="-"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800" smtClean="0">
                <a:solidFill>
                  <a:schemeClr val="bg1"/>
                </a:solidFill>
              </a:rPr>
              <a:t>Rocas y minerales: definiciones.</a:t>
            </a:r>
          </a:p>
          <a:p>
            <a:pPr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800" smtClean="0">
                <a:solidFill>
                  <a:schemeClr val="bg1"/>
                </a:solidFill>
              </a:rPr>
              <a:t>Propiedades de las minerales: brillo, color, dureza, clivaje.</a:t>
            </a:r>
          </a:p>
          <a:p>
            <a:pPr eaLnBrk="1" hangingPunct="1">
              <a:buFontTx/>
              <a:buChar char="-"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800" smtClean="0">
                <a:solidFill>
                  <a:schemeClr val="bg1"/>
                </a:solidFill>
              </a:rPr>
              <a:t>Clasificación de las rocas por su génesis.</a:t>
            </a:r>
          </a:p>
          <a:p>
            <a:pPr eaLnBrk="1" hangingPunct="1">
              <a:buFontTx/>
              <a:buChar char="-"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endParaRPr lang="es-ES" sz="1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63" y="2357438"/>
            <a:ext cx="8229600" cy="2686050"/>
          </a:xfrm>
        </p:spPr>
        <p:txBody>
          <a:bodyPr/>
          <a:lstStyle/>
          <a:p>
            <a:pPr>
              <a:buFontTx/>
              <a:buNone/>
            </a:pPr>
            <a:endParaRPr lang="es-ES" sz="2400" smtClean="0">
              <a:solidFill>
                <a:srgbClr val="FFFF00"/>
              </a:solidFill>
              <a:cs typeface="Arial" charset="0"/>
            </a:endParaRPr>
          </a:p>
          <a:p>
            <a:pPr>
              <a:buFontTx/>
              <a:buNone/>
            </a:pPr>
            <a:endParaRPr lang="es-ES" sz="2400" smtClean="0">
              <a:solidFill>
                <a:srgbClr val="FFFF00"/>
              </a:solidFill>
              <a:cs typeface="Arial" charset="0"/>
            </a:endParaRPr>
          </a:p>
          <a:p>
            <a:pPr algn="ctr">
              <a:buFontTx/>
              <a:buNone/>
            </a:pPr>
            <a:r>
              <a:rPr lang="es-ES" b="1" smtClean="0">
                <a:solidFill>
                  <a:srgbClr val="FFFF00"/>
                </a:solidFill>
                <a:cs typeface="Arial" charset="0"/>
              </a:rPr>
              <a:t>Más sobre los</a:t>
            </a:r>
          </a:p>
          <a:p>
            <a:pPr algn="ctr">
              <a:buFontTx/>
              <a:buNone/>
            </a:pPr>
            <a:r>
              <a:rPr lang="es-ES" b="1" smtClean="0">
                <a:solidFill>
                  <a:srgbClr val="FFFF00"/>
                </a:solidFill>
                <a:cs typeface="Arial" charset="0"/>
              </a:rPr>
              <a:t>Minerales y su clasificación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esultado de imagen para Obsidia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716338"/>
            <a:ext cx="2914650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28813" y="3714750"/>
            <a:ext cx="1152525" cy="504825"/>
          </a:xfrm>
        </p:spPr>
        <p:txBody>
          <a:bodyPr>
            <a:normAutofit fontScale="92500" lnSpcReduction="10000"/>
          </a:bodyPr>
          <a:lstStyle/>
          <a:p>
            <a:pPr marL="0" indent="0">
              <a:buFontTx/>
              <a:buNone/>
              <a:defRPr/>
            </a:pPr>
            <a:r>
              <a:rPr lang="es-ES" sz="1400" b="1" dirty="0" smtClean="0">
                <a:cs typeface="Arial" pitchFamily="34" charset="0"/>
              </a:rPr>
              <a:t>Obsidiana</a:t>
            </a:r>
          </a:p>
          <a:p>
            <a:pPr marL="0" indent="0">
              <a:buFontTx/>
              <a:buNone/>
              <a:defRPr/>
            </a:pPr>
            <a:r>
              <a:rPr lang="es-ES" sz="1400" b="1" dirty="0" smtClean="0">
                <a:cs typeface="Arial" pitchFamily="34" charset="0"/>
              </a:rPr>
              <a:t>SiO4Al:Fe</a:t>
            </a:r>
          </a:p>
          <a:p>
            <a:pPr marL="0" indent="0">
              <a:buFontTx/>
              <a:buNone/>
              <a:defRPr/>
            </a:pPr>
            <a:endParaRPr lang="es-ES" sz="1400" b="1" dirty="0" smtClean="0"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es-ES" sz="1400" b="1" dirty="0" smtClean="0"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59039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/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silicatos</a:t>
            </a:r>
            <a:r>
              <a:rPr lang="es-ES" sz="4000">
                <a:cs typeface="Arial" charset="0"/>
              </a:rPr>
              <a:t/>
            </a:r>
            <a:br>
              <a:rPr lang="es-ES" sz="4000">
                <a:cs typeface="Arial" charset="0"/>
              </a:rPr>
            </a:br>
            <a:endParaRPr lang="es-ES" sz="4000">
              <a:cs typeface="Arial" charset="0"/>
            </a:endParaRPr>
          </a:p>
        </p:txBody>
      </p:sp>
      <p:pic>
        <p:nvPicPr>
          <p:cNvPr id="3074" name="Picture 2" descr="Resultado de imagen para Albita mine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25538"/>
            <a:ext cx="29146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Resultado de imagen para Fuchs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125538"/>
            <a:ext cx="30972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Resultado de imagen para Olivin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4005263"/>
            <a:ext cx="309721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Resultado de imagen para LapislÃ¡zul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5088" y="4005263"/>
            <a:ext cx="25495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Resultado de imagen para rodoni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88125" y="1125538"/>
            <a:ext cx="216058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Marcador de contenido"/>
          <p:cNvSpPr txBox="1">
            <a:spLocks/>
          </p:cNvSpPr>
          <p:nvPr/>
        </p:nvSpPr>
        <p:spPr>
          <a:xfrm>
            <a:off x="3203575" y="2943225"/>
            <a:ext cx="2663825" cy="5032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500" dirty="0" err="1" smtClean="0">
                <a:solidFill>
                  <a:srgbClr val="FFFF00"/>
                </a:solidFill>
              </a:rPr>
              <a:t>Fuchsita</a:t>
            </a:r>
            <a:endParaRPr lang="es-ES" sz="1500" dirty="0" smtClean="0">
              <a:solidFill>
                <a:srgbClr val="FFFF00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rgbClr val="FFFF00"/>
                </a:solidFill>
              </a:rPr>
              <a:t>K(</a:t>
            </a:r>
            <a:r>
              <a:rPr lang="es-ES" sz="1400" dirty="0" err="1" smtClean="0">
                <a:solidFill>
                  <a:srgbClr val="FFFF00"/>
                </a:solidFill>
              </a:rPr>
              <a:t>Al,Cr</a:t>
            </a:r>
            <a:r>
              <a:rPr lang="es-ES" sz="1400" dirty="0" smtClean="0">
                <a:solidFill>
                  <a:srgbClr val="FFFF00"/>
                </a:solidFill>
              </a:rPr>
              <a:t>)2AlSi3O10(OH,F)2</a:t>
            </a:r>
            <a:endParaRPr lang="es-ES" sz="1400" dirty="0" smtClean="0">
              <a:solidFill>
                <a:srgbClr val="FFFF00"/>
              </a:solidFill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7812088" y="2943225"/>
            <a:ext cx="1152525" cy="5032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cs typeface="Arial" pitchFamily="34" charset="0"/>
              </a:rPr>
              <a:t>Rodonita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400" dirty="0"/>
              <a:t>(Mn</a:t>
            </a:r>
            <a:r>
              <a:rPr lang="es-ES" sz="1400" baseline="30000" dirty="0"/>
              <a:t>2+</a:t>
            </a:r>
            <a:r>
              <a:rPr lang="es-ES" sz="1400" dirty="0"/>
              <a:t>)SiO</a:t>
            </a:r>
            <a:r>
              <a:rPr lang="es-ES" sz="1400" baseline="-25000" dirty="0"/>
              <a:t>3</a:t>
            </a: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3203575" y="5768975"/>
            <a:ext cx="1152525" cy="5032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cs typeface="Arial" pitchFamily="34" charset="0"/>
              </a:rPr>
              <a:t>Olivino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cs typeface="Arial" pitchFamily="34" charset="0"/>
              </a:rPr>
              <a:t>SiO4Mg</a:t>
            </a: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6415088" y="5911850"/>
            <a:ext cx="1150937" cy="5048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cs typeface="Arial" pitchFamily="34" charset="0"/>
              </a:rPr>
              <a:t>Lapislázuli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cs typeface="Arial" pitchFamily="34" charset="0"/>
              </a:rPr>
              <a:t>Silicato cálcico</a:t>
            </a: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4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12302" name="14 Rectángulo"/>
          <p:cNvSpPr>
            <a:spLocks noChangeArrowheads="1"/>
          </p:cNvSpPr>
          <p:nvPr/>
        </p:nvSpPr>
        <p:spPr bwMode="auto">
          <a:xfrm>
            <a:off x="1857375" y="3000375"/>
            <a:ext cx="1098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NaAlSi</a:t>
            </a:r>
            <a:r>
              <a:rPr lang="es-AR" baseline="-25000">
                <a:solidFill>
                  <a:schemeClr val="bg1"/>
                </a:solidFill>
              </a:rPr>
              <a:t>3</a:t>
            </a:r>
            <a:r>
              <a:rPr lang="es-AR">
                <a:solidFill>
                  <a:schemeClr val="bg1"/>
                </a:solidFill>
              </a:rPr>
              <a:t>O</a:t>
            </a:r>
            <a:r>
              <a:rPr lang="es-AR" baseline="-25000"/>
              <a:t>8</a:t>
            </a:r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algn="l"/>
            <a:r>
              <a:rPr lang="es-ES" sz="2400" b="1" smtClean="0">
                <a:solidFill>
                  <a:srgbClr val="FFFF00"/>
                </a:solidFill>
                <a:cs typeface="Arial" charset="0"/>
              </a:rPr>
              <a:t>Clase: Silicatos (09)</a:t>
            </a:r>
          </a:p>
        </p:txBody>
      </p:sp>
      <p:sp>
        <p:nvSpPr>
          <p:cNvPr id="110595" name="2 Marcador de contenido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429250"/>
          </a:xfrm>
        </p:spPr>
        <p:txBody>
          <a:bodyPr/>
          <a:lstStyle/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428750" y="928688"/>
          <a:ext cx="6096000" cy="5324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4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98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8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MINERAL/ROCA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Dureza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Composición</a:t>
                      </a:r>
                      <a:endParaRPr lang="es-ES" sz="18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09">
                <a:tc>
                  <a:txBody>
                    <a:bodyPr/>
                    <a:lstStyle/>
                    <a:p>
                      <a:pPr algn="ctr"/>
                      <a:endParaRPr lang="es-ES" sz="1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Obsidiana</a:t>
                      </a:r>
                    </a:p>
                    <a:p>
                      <a:pPr algn="ctr"/>
                      <a:endParaRPr lang="es-E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S" sz="1200" b="0" dirty="0" smtClean="0">
                          <a:latin typeface="Arial" pitchFamily="34" charset="0"/>
                          <a:cs typeface="Arial" pitchFamily="34" charset="0"/>
                        </a:rPr>
                        <a:t>5 – 5,5</a:t>
                      </a:r>
                      <a:endParaRPr lang="es-ES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es-ES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s-ES" sz="1100" b="0" dirty="0" smtClean="0">
                          <a:latin typeface="Arial" pitchFamily="34" charset="0"/>
                          <a:cs typeface="Arial" pitchFamily="34" charset="0"/>
                        </a:rPr>
                        <a:t>Silicato </a:t>
                      </a:r>
                      <a:r>
                        <a:rPr lang="es-ES" sz="1100" b="0" dirty="0" err="1" smtClean="0">
                          <a:latin typeface="Arial" pitchFamily="34" charset="0"/>
                          <a:cs typeface="Arial" pitchFamily="34" charset="0"/>
                        </a:rPr>
                        <a:t>ferromagnésico</a:t>
                      </a:r>
                      <a:r>
                        <a:rPr lang="es-ES" sz="1100" b="0" dirty="0" smtClean="0">
                          <a:latin typeface="Arial" pitchFamily="34" charset="0"/>
                          <a:cs typeface="Arial" pitchFamily="34" charset="0"/>
                        </a:rPr>
                        <a:t> + Si02</a:t>
                      </a:r>
                    </a:p>
                    <a:p>
                      <a:pPr algn="ctr"/>
                      <a:r>
                        <a:rPr lang="es-ES" sz="1100" b="0" dirty="0" smtClean="0">
                          <a:latin typeface="Arial" pitchFamily="34" charset="0"/>
                          <a:cs typeface="Arial" pitchFamily="34" charset="0"/>
                        </a:rPr>
                        <a:t>Exfoliación concoidea</a:t>
                      </a:r>
                      <a:r>
                        <a:rPr lang="es-ES" sz="1100" b="0" baseline="0" dirty="0" smtClean="0">
                          <a:latin typeface="Arial" pitchFamily="34" charset="0"/>
                          <a:cs typeface="Arial" pitchFamily="34" charset="0"/>
                        </a:rPr>
                        <a:t> (curva)</a:t>
                      </a:r>
                      <a:endParaRPr lang="es-ES" sz="11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Olivino</a:t>
                      </a:r>
                      <a:endParaRPr lang="es-E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Arial" pitchFamily="34" charset="0"/>
                          <a:cs typeface="Arial" pitchFamily="34" charset="0"/>
                        </a:rPr>
                        <a:t>6,5 - 7</a:t>
                      </a:r>
                      <a:endParaRPr lang="es-E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dirty="0" smtClean="0"/>
                        <a:t>Mg2(si04),</a:t>
                      </a:r>
                      <a:r>
                        <a:rPr lang="es-ES" sz="1200" b="0" baseline="0" dirty="0" smtClean="0"/>
                        <a:t> Fe2(Si04)</a:t>
                      </a:r>
                    </a:p>
                    <a:p>
                      <a:pPr algn="ctr"/>
                      <a:r>
                        <a:rPr lang="es-ES" sz="1200" b="0" baseline="0" dirty="0" smtClean="0"/>
                        <a:t>Exfoliación concoidea</a:t>
                      </a:r>
                      <a:endParaRPr lang="es-ES" sz="1200" b="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/>
                        <a:t>Fuchsita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Arial" pitchFamily="34" charset="0"/>
                          <a:cs typeface="Arial" pitchFamily="34" charset="0"/>
                        </a:rPr>
                        <a:t>2 – 2,5</a:t>
                      </a:r>
                      <a:endParaRPr lang="es-E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KAl2 (AlSi3010) con Cr</a:t>
                      </a:r>
                    </a:p>
                    <a:p>
                      <a:pPr algn="ctr"/>
                      <a:r>
                        <a:rPr lang="es-ES" sz="1200" dirty="0" smtClean="0"/>
                        <a:t>Exfoliación laminar</a:t>
                      </a:r>
                      <a:endParaRPr lang="es-ES" sz="12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8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Lapislázuli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Arial" pitchFamily="34" charset="0"/>
                          <a:cs typeface="Arial" pitchFamily="34" charset="0"/>
                        </a:rPr>
                        <a:t>5,5</a:t>
                      </a:r>
                      <a:endParaRPr lang="es-E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Silicato cálcico</a:t>
                      </a:r>
                      <a:endParaRPr lang="es-ES" sz="14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8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Amazonita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>
                          <a:latin typeface="Arial" pitchFamily="34" charset="0"/>
                          <a:cs typeface="Arial" pitchFamily="34" charset="0"/>
                        </a:rPr>
                        <a:t>6 – 6,5</a:t>
                      </a:r>
                      <a:endParaRPr lang="es-E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>
                          <a:latin typeface="Arial" pitchFamily="34" charset="0"/>
                          <a:cs typeface="Arial" pitchFamily="34" charset="0"/>
                        </a:rPr>
                        <a:t>Pb (</a:t>
                      </a:r>
                      <a:r>
                        <a:rPr lang="es-ES" sz="1100" dirty="0" err="1" smtClean="0">
                          <a:latin typeface="Arial" pitchFamily="34" charset="0"/>
                          <a:cs typeface="Arial" pitchFamily="34" charset="0"/>
                        </a:rPr>
                        <a:t>KAl</a:t>
                      </a:r>
                      <a:r>
                        <a:rPr lang="es-ES" sz="1100" dirty="0" smtClean="0">
                          <a:latin typeface="Arial" pitchFamily="34" charset="0"/>
                          <a:cs typeface="Arial" pitchFamily="34" charset="0"/>
                        </a:rPr>
                        <a:t> (Si3O8)</a:t>
                      </a:r>
                      <a:endParaRPr lang="es-ES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70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Lepidolita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2,5</a:t>
                      </a:r>
                      <a:endParaRPr lang="es-ES" sz="16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K(</a:t>
                      </a:r>
                      <a:r>
                        <a:rPr lang="es-ES" sz="12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Li,Al</a:t>
                      </a:r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)3SiO10</a:t>
                      </a:r>
                      <a:r>
                        <a:rPr lang="es-ES" sz="1200" b="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(F,OH)2</a:t>
                      </a:r>
                      <a:endParaRPr lang="es-ES" sz="1200" b="0" i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s-E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Exfoliación perfecta</a:t>
                      </a:r>
                      <a:endParaRPr lang="es-ES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70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Albita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6,5</a:t>
                      </a:r>
                      <a:endParaRPr lang="es-ES" sz="16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NaAl</a:t>
                      </a:r>
                      <a:r>
                        <a:rPr lang="es-ES" sz="1200" dirty="0" smtClean="0"/>
                        <a:t> (</a:t>
                      </a:r>
                      <a:r>
                        <a:rPr lang="es-ES" sz="1100" dirty="0" smtClean="0"/>
                        <a:t>Si3O8</a:t>
                      </a:r>
                      <a:r>
                        <a:rPr lang="es-ES" sz="1200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Exfoliación perfecta</a:t>
                      </a:r>
                      <a:endParaRPr lang="es-E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Aguamarina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7,5-8</a:t>
                      </a:r>
                      <a:endParaRPr lang="es-ES" sz="16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Be3Al2(Si6O18).Fe</a:t>
                      </a:r>
                    </a:p>
                    <a:p>
                      <a:pPr algn="ctr"/>
                      <a:r>
                        <a:rPr lang="es-ES" sz="1200" dirty="0" smtClean="0"/>
                        <a:t>Exfoliación dificultosa</a:t>
                      </a:r>
                      <a:endParaRPr lang="es-ES" sz="12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8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Rodonita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5,5 -6,5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Mg (Si3O8)</a:t>
                      </a:r>
                      <a:endParaRPr lang="es-ES" sz="12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Jadeíta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6 - 7</a:t>
                      </a:r>
                      <a:endParaRPr lang="es-E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0" i="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(Al,Fe</a:t>
                      </a:r>
                      <a:r>
                        <a:rPr lang="es-ES" sz="1200" b="0" i="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3+</a:t>
                      </a:r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)Si2O6</a:t>
                      </a:r>
                    </a:p>
                    <a:p>
                      <a:pPr algn="ctr"/>
                      <a:r>
                        <a:rPr lang="es-ES" sz="12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Exfoliación buena</a:t>
                      </a:r>
                      <a:endParaRPr lang="es-ES" sz="12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2 Marcador de contenido"/>
          <p:cNvSpPr>
            <a:spLocks noGrp="1"/>
          </p:cNvSpPr>
          <p:nvPr>
            <p:ph idx="1"/>
          </p:nvPr>
        </p:nvSpPr>
        <p:spPr>
          <a:xfrm>
            <a:off x="468313" y="260350"/>
            <a:ext cx="8229600" cy="5937250"/>
          </a:xfrm>
        </p:spPr>
        <p:txBody>
          <a:bodyPr/>
          <a:lstStyle/>
          <a:p>
            <a:pPr>
              <a:buFontTx/>
              <a:buNone/>
            </a:pPr>
            <a:r>
              <a:rPr lang="es-ES" sz="1600" b="1" smtClean="0">
                <a:solidFill>
                  <a:srgbClr val="FFFF00"/>
                </a:solidFill>
              </a:rPr>
              <a:t>1.- Obsidiana :</a:t>
            </a: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	Es una roca volcánica sin cristales. Exfoliación de forma concoidea. Su rotura origina filo</a:t>
            </a: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</p:txBody>
      </p:sp>
      <p:pic>
        <p:nvPicPr>
          <p:cNvPr id="111619" name="Picture 2" descr="http://2.bp.blogspot.com/-Agjkkv1CBKQ/T7icdftAhdI/AAAAAAAAApU/Lzdt0cOHtU8/s1600/obsidiana+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163" y="620713"/>
            <a:ext cx="23939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http://hermija.eu/image/data/Blogui/Obsidian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250" y="549275"/>
            <a:ext cx="2543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6" descr="https://upload.wikimedia.org/wikipedia/commons/thumb/8/8c/ObsidianOregon.jpg/245px-ObsidianOreg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54927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8" descr="https://i1.wp.com/www.mexconnect.com/photos/8779-4-obsidian-quarry-p-archeologist-rodrigo-orozco-inspecting-one-thousands-of.light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2997200"/>
            <a:ext cx="48244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2 Marcador de contenido"/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649913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2.- Olivino</a:t>
            </a:r>
            <a:endParaRPr lang="es-ES" sz="18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	Es una roca magmática constituyente en gran medida del manto de la Tierra. Es un silicato de magnesio e hierro . La exfoliación es concoidea. Los cristales  romboides.</a:t>
            </a:r>
          </a:p>
          <a:p>
            <a:pPr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100" b="1" smtClean="0"/>
              <a:t>de </a:t>
            </a:r>
          </a:p>
        </p:txBody>
      </p:sp>
      <p:pic>
        <p:nvPicPr>
          <p:cNvPr id="112643" name="Picture 2" descr="http://indagadores.files.wordpress.com/2013/10/roca-olivino-mn2-i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25558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http://www.uam.es/cultura/museos/mineralogia/especifica/mineralesAZ/Olivino/658.olivi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412875"/>
            <a:ext cx="23368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6" descr="http://www.mineral-s.com/imagenes/olivino2-1466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366838"/>
            <a:ext cx="20955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8" descr="http://lh4.ggpht.com/_kQgnd6j7gjQ/S6uvNA0sR6I/AAAAAAAAaCM/tJRydbx9lzA/s800/hervideros-4-4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3429000"/>
            <a:ext cx="4224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2 Marcador de contenido"/>
          <p:cNvSpPr>
            <a:spLocks noGrp="1"/>
          </p:cNvSpPr>
          <p:nvPr>
            <p:ph idx="1"/>
          </p:nvPr>
        </p:nvSpPr>
        <p:spPr>
          <a:xfrm>
            <a:off x="539750" y="260350"/>
            <a:ext cx="8229600" cy="6597650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3.- Fuchsita: </a:t>
            </a:r>
          </a:p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	</a:t>
            </a:r>
            <a:r>
              <a:rPr lang="es-ES" sz="1800" smtClean="0">
                <a:solidFill>
                  <a:schemeClr val="bg1"/>
                </a:solidFill>
              </a:rPr>
              <a:t>Es un a moscovita (mica) con presencia de cromo que le otorga color verdoso. Exfoliación laminar.</a:t>
            </a: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</p:txBody>
      </p:sp>
      <p:pic>
        <p:nvPicPr>
          <p:cNvPr id="113667" name="Picture 2" descr="http://www.mineral-s.com/tienda/images/mica6fuchsita10199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268413"/>
            <a:ext cx="2159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 descr="http://i.ebayimg.com/00/s/MTIzMVgxNjAw/z/I8YAAOxyu1BTk1bP/$_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2925" y="1268413"/>
            <a:ext cx="28575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 descr="http://www.mineral-s.com/tienda/images/mica6fuchista10199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196975"/>
            <a:ext cx="25034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8" descr="https://c2.staticflickr.com/6/5517/11862331233_7a94ee3f67_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3627438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2 Marcador de contenido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4.- Lapislázuli:</a:t>
            </a:r>
          </a:p>
          <a:p>
            <a:pPr>
              <a:buFontTx/>
              <a:buNone/>
            </a:pPr>
            <a:r>
              <a:rPr lang="es-ES" sz="1800" smtClean="0">
                <a:solidFill>
                  <a:schemeClr val="bg1"/>
                </a:solidFill>
              </a:rPr>
              <a:t>. Es un silicato de cal o sosa. Cristaliza en el sistema cúbico. </a:t>
            </a:r>
          </a:p>
          <a:p>
            <a:pPr>
              <a:buFontTx/>
              <a:buNone/>
            </a:pPr>
            <a:r>
              <a:rPr lang="es-ES" sz="1800" smtClean="0">
                <a:solidFill>
                  <a:schemeClr val="bg1"/>
                </a:solidFill>
              </a:rPr>
              <a:t>  Fractura concoidea.Considerado mineral semiprecioso.</a:t>
            </a:r>
          </a:p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14691" name="Picture 2" descr="http://www.subastasgema.com/wp-content/uploads/2015/08/Lapissui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2843212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4" descr="http://kunugi.es/mayor/images/lapislazul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3500438"/>
            <a:ext cx="3097212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http://3.bp.blogspot.com/_7JR3kF-9Opo/TLoFBxmjbII/AAAAAAAABo0/dXqRh5jAW0E/s1600/lapislazuli-min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3500438"/>
            <a:ext cx="49815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10" descr="http://1.bp.blogspot.com/-0rn7gMeO9ss/TtPDOfF_a3I/AAAAAAAAAqs/G3QvVCJsq8A/s1600/LapisLazul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48113" y="1557338"/>
            <a:ext cx="213677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12" descr="https://http2.mlstatic.com/pulsera-en-piedra-lapis-lazuli-y-cabeza-de-buda-en-acero-D_NQ_NP_600221-MLV20722296299_052016-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1125538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2 Marcador de contenido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6192837"/>
          </a:xfrm>
        </p:spPr>
        <p:txBody>
          <a:bodyPr/>
          <a:lstStyle/>
          <a:p>
            <a:pPr>
              <a:buFontTx/>
              <a:buNone/>
            </a:pPr>
            <a:r>
              <a:rPr lang="es-ES" sz="1600" b="1" smtClean="0">
                <a:solidFill>
                  <a:srgbClr val="FFFF00"/>
                </a:solidFill>
              </a:rPr>
              <a:t>5.- Amazonita</a:t>
            </a: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Mineral del grupo de los feldespatos. Posee pequeñas cantidades de plomo que le otorga ese color verdoso.</a:t>
            </a:r>
          </a:p>
          <a:p>
            <a:pPr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</p:txBody>
      </p:sp>
      <p:pic>
        <p:nvPicPr>
          <p:cNvPr id="115715" name="Picture 2" descr="http://4.bp.blogspot.com/-QnPzdpOPvVo/UUxXPGeg7jI/AAAAAAAAAy8/wGn8v6d80bQ/s1600/amazonita-xx-aracuat-minas-gerais-brasil-encuadre-de-5-cm%255B1%255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8" y="1604963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http://www.mineral-s.com/tienda/images/amazonita6-10169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546475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6" descr="http://i.ebayimg.com/00/s/NTI1WDYzMA==/z/scYAAOxyHNdSaAJV/$T2eC16J,!)QFIcdvPbFTBS,!JU(g5w~~60_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1700213"/>
            <a:ext cx="552926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2 Marcador de contenido"/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721350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6.- Albita:</a:t>
            </a:r>
          </a:p>
          <a:p>
            <a:pPr>
              <a:buFontTx/>
              <a:buNone/>
            </a:pPr>
            <a:r>
              <a:rPr lang="es-ES" sz="1800" smtClean="0">
                <a:solidFill>
                  <a:schemeClr val="bg1"/>
                </a:solidFill>
              </a:rPr>
              <a:t>Es un feldespato sódico que le brinda ese color blanquecino. Se forman en ambientes de altas temperaturas.</a:t>
            </a: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mtClean="0"/>
          </a:p>
        </p:txBody>
      </p:sp>
      <p:pic>
        <p:nvPicPr>
          <p:cNvPr id="116739" name="Picture 2" descr="http://www.rosellminerals.com/archivos/minerals/orthoclase-RM1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32162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 descr="http://www.foro-minerales.com/forum/files/albita_periklin_tauernkogel_tennengebirge_montanas_de_tennen_salzburg_austria_8x7_cm_peter_seroka_2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365625"/>
            <a:ext cx="309562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6" descr="http://www.mineral-s.com/imagenes/ortosa2059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844675"/>
            <a:ext cx="4824413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algn="l"/>
            <a:r>
              <a:rPr lang="es-ES" sz="2400" b="1" smtClean="0">
                <a:solidFill>
                  <a:srgbClr val="FFFF00"/>
                </a:solidFill>
                <a:cs typeface="Arial" charset="0"/>
              </a:rPr>
              <a:t>Clase:  Óxidos e Hidróxidos (04)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MINERAL/ROCA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Dureza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Minerales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Cuarzo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</a:t>
                      </a:r>
                    </a:p>
                    <a:p>
                      <a:pPr algn="ctr"/>
                      <a:r>
                        <a:rPr lang="es-ES" dirty="0" smtClean="0"/>
                        <a:t>Exfoliación: no posee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Cuarzo Rosa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</a:t>
                      </a:r>
                      <a:r>
                        <a:rPr lang="es-ES" baseline="0" dirty="0" smtClean="0"/>
                        <a:t> + </a:t>
                      </a:r>
                      <a:r>
                        <a:rPr lang="es-ES" dirty="0" smtClean="0"/>
                        <a:t>Ti y Mn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Amatista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</a:t>
                      </a:r>
                      <a:r>
                        <a:rPr lang="es-ES" baseline="0" dirty="0" smtClean="0"/>
                        <a:t> + Fe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Citrino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 + Fe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Xilópalo </a:t>
                      </a:r>
                    </a:p>
                    <a:p>
                      <a:pPr algn="ctr"/>
                      <a:r>
                        <a:rPr lang="es-ES" dirty="0" smtClean="0"/>
                        <a:t>(madera petrificada)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 con minerales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Cuarzo ahumado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 + Selenio o Germanio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Hematita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Fe2O3</a:t>
                      </a:r>
                    </a:p>
                    <a:p>
                      <a:pPr algn="ctr"/>
                      <a:r>
                        <a:rPr lang="es-ES" dirty="0" smtClean="0"/>
                        <a:t>Exfoliación: no posee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Magnetita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5,5 – 6,6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Fe3O4</a:t>
                      </a:r>
                    </a:p>
                    <a:p>
                      <a:pPr algn="ctr"/>
                      <a:r>
                        <a:rPr lang="es-ES" dirty="0" smtClean="0"/>
                        <a:t>Exfoliación imperfecta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err="1" smtClean="0"/>
                        <a:t>Agata</a:t>
                      </a:r>
                      <a:r>
                        <a:rPr lang="es-ES" dirty="0" smtClean="0"/>
                        <a:t> azul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SiO2</a:t>
                      </a:r>
                      <a:r>
                        <a:rPr lang="es-ES" baseline="0" dirty="0" smtClean="0"/>
                        <a:t> con impurezas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1 Título"/>
          <p:cNvSpPr>
            <a:spLocks noGrp="1"/>
          </p:cNvSpPr>
          <p:nvPr>
            <p:ph type="title"/>
          </p:nvPr>
        </p:nvSpPr>
        <p:spPr>
          <a:xfrm>
            <a:off x="684213" y="3429000"/>
            <a:ext cx="1511300" cy="436563"/>
          </a:xfrm>
        </p:spPr>
        <p:txBody>
          <a:bodyPr/>
          <a:lstStyle/>
          <a:p>
            <a:r>
              <a:rPr lang="es-ES" sz="1800" b="1" smtClean="0">
                <a:solidFill>
                  <a:schemeClr val="bg1"/>
                </a:solidFill>
              </a:rPr>
              <a:t>Cuarzo</a:t>
            </a:r>
          </a:p>
        </p:txBody>
      </p:sp>
      <p:sp>
        <p:nvSpPr>
          <p:cNvPr id="118787" name="2 Marcador de contenido"/>
          <p:cNvSpPr>
            <a:spLocks noGrp="1"/>
          </p:cNvSpPr>
          <p:nvPr>
            <p:ph idx="1"/>
          </p:nvPr>
        </p:nvSpPr>
        <p:spPr>
          <a:xfrm>
            <a:off x="395288" y="404813"/>
            <a:ext cx="3683000" cy="936625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b="1" smtClean="0">
                <a:solidFill>
                  <a:srgbClr val="FFFF00"/>
                </a:solidFill>
              </a:rPr>
              <a:t>Óxidos de silicio</a:t>
            </a:r>
          </a:p>
        </p:txBody>
      </p:sp>
      <p:pic>
        <p:nvPicPr>
          <p:cNvPr id="118788" name="Picture 2" descr="http://4.bp.blogspot.com/-fQDb84GzXCc/VNeo2JAM3KI/AAAAAAAAdno/4qx1w5TLkLQ/s1600/Cuarzo%2BFantasm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62877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4" descr="https://piedrasygemas.files.wordpress.com/2009/09/cuarzo-rosa.jpg?w=300&amp;h=3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628775"/>
            <a:ext cx="1778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3132138" y="3429000"/>
            <a:ext cx="15113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Cuarzo rosa</a:t>
            </a:r>
          </a:p>
        </p:txBody>
      </p:sp>
      <p:pic>
        <p:nvPicPr>
          <p:cNvPr id="118791" name="Picture 6" descr="https://magiaiberica.files.wordpress.com/2016/02/amatist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692150"/>
            <a:ext cx="40481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6084888" y="3429000"/>
            <a:ext cx="15113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Amatista</a:t>
            </a:r>
          </a:p>
        </p:txBody>
      </p:sp>
      <p:pic>
        <p:nvPicPr>
          <p:cNvPr id="118793" name="Picture 8" descr="http://www.foro-minerales.com/forum/files/f_citrino_9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933825"/>
            <a:ext cx="315912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684213" y="6308725"/>
            <a:ext cx="1511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latin typeface="+mj-lt"/>
                <a:ea typeface="+mj-ea"/>
                <a:cs typeface="+mj-cs"/>
              </a:rPr>
              <a:t>Citrino</a:t>
            </a:r>
          </a:p>
        </p:txBody>
      </p:sp>
      <p:pic>
        <p:nvPicPr>
          <p:cNvPr id="118795" name="Picture 10" descr="http://www.shurya.com/wp-content/uploads/2015/01/Cuarzo-ahumado-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3989388"/>
            <a:ext cx="2592388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3492500" y="6237288"/>
            <a:ext cx="23749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latin typeface="+mj-lt"/>
                <a:ea typeface="+mj-ea"/>
                <a:cs typeface="+mj-cs"/>
              </a:rPr>
              <a:t>Cuarzo ahumado</a:t>
            </a:r>
          </a:p>
        </p:txBody>
      </p:sp>
      <p:pic>
        <p:nvPicPr>
          <p:cNvPr id="118797" name="Picture 12" descr="http://4.bp.blogspot.com/_vBouKJxChkA/S6vKCYQBjlI/AAAAAAAADEg/zX7ujdgW_3A/s1600/100_11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3788" y="4076700"/>
            <a:ext cx="279082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Título"/>
          <p:cNvSpPr txBox="1">
            <a:spLocks/>
          </p:cNvSpPr>
          <p:nvPr/>
        </p:nvSpPr>
        <p:spPr bwMode="auto">
          <a:xfrm>
            <a:off x="6443663" y="6237288"/>
            <a:ext cx="23764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latin typeface="+mj-lt"/>
                <a:ea typeface="+mj-ea"/>
                <a:cs typeface="+mj-cs"/>
              </a:rPr>
              <a:t>Xilópalo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938" cy="706437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Otros óxidos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188" y="2995613"/>
            <a:ext cx="1944687" cy="5048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ES" sz="1600" b="1" dirty="0" err="1" smtClean="0">
                <a:solidFill>
                  <a:schemeClr val="bg1">
                    <a:lumMod val="95000"/>
                  </a:schemeClr>
                </a:solidFill>
              </a:rPr>
              <a:t>Hematita</a:t>
            </a:r>
            <a:endParaRPr lang="es-ES" sz="1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9812" name="Picture 2" descr="https://mykpiedraspoderosas.files.wordpress.com/2015/03/hemati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3240088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4" descr="http://img.alibaba.com/photo/123736610/IRON_ORE_LIMON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836613"/>
            <a:ext cx="280828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 descr="http://www.foro-minerales.com/forum/files/hematites_2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2588" y="836613"/>
            <a:ext cx="2160587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3924300" y="2924175"/>
            <a:ext cx="1943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s-ES" sz="1600" kern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Limonita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6875463" y="2924175"/>
            <a:ext cx="19446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s-ES" sz="1600" kern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Magnetita</a:t>
            </a:r>
          </a:p>
        </p:txBody>
      </p:sp>
      <p:pic>
        <p:nvPicPr>
          <p:cNvPr id="119817" name="Picture 8" descr="http://1.bp.blogspot.com/-JKUEWezWlQM/T7-nghWEb3I/AAAAAAAAGFk/tLE1H5FT9MM/s1600/imagesCARI09H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005263"/>
            <a:ext cx="28844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 bwMode="auto">
          <a:xfrm>
            <a:off x="468313" y="6165850"/>
            <a:ext cx="19431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s-ES" sz="1600" kern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Rosa del desierto</a:t>
            </a:r>
          </a:p>
        </p:txBody>
      </p:sp>
      <p:pic>
        <p:nvPicPr>
          <p:cNvPr id="119819" name="Picture 12" descr="http://previews.123rf.com/images/ecosnap/ecosnap1206/ecosnap120600051/14223094-Grande-a-cielo-abierto-de-mineral-de-la-mina-de-hierro-que-muestra-las-diferentes-capas-de-suelo-ric-Foto-de-archiv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40200" y="3429000"/>
            <a:ext cx="42148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 bwMode="auto">
          <a:xfrm>
            <a:off x="5292725" y="6165850"/>
            <a:ext cx="2447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s-ES" sz="1600" kern="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Explotación </a:t>
            </a:r>
            <a:r>
              <a:rPr lang="es-ES" sz="1600" kern="0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hematita</a:t>
            </a:r>
            <a:endParaRPr lang="es-ES" sz="1600" kern="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59039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silicatos</a:t>
            </a:r>
            <a:r>
              <a:rPr lang="es-ES" sz="4000">
                <a:cs typeface="Arial" charset="0"/>
              </a:rPr>
              <a:t/>
            </a:r>
            <a:br>
              <a:rPr lang="es-ES" sz="4000">
                <a:cs typeface="Arial" charset="0"/>
              </a:rPr>
            </a:br>
            <a:endParaRPr lang="es-ES" sz="4000">
              <a:cs typeface="Arial" charset="0"/>
            </a:endParaRPr>
          </a:p>
        </p:txBody>
      </p:sp>
      <p:pic>
        <p:nvPicPr>
          <p:cNvPr id="13315" name="Picture 2" descr="Resultado de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1095375"/>
            <a:ext cx="28813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358775" y="1268413"/>
            <a:ext cx="2917825" cy="10080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1600" dirty="0" smtClean="0">
                <a:cs typeface="Arial" pitchFamily="34" charset="0"/>
              </a:rPr>
              <a:t/>
            </a:r>
            <a:br>
              <a:rPr lang="es-ES" sz="1600" dirty="0" smtClean="0">
                <a:cs typeface="Arial" pitchFamily="34" charset="0"/>
              </a:rPr>
            </a:br>
            <a:r>
              <a:rPr lang="es-ES" sz="1600" dirty="0" smtClean="0">
                <a:cs typeface="Arial" pitchFamily="34" charset="0"/>
              </a:rPr>
              <a:t/>
            </a:r>
            <a:br>
              <a:rPr lang="es-ES" sz="1600" dirty="0" smtClean="0">
                <a:cs typeface="Arial" pitchFamily="34" charset="0"/>
              </a:rPr>
            </a:b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B</a:t>
            </a:r>
            <a:r>
              <a:rPr lang="es-ES" sz="1800" spc="-150" dirty="0" smtClean="0">
                <a:solidFill>
                  <a:schemeClr val="bg1"/>
                </a:solidFill>
                <a:cs typeface="Arial" pitchFamily="34" charset="0"/>
              </a:rPr>
              <a:t>iotita</a:t>
            </a:r>
          </a:p>
          <a:p>
            <a:pPr algn="l">
              <a:defRPr/>
            </a:pPr>
            <a:r>
              <a:rPr lang="es-ES" sz="1800" dirty="0">
                <a:solidFill>
                  <a:srgbClr val="FFFF00"/>
                </a:solidFill>
              </a:rPr>
              <a:t>K(Mg, Fe)</a:t>
            </a:r>
            <a:r>
              <a:rPr lang="es-ES" sz="1800" baseline="-25000" dirty="0">
                <a:solidFill>
                  <a:srgbClr val="FFFF00"/>
                </a:solidFill>
              </a:rPr>
              <a:t>3</a:t>
            </a:r>
            <a:r>
              <a:rPr lang="es-ES" sz="1800" dirty="0">
                <a:solidFill>
                  <a:srgbClr val="FFFF00"/>
                </a:solidFill>
              </a:rPr>
              <a:t>AlSi</a:t>
            </a:r>
            <a:r>
              <a:rPr lang="es-ES" sz="1800" baseline="-25000" dirty="0">
                <a:solidFill>
                  <a:srgbClr val="FFFF00"/>
                </a:solidFill>
              </a:rPr>
              <a:t>3</a:t>
            </a:r>
            <a:r>
              <a:rPr lang="es-ES" sz="1800" dirty="0">
                <a:solidFill>
                  <a:srgbClr val="FFFF00"/>
                </a:solidFill>
              </a:rPr>
              <a:t>O</a:t>
            </a:r>
            <a:r>
              <a:rPr lang="es-ES" sz="1800" baseline="-25000" dirty="0">
                <a:solidFill>
                  <a:srgbClr val="FFFF00"/>
                </a:solidFill>
              </a:rPr>
              <a:t>10</a:t>
            </a:r>
            <a:r>
              <a:rPr lang="es-ES" sz="1800" dirty="0">
                <a:solidFill>
                  <a:srgbClr val="FFFF00"/>
                </a:solidFill>
              </a:rPr>
              <a:t>(OH, F)</a:t>
            </a:r>
            <a:r>
              <a:rPr lang="es-ES" sz="1800" baseline="-25000" dirty="0">
                <a:solidFill>
                  <a:srgbClr val="FFFF00"/>
                </a:solidFill>
              </a:rPr>
              <a:t>2</a:t>
            </a:r>
            <a:r>
              <a:rPr lang="es-ES" sz="1800" dirty="0" smtClean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es-ES" sz="1800" dirty="0" smtClean="0">
                <a:solidFill>
                  <a:srgbClr val="FFFF00"/>
                </a:solidFill>
                <a:cs typeface="Arial" pitchFamily="34" charset="0"/>
              </a:rPr>
            </a:br>
            <a:endParaRPr lang="es-ES" sz="1800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13317" name="Picture 4" descr="Resultado de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1285875"/>
            <a:ext cx="4702175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>
          <a:xfrm>
            <a:off x="3611563" y="1127125"/>
            <a:ext cx="2916237" cy="64611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1600" dirty="0" smtClean="0">
                <a:cs typeface="Arial" pitchFamily="34" charset="0"/>
              </a:rPr>
              <a:t/>
            </a:r>
            <a:br>
              <a:rPr lang="es-ES" sz="1600" dirty="0" smtClean="0">
                <a:cs typeface="Arial" pitchFamily="34" charset="0"/>
              </a:rPr>
            </a:br>
            <a:r>
              <a:rPr lang="es-ES" sz="1600" dirty="0" smtClean="0">
                <a:cs typeface="Arial" pitchFamily="34" charset="0"/>
              </a:rPr>
              <a:t/>
            </a:r>
            <a:br>
              <a:rPr lang="es-ES" sz="1600" dirty="0" smtClean="0">
                <a:cs typeface="Arial" pitchFamily="34" charset="0"/>
              </a:rPr>
            </a:br>
            <a:r>
              <a:rPr lang="es-ES" sz="1800" dirty="0" err="1" smtClean="0">
                <a:cs typeface="Arial" pitchFamily="34" charset="0"/>
              </a:rPr>
              <a:t>Jadeita</a:t>
            </a:r>
            <a:endParaRPr lang="es-ES" sz="1800" dirty="0" smtClean="0">
              <a:cs typeface="Arial" pitchFamily="34" charset="0"/>
            </a:endParaRPr>
          </a:p>
          <a:p>
            <a:pPr algn="l">
              <a:defRPr/>
            </a:pPr>
            <a:r>
              <a:rPr lang="es-ES" sz="1800" dirty="0" err="1"/>
              <a:t>Na</a:t>
            </a:r>
            <a:r>
              <a:rPr lang="es-ES" sz="1800" dirty="0"/>
              <a:t>(Al,Fe</a:t>
            </a:r>
            <a:r>
              <a:rPr lang="es-ES" sz="1800" baseline="30000" dirty="0"/>
              <a:t>3+</a:t>
            </a:r>
            <a:r>
              <a:rPr lang="es-ES" sz="1800" dirty="0"/>
              <a:t>)Si</a:t>
            </a:r>
            <a:r>
              <a:rPr lang="es-ES" sz="1800" baseline="-25000" dirty="0"/>
              <a:t>2</a:t>
            </a:r>
            <a:r>
              <a:rPr lang="es-ES" sz="1800" dirty="0"/>
              <a:t>O</a:t>
            </a:r>
            <a:r>
              <a:rPr lang="es-ES" sz="1800" baseline="-25000" dirty="0"/>
              <a:t>6</a:t>
            </a:r>
            <a:endParaRPr lang="es-ES" sz="1800" spc="-150" dirty="0" smtClean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28625" y="142875"/>
            <a:ext cx="2543175" cy="439738"/>
          </a:xfrm>
        </p:spPr>
        <p:txBody>
          <a:bodyPr/>
          <a:lstStyle/>
          <a:p>
            <a:pPr algn="l"/>
            <a:r>
              <a:rPr lang="es-ES" sz="1600" b="1" smtClean="0">
                <a:solidFill>
                  <a:srgbClr val="FFFF00"/>
                </a:solidFill>
                <a:cs typeface="Arial" charset="0"/>
              </a:rPr>
              <a:t>Clase: Sulfuros (02)</a:t>
            </a:r>
          </a:p>
        </p:txBody>
      </p:sp>
      <p:sp>
        <p:nvSpPr>
          <p:cNvPr id="120834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0238"/>
          </a:xfrm>
        </p:spPr>
        <p:txBody>
          <a:bodyPr/>
          <a:lstStyle/>
          <a:p>
            <a:endParaRPr lang="es-ES" smtClean="0"/>
          </a:p>
        </p:txBody>
      </p:sp>
      <p:graphicFrame>
        <p:nvGraphicFramePr>
          <p:cNvPr id="6" name="4 Marcador de contenido"/>
          <p:cNvGraphicFramePr>
            <a:graphicFrameLocks/>
          </p:cNvGraphicFramePr>
          <p:nvPr/>
        </p:nvGraphicFramePr>
        <p:xfrm>
          <a:off x="428625" y="550863"/>
          <a:ext cx="8229600" cy="2020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9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MINERAL/ROCA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Dureza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Minerales</a:t>
                      </a:r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Pirita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6 -6,5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SFe</a:t>
                      </a:r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Galena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2,5 - 3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SPb</a:t>
                      </a:r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57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Calcopirita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3,5 - 4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S2FeCu</a:t>
                      </a:r>
                    </a:p>
                    <a:p>
                      <a:pPr algn="ctr"/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Esfalerita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2,5 - 3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S2Zn</a:t>
                      </a:r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755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Estibina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</a:t>
                      </a:r>
                      <a:endParaRPr lang="es-ES" sz="12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S2Sb (</a:t>
                      </a:r>
                      <a:r>
                        <a:rPr lang="es-ES" sz="1200" dirty="0" err="1" smtClean="0"/>
                        <a:t>antominio</a:t>
                      </a:r>
                      <a:r>
                        <a:rPr lang="es-ES" sz="1200" dirty="0" smtClean="0"/>
                        <a:t>)</a:t>
                      </a:r>
                      <a:endParaRPr lang="es-ES" sz="1200" dirty="0"/>
                    </a:p>
                  </a:txBody>
                  <a:tcPr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1 Título"/>
          <p:cNvSpPr txBox="1">
            <a:spLocks/>
          </p:cNvSpPr>
          <p:nvPr/>
        </p:nvSpPr>
        <p:spPr>
          <a:xfrm>
            <a:off x="428625" y="2857500"/>
            <a:ext cx="2714625" cy="428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6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Clase: Carbonatos (5)</a:t>
            </a:r>
          </a:p>
        </p:txBody>
      </p:sp>
      <p:graphicFrame>
        <p:nvGraphicFramePr>
          <p:cNvPr id="8" name="4 Marcador de contenido"/>
          <p:cNvGraphicFramePr>
            <a:graphicFrameLocks/>
          </p:cNvGraphicFramePr>
          <p:nvPr/>
        </p:nvGraphicFramePr>
        <p:xfrm>
          <a:off x="428625" y="3286125"/>
          <a:ext cx="8229600" cy="3305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7786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MINERAL/ROCA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Dureza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Minerales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Calcita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CO3Ca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99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Aragonita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3,5 - 4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CO3Ca</a:t>
                      </a:r>
                    </a:p>
                    <a:p>
                      <a:pPr algn="ctr"/>
                      <a:r>
                        <a:rPr lang="es-ES" sz="1200" dirty="0" smtClean="0"/>
                        <a:t>Exfoliación </a:t>
                      </a:r>
                      <a:r>
                        <a:rPr lang="es-ES" sz="1200" dirty="0" err="1" smtClean="0"/>
                        <a:t>dificil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99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Siderita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3,5 - 4</a:t>
                      </a:r>
                    </a:p>
                    <a:p>
                      <a:pPr algn="ctr"/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CO3Fe</a:t>
                      </a:r>
                    </a:p>
                    <a:p>
                      <a:pPr algn="ctr"/>
                      <a:r>
                        <a:rPr lang="es-ES" sz="1200" dirty="0" smtClean="0"/>
                        <a:t>Exfoliación perfecta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Cerusita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 – 3,5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CO3Pb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47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Magnesita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CO3Mg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99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Malaquita</a:t>
                      </a:r>
                    </a:p>
                    <a:p>
                      <a:pPr algn="ctr"/>
                      <a:r>
                        <a:rPr lang="es-ES" sz="1200" dirty="0" smtClean="0"/>
                        <a:t>Azurita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 smtClean="0"/>
                        <a:t>3,5 - 4</a:t>
                      </a:r>
                    </a:p>
                    <a:p>
                      <a:pPr algn="ctr"/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CO3Cu2</a:t>
                      </a:r>
                    </a:p>
                    <a:p>
                      <a:pPr algn="ctr"/>
                      <a:r>
                        <a:rPr lang="es-ES" sz="1200" dirty="0" smtClean="0"/>
                        <a:t>Polimorfismo entre ambos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99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Rodocrosita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3,5 – 4</a:t>
                      </a:r>
                      <a:endParaRPr lang="es-ES" sz="12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CO3Mn</a:t>
                      </a:r>
                      <a:endParaRPr lang="es-ES" sz="1200" dirty="0"/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2 Marcador de contenido"/>
          <p:cNvSpPr>
            <a:spLocks noGrp="1"/>
          </p:cNvSpPr>
          <p:nvPr>
            <p:ph idx="1"/>
          </p:nvPr>
        </p:nvSpPr>
        <p:spPr>
          <a:xfrm>
            <a:off x="0" y="476250"/>
            <a:ext cx="9144000" cy="6381750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Sulfuros (02)</a:t>
            </a: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800" smtClean="0">
                <a:solidFill>
                  <a:srgbClr val="FFFF00"/>
                </a:solidFill>
              </a:rPr>
              <a:t>    Pirita (Sulfuro de hierro)	      Galena (Sulfuro de plomo)    Esfalerita (Sulfuro de zn)</a:t>
            </a: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8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800" smtClean="0">
                <a:solidFill>
                  <a:srgbClr val="FFFF00"/>
                </a:solidFill>
              </a:rPr>
              <a:t>   </a:t>
            </a:r>
            <a:r>
              <a:rPr lang="es-ES" sz="1400" b="1" smtClean="0"/>
              <a:t>Calcopirita (Sulfuro de hierro y Cu)        Estibina (Sulfuro de antimonio)</a:t>
            </a:r>
          </a:p>
          <a:p>
            <a:pPr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</p:txBody>
      </p:sp>
      <p:pic>
        <p:nvPicPr>
          <p:cNvPr id="121859" name="Picture 5" descr="http://upload.wikimedia.org/wikipedia/commons/thumb/d/d0/Pyrite_foolsgold.jpg/260px-Pyrite_foolsgo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08075"/>
            <a:ext cx="27368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7" descr="https://upload.wikimedia.org/wikipedia/commons/thumb/b/b0/Galena_Cristalizada.JPG/220px-Galena_Cristaliza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1125538"/>
            <a:ext cx="27844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13" descr="http://www.mineral-s.com/tienda/images/esfalerita6pirita1017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125538"/>
            <a:ext cx="25923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15" descr="http://www.fabreminerals.com/specimens/s_imagesW2/Chalcopyrite-EM99W2f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149725"/>
            <a:ext cx="2808288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17" descr="http://www.manantialcaduceo.com.ar/cristales/estibin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0913" y="3860800"/>
            <a:ext cx="3313112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538" cy="561975"/>
          </a:xfrm>
        </p:spPr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FFFF00"/>
                </a:solidFill>
              </a:rPr>
              <a:t>Carbonatos (05)</a:t>
            </a:r>
            <a:r>
              <a:rPr lang="es-ES" b="1" smtClean="0"/>
              <a:t>s</a:t>
            </a:r>
          </a:p>
        </p:txBody>
      </p:sp>
      <p:sp>
        <p:nvSpPr>
          <p:cNvPr id="12288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81550"/>
          </a:xfrm>
        </p:spPr>
        <p:txBody>
          <a:bodyPr/>
          <a:lstStyle/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pPr>
              <a:buFontTx/>
              <a:buNone/>
            </a:pPr>
            <a:r>
              <a:rPr lang="es-ES" sz="1600" smtClean="0"/>
              <a:t>	</a:t>
            </a:r>
            <a:r>
              <a:rPr lang="es-ES" sz="1600" b="1" smtClean="0">
                <a:solidFill>
                  <a:schemeClr val="bg1"/>
                </a:solidFill>
              </a:rPr>
              <a:t>Caliza (CO3Ca)			Aragonita (CO3Ca)		  Malaquita (CO3Cu2)</a:t>
            </a: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    Rodocrosita (CO3Mn)                 Magnesita (CO3Mg)                    Cerusita (CO3Pb)</a:t>
            </a: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</p:txBody>
      </p:sp>
      <p:pic>
        <p:nvPicPr>
          <p:cNvPr id="122884" name="Picture 2" descr="http://www.foro-minerales.com/forum/files/calcita_branca_em_calcrio_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2833687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http://st.depositphotos.com/1211672/1480/i/950/depositphotos_14805257-Cluster-of-twinned-aragoni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1663" y="1268413"/>
            <a:ext cx="29432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8" descr="http://mla-s1-p.mlstatic.com/mineral-roca-malaquita-mamelonada-carbonato-de-cobre-22778-MLA20235312046_012015-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260475"/>
            <a:ext cx="27844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2" descr="http://1.bp.blogspot.com/-uo4n863_Ku4/UHmjoEcn4jI/AAAAAAAAAfU/klbhyCAEIZo/s1600/rhodochrosite-argentina-DSC074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789363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4" descr="https://upload.wikimedia.org/wikipedia/commons/thumb/d/d0/Magnesite.jpg/245px-Magnesi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3789363"/>
            <a:ext cx="25447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9" name="Picture 6" descr="http://www.mineralmasterpiece.com/images/Specimens/Lg_Images/Cerussit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3789363"/>
            <a:ext cx="32893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50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28625" y="214313"/>
            <a:ext cx="2714625" cy="428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6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Clase: Sulfatos (07)</a:t>
            </a:r>
          </a:p>
        </p:txBody>
      </p:sp>
      <p:graphicFrame>
        <p:nvGraphicFramePr>
          <p:cNvPr id="5" name="4 Marcador de contenido"/>
          <p:cNvGraphicFramePr>
            <a:graphicFrameLocks/>
          </p:cNvGraphicFramePr>
          <p:nvPr/>
        </p:nvGraphicFramePr>
        <p:xfrm>
          <a:off x="428625" y="571500"/>
          <a:ext cx="8229600" cy="248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03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MINERAL/ROCA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Dureza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Minerales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788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Yeso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2,5 - 3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SO4Ca.(H2O)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8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Barita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 – 3,5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SO4Ba</a:t>
                      </a:r>
                    </a:p>
                    <a:p>
                      <a:pPr algn="ctr"/>
                      <a:r>
                        <a:rPr lang="es-ES" sz="1200" dirty="0" smtClean="0"/>
                        <a:t>Exfoliación</a:t>
                      </a:r>
                      <a:r>
                        <a:rPr lang="es-ES" sz="1200" baseline="0" dirty="0" smtClean="0"/>
                        <a:t> perfecta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63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Rosa del desierto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1,5-2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SO4Ca con arena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8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Celestina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3 -3,5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SO4Sr</a:t>
                      </a:r>
                    </a:p>
                    <a:p>
                      <a:pPr algn="ctr"/>
                      <a:r>
                        <a:rPr lang="es-ES" sz="1200" dirty="0" smtClean="0"/>
                        <a:t>Exfoliación perfecta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81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Selenita</a:t>
                      </a:r>
                    </a:p>
                    <a:p>
                      <a:pPr algn="ctr"/>
                      <a:r>
                        <a:rPr lang="es-ES" sz="1200" dirty="0" smtClean="0"/>
                        <a:t>Variedad de yeso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1,5 - 2</a:t>
                      </a:r>
                      <a:endParaRPr lang="es-ES" sz="12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SO4Ca (H2O)</a:t>
                      </a:r>
                      <a:endParaRPr lang="es-ES" sz="1200" dirty="0"/>
                    </a:p>
                  </a:txBody>
                  <a:tcPr marT="45712" marB="4571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428625" y="3286125"/>
            <a:ext cx="2714625" cy="28575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6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Grupo de Fosfatos (8)</a:t>
            </a:r>
          </a:p>
        </p:txBody>
      </p:sp>
      <p:graphicFrame>
        <p:nvGraphicFramePr>
          <p:cNvPr id="7" name="4 Marcador de contenido"/>
          <p:cNvGraphicFramePr>
            <a:graphicFrameLocks/>
          </p:cNvGraphicFramePr>
          <p:nvPr/>
        </p:nvGraphicFramePr>
        <p:xfrm>
          <a:off x="428625" y="3500438"/>
          <a:ext cx="8229600" cy="1489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280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MINERAL/ROCA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Dureza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Minerales</a:t>
                      </a:r>
                      <a:endParaRPr lang="es-ES" sz="12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69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Apatito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5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PO4Ca</a:t>
                      </a:r>
                      <a:endParaRPr lang="es-ES" sz="12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69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Conicalcita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4,5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PO4Ar.Cu.Ca</a:t>
                      </a:r>
                      <a:endParaRPr lang="es-ES" sz="12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69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Vanadinita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3,5-4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Pb5(VO4)</a:t>
                      </a:r>
                      <a:endParaRPr lang="es-ES" sz="12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69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Turquenita</a:t>
                      </a:r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CuAl6(PO4)4(OH)4</a:t>
                      </a:r>
                      <a:endParaRPr lang="es-ES" sz="12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1 Título"/>
          <p:cNvSpPr txBox="1">
            <a:spLocks/>
          </p:cNvSpPr>
          <p:nvPr/>
        </p:nvSpPr>
        <p:spPr>
          <a:xfrm>
            <a:off x="428625" y="5000625"/>
            <a:ext cx="2714625" cy="4286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1600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Grupo de Haluros (3)</a:t>
            </a:r>
          </a:p>
        </p:txBody>
      </p:sp>
      <p:graphicFrame>
        <p:nvGraphicFramePr>
          <p:cNvPr id="9" name="4 Marcador de contenido"/>
          <p:cNvGraphicFramePr>
            <a:graphicFrameLocks/>
          </p:cNvGraphicFramePr>
          <p:nvPr/>
        </p:nvGraphicFramePr>
        <p:xfrm>
          <a:off x="428625" y="5429250"/>
          <a:ext cx="8229600" cy="882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523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MINERAL/ROCA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Dureza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Minerales</a:t>
                      </a:r>
                      <a:endParaRPr lang="es-ES" sz="1200" dirty="0"/>
                    </a:p>
                  </a:txBody>
                  <a:tcPr marT="45754" marB="4575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Halita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2,5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err="1" smtClean="0"/>
                        <a:t>ClNa</a:t>
                      </a:r>
                      <a:endParaRPr lang="es-ES" sz="1200" dirty="0"/>
                    </a:p>
                  </a:txBody>
                  <a:tcPr marT="45754" marB="4575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63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Fluorita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4</a:t>
                      </a:r>
                      <a:endParaRPr lang="es-ES" sz="1200" dirty="0"/>
                    </a:p>
                  </a:txBody>
                  <a:tcPr marT="45754" marB="4575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 smtClean="0"/>
                        <a:t>CaF2</a:t>
                      </a:r>
                      <a:endParaRPr lang="es-ES" sz="1200" dirty="0"/>
                    </a:p>
                  </a:txBody>
                  <a:tcPr marT="45754" marB="4575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just"/>
            <a:r>
              <a:rPr lang="es-ES" sz="1800" b="1" smtClean="0">
                <a:solidFill>
                  <a:srgbClr val="FFFF00"/>
                </a:solidFill>
              </a:rPr>
              <a:t>Sulfatos</a:t>
            </a:r>
          </a:p>
        </p:txBody>
      </p:sp>
      <p:sp>
        <p:nvSpPr>
          <p:cNvPr id="124931" name="2 Marcador de contenido"/>
          <p:cNvSpPr>
            <a:spLocks noGrp="1"/>
          </p:cNvSpPr>
          <p:nvPr>
            <p:ph idx="1"/>
          </p:nvPr>
        </p:nvSpPr>
        <p:spPr>
          <a:xfrm>
            <a:off x="0" y="908050"/>
            <a:ext cx="9144000" cy="5545138"/>
          </a:xfrm>
        </p:spPr>
        <p:txBody>
          <a:bodyPr>
            <a:normAutofit lnSpcReduction="10000"/>
          </a:bodyPr>
          <a:lstStyle/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pPr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    Yeso (SO4Ca.2H2O)		Barita (SO4Ba)</a:t>
            </a: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b="1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  Selenita(SO4Ca.2H2O) polimorfismo	      Celestina (SO4Sr)	        Rosa del desierto</a:t>
            </a:r>
          </a:p>
        </p:txBody>
      </p:sp>
      <p:pic>
        <p:nvPicPr>
          <p:cNvPr id="124932" name="Picture 2" descr="http://www.geovirtual2.cl/Mineral/Yeso-6199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2513"/>
            <a:ext cx="31369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3" name="Picture 4" descr="http://2.bp.blogspot.com/-7tVgZpT94Bw/UQSoq15NwEI/AAAAAAAAAD4/pqM5GxoK14I/s1600/YESO+AGRICOLA+DE+COOPSOACHA+BARITA+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052513"/>
            <a:ext cx="33131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4" name="Picture 8" descr="http://www.sanarconcristales.com.ar/images/large/seleni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716338"/>
            <a:ext cx="3249613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5" name="Picture 10" descr="http://3.bp.blogspot.com/-DG4IV41dmuw/UJKxryr7fKI/AAAAAAAABtI/ep4ZkABfiTU/s1600/celesti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02063" y="3573463"/>
            <a:ext cx="26416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6" name="Picture 12" descr="https://encrypted-tbn0.gstatic.com/images?q=tbn:ANd9GcS3HC0Vs0UpQhbBAPhytbrQ95EZFBjCuSxEmUkVr1W6t9xFc1F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4076700"/>
            <a:ext cx="259556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438" cy="417512"/>
          </a:xfrm>
        </p:spPr>
        <p:txBody>
          <a:bodyPr/>
          <a:lstStyle/>
          <a:p>
            <a:r>
              <a:rPr lang="es-ES" sz="1800" b="1" smtClean="0">
                <a:solidFill>
                  <a:srgbClr val="FFFF00"/>
                </a:solidFill>
              </a:rPr>
              <a:t>Fosfatos (08)</a:t>
            </a:r>
          </a:p>
        </p:txBody>
      </p:sp>
      <p:sp>
        <p:nvSpPr>
          <p:cNvPr id="125955" name="2 Marcador de contenido"/>
          <p:cNvSpPr>
            <a:spLocks noGrp="1"/>
          </p:cNvSpPr>
          <p:nvPr>
            <p:ph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endParaRPr lang="es-ES" smtClean="0"/>
          </a:p>
          <a:p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Apatito (PO4)3Ca5	      Conicalcita (PO4Ca.cu)		Vanadinita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/>
              <a:t>       Halita (ClNa)					   Cloruro de sodio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</p:txBody>
      </p:sp>
      <p:pic>
        <p:nvPicPr>
          <p:cNvPr id="125956" name="Picture 2" descr="https://www.regmurcia.com/servlet/integra.servlets.Imagenes?METHOD=VERIMAGEN_114868&amp;nombre=apatito-03_res_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3041650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7" name="Picture 4" descr="http://mineralespana.es/JACendon/zzAMERICA_USA_UTHA_GOLDHill_CONICALCITA%2043x29m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981075"/>
            <a:ext cx="32766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8" name="Picture 6" descr="http://4.bp.blogspot.com/-mPYFnYYBCBo/TyrUfq2SuxI/AAAAAAAAAbk/BAHDPvhgfHI/s1600/VANADINITA-DETALL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1613" y="1125538"/>
            <a:ext cx="2413000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 bwMode="auto">
          <a:xfrm>
            <a:off x="468313" y="4005263"/>
            <a:ext cx="3754437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Haluros (03)</a:t>
            </a:r>
          </a:p>
        </p:txBody>
      </p:sp>
      <p:pic>
        <p:nvPicPr>
          <p:cNvPr id="125960" name="Picture 8" descr="http://1.bp.blogspot.com/-WBtWd0AgKqs/TxIh3Lg0ymI/AAAAAAAAGTI/RcS-KwKpHYI/s1600/Halita%2B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365625"/>
            <a:ext cx="31353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12" descr="http://www.ecured.cu/images/thumb/d/dc/Fluorita_11.jpg/x260px-Fluorita_11.jpg.pagespeed.ic.ndhWG1PnSw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3860800"/>
            <a:ext cx="24765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1233487" cy="503237"/>
          </a:xfrm>
        </p:spPr>
        <p:txBody>
          <a:bodyPr/>
          <a:lstStyle/>
          <a:p>
            <a:pPr algn="l"/>
            <a:r>
              <a:rPr lang="es-ES" sz="2000" b="1" smtClean="0">
                <a:solidFill>
                  <a:srgbClr val="FFFF00"/>
                </a:solidFill>
              </a:rPr>
              <a:t>OTROS</a:t>
            </a:r>
          </a:p>
        </p:txBody>
      </p:sp>
      <p:sp>
        <p:nvSpPr>
          <p:cNvPr id="126979" name="2 Marcador de contenido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5434013"/>
          </a:xfrm>
        </p:spPr>
        <p:txBody>
          <a:bodyPr/>
          <a:lstStyle/>
          <a:p>
            <a:pPr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TALCO</a:t>
            </a:r>
            <a:r>
              <a:rPr lang="es-ES" sz="1600" smtClean="0">
                <a:solidFill>
                  <a:schemeClr val="bg1"/>
                </a:solidFill>
              </a:rPr>
              <a:t>:  es un silicato de mg 	     CALCEDONIA: siO2		QUIASTOLITA 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							    ‎Al</a:t>
            </a:r>
            <a:r>
              <a:rPr lang="es-ES" sz="1600" baseline="-25000" smtClean="0">
                <a:solidFill>
                  <a:schemeClr val="bg1"/>
                </a:solidFill>
              </a:rPr>
              <a:t>2</a:t>
            </a:r>
            <a:r>
              <a:rPr lang="es-ES" sz="1600" smtClean="0">
                <a:solidFill>
                  <a:schemeClr val="bg1"/>
                </a:solidFill>
              </a:rPr>
              <a:t>SiO</a:t>
            </a:r>
            <a:r>
              <a:rPr lang="es-ES" sz="1600" baseline="-25000" smtClean="0">
                <a:solidFill>
                  <a:schemeClr val="bg1"/>
                </a:solidFill>
              </a:rPr>
              <a:t>4</a:t>
            </a:r>
            <a:r>
              <a:rPr lang="es-ES" sz="1600" smtClean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126980" name="Picture 2" descr="http://1.bp.blogspot.com/-6j47NcqzZK0/T7FhemRNNoI/AAAAAAAAARc/iBbfkoH0u4U/s640/Satin%2520spar%2520gyps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2513"/>
            <a:ext cx="24018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4" descr="https://upload.wikimedia.org/wikipedia/commons/thumb/e/e3/Mineral_Calcedonia_GDFL037.jpg/245px-Mineral_Calcedonia_GDFL0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1052513"/>
            <a:ext cx="31972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AutoShape 6" descr="Resultado de imagen para quiastolita mine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26983" name="Picture 8" descr="http://1.bp.blogspot.com/-bynmI_Kg7Us/UFMHNy6XFaI/AAAAAAAAJPs/rBhpAnoLCss/s1600/Quiastolita+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052513"/>
            <a:ext cx="20859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just"/>
            <a:r>
              <a:rPr lang="es-ES" sz="2400" b="1" smtClean="0">
                <a:solidFill>
                  <a:srgbClr val="FFFF00"/>
                </a:solidFill>
              </a:rPr>
              <a:t>Rocas magmáticas</a:t>
            </a:r>
          </a:p>
        </p:txBody>
      </p:sp>
      <p:sp>
        <p:nvSpPr>
          <p:cNvPr id="128003" name="2 Marcador de contenido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endParaRPr lang="es-ES" smtClean="0"/>
          </a:p>
        </p:txBody>
      </p:sp>
      <p:pic>
        <p:nvPicPr>
          <p:cNvPr id="128004" name="Picture 4" descr="http://edafologia.ugr.es/rocas/fotos/granit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754063"/>
            <a:ext cx="4033838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6" descr="http://edafologia.ugr.es/rocas/fotos/gradio7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798888"/>
            <a:ext cx="4065588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8" descr="http://1.bp.blogspot.com/-BDWCKsAQzpU/VWQpMOFakYI/AAAAAAAADHI/94OLkNR2_2M/s1600/Andesi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789363"/>
            <a:ext cx="409098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7" name="Picture 10" descr="http://edafologia.ugr.es/rocas/fotos/vriol12c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620713"/>
            <a:ext cx="41052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059832" y="764704"/>
            <a:ext cx="85792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Granito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912932" y="3068960"/>
            <a:ext cx="75212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b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Riolita</a:t>
            </a:r>
            <a:endParaRPr lang="es-ES" sz="1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90216" y="3933056"/>
            <a:ext cx="101258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Diorita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452320" y="3861048"/>
            <a:ext cx="12145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ANDESITA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algn="just"/>
            <a:r>
              <a:rPr lang="es-ES" sz="2400" b="1" smtClean="0">
                <a:solidFill>
                  <a:srgbClr val="FFFF00"/>
                </a:solidFill>
              </a:rPr>
              <a:t>Rocas magmáticas        volcánicas</a:t>
            </a:r>
          </a:p>
        </p:txBody>
      </p:sp>
      <p:sp>
        <p:nvSpPr>
          <p:cNvPr id="129026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29027" name="AutoShape 2" descr="data:image/jpeg;base64,/9j/4AAQSkZJRgABAQAAAQABAAD/2wCEAAkGBxISEhUSExMVFRUWFxUZGBcVGBcXFhgVFRUXFhYYFxUYHSggGholGxUXITEhJSktLi4uGB8zODMtNygtLisBCgoKDg0OFxAQGC0lHyUtLS0tLS0tLS0tLS0tLS0tLS0tLS0tLS0tLS0tLS0tLS0tLS0tLS0tLS0tLS0tLS0tLf/AABEIAMgA/QMBIgACEQEDEQH/xAAbAAABBQEBAAAAAAAAAAAAAAAEAAECAwUGB//EADsQAAEDAgUCAwUHAwQCAwAAAAEAAhEDIQQSMUFRBWEicYETMpGhsQYUQlLB0fAVI+FDYnLxB7IkU5L/xAAZAQADAQEBAAAAAAAAAAAAAAAAAQIDBAX/xAAeEQEBAQACAwEBAQAAAAAAAAAAARECIRITMUFhA//aAAwDAQACEQMRAD8A0sqWRXhqWVJIcsUPZovIlkQATqKrdQWiaaY00BkvwyoqYNbZpLG6rj2tORvvb9kSaNZuIpMGpQ1EsLtvVQLJmSoU8o01Ws4SDVlYAOEAQr6dUE2QFXFagj9VUHzcfsqE5dNHE1AdDdA4knYTyVWx7ovZEsqHKDrJtEILQ9FwiYuraT3TbWePqNlTisEZDg8t8wCPWFZhGMdcAT2sLa2lEoSfUcCTltvzPMcKFKsDIO17aAK6ji2nxWNyDF440SrMAtBJI7XlVoHdPoh7dQBe3PrMhX4nDAaWgefzWfhawa0e0OS8C0fE33WiXlxaGuBJm1yPijT8f1TTfYCYO87oxjLXVNWgGnb009EPUe8DKLjn9EuUlgmy4NNl6F9nz/bHkvP8PRIaJXonQx4B5KP8vtR/q0kk6S6GBk6SSASSSdAMknSQHGAJ4Tgp1xOpEBOApBSASCEJsqthZfVurNpWEFx24805NCXVsYKTCd9h3XAVcQS4k6ndG9QxjqpzOM9tkGyCVrJhH13UXEA3srQQLKirTJ79o/VUEhLpUqdA3i3mN/LhRyka8WA1+SLp6TOwvbftukCwmHdl8Za53MaeilSo7GCdQOD2UsM98tIgjfYkeSsa0B7nCwOx55tsUwoqUXWzEQT7t7+uypw9D/TBjiBIHrwtINBIdMnjZRrNEg3HlP6IwM/CuIJlkHQxGoNiYVj3tvLhIBI5McEox4JkjjT90MzBZruy83PFxqn8EmrcA1syTI7ibxFkc2plu3LG4NonkC+yBqYciA0CC0kE3Oba5P6fRPT6e5xa9zocNYN+wk6jhT3rTMgxjMs+GL6H5EKouy+J066bFAPr1S95dmDQQBO9tOfki8O01RuCPigumv06qKrdIIK7zpFVoYLrzvp9VjKjWgySQIHzldh9xds4hKXxqeXHydJ7dvKcVW8rm/uNT/7Cl9zq/nKr2xHq/rpfaDlL2g5XNjC1vzp/YV/zJ+2F6v66TOE+YLmvZ1/zBL/5HI+aPbB6v66WQlK5rPiO3zS9tiOB80/ZB6q4JvXnKY685c4HKWZcrV0Y+0Dla37QlcxmT5kB0lf7QugganRYNSo5xJfr8SqmmSEQXtAJK14/CqAI0GpUjSgGfVOyMwP0upVHNLoym41IN+0qgHp4Z8kl9tgQPqrA0k6/Hf0UMX0upULKgq5WNI8N9QeyKxDTpGnxnZBKKFFwOua/EQES7DgHMNdY/YJYeu42i/f5QrSd3DT+FMGYwGTEHaP1UxREaa77H0Tsg+vKm2Jy3Pz3TCt0A21RNMiATB3tpHmgOrYXOx7GEtfdoPIsco4nsqOnUqgpNDnlrm6ix3kiJ1j07KbVzjC6viKzHBrQ0DUEz4m6GO447hV4OoWH+7VDryHOGXwnba9yqvtHjW5WkFwLT4gJ90gttxsgqDm1GjeNYgiOS0xKmqnToh1Njh/bMibGTccQP5ZXtrAtJaNdiuTq1mUiCxoaZjSGuB/FkBn02lbFDGtqNm4JsXAXm14IuQjT/Gs/EwIc24+McW37LC6hjW0iQwxJ5MidfRHU8cfMaA5TPrwsb7R03QHtaL2db4FO1NbHQMec4eQMzdCR/Piu56b17M6HgCd9l5HgsW6mA5/uixG66DBdUziaYMAjXjsi5U/Xq4xDeVIVxyuDbjKkTmEeaTMbU/Ofip8KHfCsOVIVQuG/qb+Uv6vUG6mzBjuxUCWcLiB1p/KkOtvS0O2zBNmC40dcepf11yNGPPAVIFVhSCk1gKsFN3CnhMIXXNh3m/YQinEumJhXx46VoXD04960lXVA2TJt3Tmm/wDMPXmNPNVUHVM5BZAiJO5GthsVoSDGtIMOcADuBAOkSrm1p8MHLeDoJHndF1qegeCQfLUbKhtI6loFzra3BO/omDUqkgiCRvcX7q2s6xE8Dax9eyrzNF2AkTxN72Md0TQdtYedv5ZMldACeJi+uiJy35vtYqk1S05rEf7SFaxwcbfL/qUHhoAabhsE6mB8Ta/6qjEV2gw4te1wA8Lw39r9pugsb011WoQ2p4TJhpmOQZuDBVb+hNywWmwloDjndz4ToUrpzBNSq2zxU8MAZXGC29pcLiD2lZlPrLhUeHjKQZa4C7gDax7T6IL+gYhrg7KTTmTDhJE3ETeyOr4VrgHZsrW6tfAtp7wuLjlT2rUqNAVM1URUBEEA3A2sLa7LG6hhfZO9pSvTJFr+EnUEGCtP7O9QID2uZmE3A2aZMzN7rcxmGa6Hw4ggeGCTA5HqnMqLs7cjS624CHguB14+k/8ASu6bRc1wqtf4DJF5+InVazum0nOYWEAE2Bjzi9wY9UZV6HSe2WhzXNInNBzWEmJg+aXiqXUcTihUiCBNiQbGR23/AMovD4amKYpSHGNHHvys/B9PdQMUy6DeHCYi9rrTd08xIjMRMyB4uNdLoirHP/aDoVQuBptzDfKRAR+AGQNzSHAAECw8zytbC0nxL8oI94Nk38twrcXhqdWxbGwLdf8ACrExj4kODs0nKdtfionqTmnKLg/JGUcNklslw3M6BZ9bCNpkuF0qJ9a2CxOYa+LuiMRimuMSM3ZYNAv95oF9yjMNXBMRfcqeXwxwKeVAFPKxCYKeVEJ0BywKvw4EydBqqAiKDoBKrjNpVvYivTeB7NmQCATrI1jshqVcBxbDtrXbPY8oOljTLSGF0bSIPOik+lMuANxNot5D9Vuhca40i99LD5qdIOubkWs6w8gQhgCLXN9LGN9r6BHUqpizRreSZA2gaXTCLGgzIaRryRvYnRSa4XtNoMgRB4TueJtlBPGu87+ahN5277Hy1QMKIG0bx/LpBxExcfGPRMTJIm+0bxf3lIsMyNhp2jedUGjnAMakz28lZSA0ki1zMQDb0QrqJB9Lttvp2504V4DWgu92YBvfWUqqCnUGMaGtkRbNmdbsY81mUnexcG1RShpBY46wb5ZJse51RdXEuhxY6CAJDtCZmZie08hRyuexzQ3MXe62oGkNLh/67/LhG6WYG6hicTSLDRmoxxOaQHFogQIJBj9lPp9VmIFSkaLmEmXOc2GmdcoOmlwrum0sjiX5faAFrmtIDJJsQ2TwL90XUFw4tIkXi5HoNdCkrNc//SjRc4UTNS0SRkLfxAyZJ024R9LFe0YGz4wRng+Jpjw20iZup9Qw1BxOZpY+Blc0lriNRB47LmursqUnnK8uY4cifUgazwgZ+NerQZUcAHySbhvY3c3ceey26LADmcS0xAJFvlpouT6R9oy2plrNDptmIAI40+q6PE1y6C3SZF76GxsJjVLdOTBEOD25R4HODQWg2tJ9DdaeLwzcnhIcYNuVi4HqL3n2Rb4YB1EmTvG+6l1nEvotbUpjNlMFsxbWZSV+CLCHOGXtBJE897rMbj8jyX5gJnNYsLJGptBhHU8YKtMFo8RkkC4sNLa/qspuCrPaBWqtpiwcwj8PmrZWt6hXa5xay86DeCq+pYLMC0QD2HyXPex+7EXfM+80TLdRI1iN1s4TqTXCC7PsdQRxIKlcrAxAdTsCROyP6QIbfVFYjBZzmt+qjRYGmEcp0jRKdMFILnWQKSdOgOXAWr0vBPcPC2ZKywraOPf7geYGwMQPLdaf5/U8vjWq4YwWh7ZkgtB17g6HU90BXxJbY67STAMHXtPHdCOq8TrrMqxwDwS4SCb6W5tC1Th6mLO+YHe4ySNxIn03RFCsHTb9xGsci/Cq8LTIAgxwSDbgq0GZGpn/AKhMh2HxDXiCL6Gw+nCvyOJ/aImNI1CowLssmQHERcB1juBqD37oltYGQHC0HSLacJgI8yLySCNLX85RdOoCNLaj66TI9VSSDMuse/zB2TYnCNIEl8tJggx714cLSJQrFtSpw6ARqD8ioi/EkCLgAmOyGdgqZJLi69y25HmONJmQrBWpsEDNl0ve43B/cpWqkB4WrLnuhwMw5sGxa7KSDOhEX8lKrQe7M6q5zMrvCYEBpOrX7+vC1agY6XAuDi3LYkSItOW3r3Wa+lXNnsLqZ2DpBgaC0ggczdEK9IUs7gQamciYqFzYB1AIbtb5p8HinlxYXAuHvMMgNjcEgSNLxxor6mDpCWBoYx0T3JEgiDMgg7coLHMLWsYHMzi9NzhmLo2zXbdtoSsPjW7RJNvaeov8ohZ3WsOHt8LsxHI1HBj+WT0BUc3YOtIAywex1v27KZJ/GXajNryLg8XuISVe3D4vCXmTNtvp2Xa9MwtJ7GkPLg0GCSLwIkDmd4sodU6eKjS5jWmx0F5H+63dYvS8f7I5K5qCYAEAgRbUb3vsUfKn+NahReCXkQ1oghxAPqQYmw0PC0sVTD6TiJneb6iDrOyAr0nFwIq1LA2sW6TPiNhpsUC3HOaCcgIE7mQLyA3zj4nZCvwbgBlb4HEuG44HY9ll9S61UZIcWvBMD84O0z2QXRvaNeQxr4nw5riRfTbTZbmIDHOc80wXgXkS0cwCmzZ1LroLPG05gCBaAflqgKeLc4QXEd+UsRjnVahES06AgfVGvw0s0+Cn6rRuExWcghx7oxlOXyuXwOMNNxBXUdOqh/iS5Xov0cApQkE4WCyThJOEaHJ51PCszVAAJLrax5K/+jPTsweQ+K604ztNqePwvsgBLbiSBfLeCDG6FpVtZB85RzsK3XY/CfJMaQGy2QopmTIPp/Lq7C1IMwNlRWoDVsA/Fvw0lPgGw4Sb9xA04QGvVqE/hH7eiHZiGtLrDXbUx5+aubUbo6ROh0m202VNejFxe3lPmrqYJABOZpETr9ZRLGB0uGYOIAkWmDvIWb42R4g2RvvGm0SmdiMhh1Vsj8Jn0Fz3UNY03hzgYHiGm1/ofQoB2CFWfaUgC0yHMMOB55HlCVLrlJrgzNeLcGdpK0X121Iljo1lsN338U/JOZSrAZTq0n3pEiYDrkid3CdD6xZauIqu9mS6MsAgE35tNvkhqNV2RzKgggg0gMznQHRJdNyT5RKJovqPa4VmAiCJnMI2LtDOvwR8KdmpgOa05nNi28fSBFjwi6OHkXN4uCf4Dust7Th4aL03WDibsP5XD8vFraLN6y+q9ocx5icpy+IHS/hvHopX03McXNbLcpEgG1spN5iTF9vldVOxBPhY8A2cRDXAgGTF99ieyB6fjGsYPbVGva8kAtmAI8VwPr8UZ1Hpr3ANpvAYZLSC4OgjkG/xVJt7Nh+og1nBr802LYhoLdfX/Cl1ENrT7Wk1rfwkwCSDBAiXT5BA9JaKWYOY7O10F5gNfJiL/iAgd1sCs3MAT4tmhuaNjcgwPgpimY/ByMoqezG0iYnu4zvqPK6dmGLawDoqCILgLDzJtzaVXjsezVkEiPBkAHeTGu8eap6NXdUPiYINgBPhGm0x8NgnPpX42cfWNCHw3JHHjn/lMIA9ZpE5xcxEE6SdYIv8VtYbp7oPtJe02AIEa3+XKFrdFDXuexjbm4cQBHa1lV7+I+BKuFYYhgk3DhoT6aIKnIEdytnCmLQGEGwmQR5iyE6nTGbMIv8AVKnHJ4+j/d8N5XUdGw+VglCYPDjPJC12uXPzv4qReE4VQepB6zUsSUA9PmQbXDBwsnruG914sNHHz0+dvVaftFCu0PaWu0IhXLlQ5vKROUWUS06/z4oDq1XEYUnMA5jjDXjTsCNigh1sls5hP5bDyj+fFbeULGtmvB9FbV6cXNk5fKJOl9dfRYv9UBAJiT6/H8q0MPiqmUXBA1BPI1EWKelgzBwzwPIJFwSdjOrTePMKx+5YQMwuYmVClXa6YGbWdJb6wqMS6DAIbN9Ij1lX+JO7qJb4KgJ28JkkeQUategLQXHh/vfNA1WxZxI3sL+j4SLWRI94GfECD8rKV6E6nRMSGACfe3jmNFPonWXioGZs02aTa+wK1cO+m5vjaAOCNY2bKnWxOHylopEC0ZfDcXBzWSwtW9TwtY0vaMYQ5rTmIOYwYnKJ7edggMFVrj/QquBMntxAOrfmFs4bqzSS1sN0s6PK8H9U1TrHihzIEwHgzTceDu0qrh8RWFILDmFnatdIe22k3lZWOe6lU9o9tQsAyj2YaQWugQ46hwI1tKuxvUmtB/HsWs0A4M3VWA6hTqX8Qflhwe3wvGwDW2Bvs2SkqzUekVxXLxTploBIzW52AGsHYmx9FKjTLS5sy9uUiA4tBFzMAWM7WvKupMcXl1ANa1wkGHD/AJTFjBEQRup4qhVqMADwH2cCC0yNSIkX9UJiGGqMe4PyubmsfxMLhaex7p34Nud2QFpO4zNbNhc7wqqX3ovylzCDEtc3JI7WuEXicK8gFpaQBdpJsRMQQNZtfZLO1b0Dp4Wix39wlz3fjdMOI2ETfsiqGFawywSLGRBidPSwV7cOHsk2O5BggWIIB0Edt1L7tTePfc0gGLmPMt+CcibyUUcZWqZ6ReASPCd221A4n1HBRHTq1T2YbVEuvLgQRO0QdDEoJ+JqUyyWFwILc9g2eb6Cyqw/U6XtnMDHB88CDG4bOnbUR6JpGPqANLnXAmzhB01hCCpTqM8BEDQb/Bajw2oBJYRYa39Lxtwh8Ng2B1mtJBgmRtrp6oqoGwOEe+4RZ6dU4W10igKVZ1M6O8TfIroBQHCw5fRK4P7lU4TfdanC777s3hN90bwpw9cD7F/CXs38Fd6cE3hR+4M4Rg1y2dPnVAekXpBOuxr2ljgHNIgg7hcJ9oPs+6ic1IF1PXkt8+3f4rtS9VPqJy4HB9PLHjIRcg357+ak9j2DtzqY7fqFpdf6UBNalZwMuE2PcDYoCj1FjhJJDyLnuPW60l0KMHXLTOYhwNr2I3mdbLbpPbULSTI0MEiR+vks17A64F+P1CpoYapJDTBPBEkKp0VbWJif7bY11Nj3iFTSxxENdDjGwE21UqTQ0CQS421mY5OyEp+1eYc10gyI8TeRb9VVS0WvDxYD11+YVDqGX8Qnf+CEFiGOacxOV5NjeD6A/VPRrWHtBEmxB8J7WNjKWmKexpuSG9yfSAdFXUIiPFf8QIy7nSbmfJO4NcIg/wDGd9iJTMwQmZJvcTOm4jRARpskWqvAF7gD0mVQ9r26Fj7ixNxwRlhGuwYaQ5snsb+avq0c4GVrhbfnuR6bp4AtHqeJY4PJkcuBLRe8iReVF/UKzTnytdefBZpOpMDdRzwdYEkSwi8c8oohsXce4NxtB7apYNH4Lr1OsG+0LQ5thNj6OmL/ABW5SxDWj+3lzOk2DS486ASe59VxVXCi4gEHcuF+08oNoew+Bz29jqPWNJ3Rp69CqyYdUkybBsR2JP7fBPTLaZnaSJjQmbW1Gq5zp+ObUaBWqObUb7vh25DzJ+mi02VXZZGh0JkyRvItBHfdUJW6/LVZse4tpsgsVgQ5viDTGxlpgG3iF/0WX07F1C4McQ1zSZFNv9t2w8RMiJ1HIWrUxRF5baLEgDuJN9QiDllCNNNs07sJgtBBGbnI7T4FKk1pu0uk/mF+IjUi2yurYllRpa5sgiSQXROxY4TB8uFl4CoXF1EVMzwXA7eRPe4+aKmdN7o7S6qJIkSRHGkLsGlcX9nqBZdx8QJne3/S7Gm5Y8l1eE4UApKCSShMnTDz6VEuSJVbypUZz1S+one5UVHJBCsZBB3XFdUwfs3kbajyXYPcsfr1MFmbcH6p8b2K55lQ8lEUBn8I17myFcj+m0yTIt5arVI7DvqMFodeDJEj5lGNJJlolxtmzZoIOhGx120VWKJMFhHlNiYvmEb+qGwzwBNSnkvP9siXfCbeUKiFsp1GkzDSSCQJN95zaA+SHMsElrWwTOXV3fjuoNq0Q+S8mQIu4321kgq8GqNMtRvcgEWvIcB+qAMpYmmaYdlqceFpNtfFtChUfN2X08OeB53113Q9KtMNeCOJa0xB0sb+vZOMM5sm+pgEQ4domCU9CyniMoMnS/JF723V2GJde+U6tMQf9wI0P7KuiHk3aBFxA2iDoLHz5Qr8Oc3heZOgcA0n0G6RtR9RhMEDPEATGYR+b90McM1vi8TYmDOltJ4V2GktyvsTvlbYmRIt/JVWNLGOALvFaAHQTeCbWvO/xVaSTqI1D3HfaJAtMi+vKFq20ZvBMRcGIIF90Xh3Oacp8LTpcETa8jS5TNrAExE7lgmYsNgNN0gEOGuDYTPO20z81qYCjVvlc5rNYsZI4HHzQ9DCOq3u1jXXBBJIHmL/AOPRG1K5aHNzCO0zvpzongUP6pkILjZvJMO2uI4+C2sJ1HDVB7zZIMWyuGnrA/yFhtEtAyzoZk/C4UGYfUt8E6gQZ72uNEbQ6nDlhs2I1DjpEal2swgquCAqZ22IAk2Ejgn6IXDFzKZe2XAEjuNNL3F/RUYjquU2IuYcI+N47o0NulVIzEGIGpO07nddD9nepis2Jkj5hcbhKTsS4tot8MCSbNHmV2P2d6GMMDLszjvoAOAFnysU3ApBQCkFmSSeUwToDzpxVTirHqhySlb3Kh7lJ5Q9QqdCL3IXENDgQd1a4qlxSU5mvSykjhWUa+UW+CN6tTHvb7rLctuN2IraoupPtO2klpnjvJt8FYadJoGQOLtfxXA1lw1I5Cwg74q1tUxE5fK0q9JtUG4YgmBmm2WXE+YMwe8IrDYYOcAKgJIIy52k9g0j3R2jlcwXbwAd43+a08Nj6boFXNbUgi/yJCNA/F9Nps8TagY4G7c0ydYF+ERTrseDBOfT9NY/VUM6jSa6GG35jpB1sD8ggMbWa0yx+Zw3aSRB1BJH6lMmpXpzE6AGdiJ2aQIB9fNU1yACXB2TUOGW55BvF+PislnVXn3xm9SDHAgwPNaA6lTqNyvDjlgtAvrtEHT5o0wrOpsLS2Xt8oPax1FvNa1HEsDSGloaRc2cfPMTI102hZhwdI5soi4IJkwDEyLWF9in+4sZOaq0gk5S1uZoI2cfwujZBNKlTZVBqOEsGhO5GtpiL9lVSx7HPGjRcATYHuNvMfFKjjqjWAHI5oEnICREwLDkA9rIk0KFaHsbcjXfjaRIVE0KWKdlyNyG+/Ha83B/mizq4IdeBoSYEETewsf8oYYdtO5qANGgf73Njt5KvHYym7wkl4Bt+E9j4bSjTxcXU22aBIJsIcNbzN9dlTicdkmQDBJAbFiOLygGYgFuWMt9ZN/imqSdTJsL3/gU6HrVT/xtUqZXsxtIS33S18XHnfzQdL/xLifaeOvhnMmSWveHegLI+a7amIA8gpgrS8Iz86p6d9k3UGBlNrI7PbJPJJRf9Fr/AJJ8nNP6qAeeU4rO5PxU+qD2Eel1x/pO+E/RQOCqjWm//wDJ/ZXDFPH4j8VY3qNUfjKXqP2AzScNQR6FRWkOrVvzlSHWKvIPoEvVT83kr0O9EvCoqBc7YJUQ1RFVEJUUhQ8qlyueqSkYLGXssutTWnXuUK9q043BWeQmV76arA7LTUYgSUgSpOTICSQJTAqWfyQDA+anTfBVZUs1rygHFUovD9QNMyxrQLSIlp7wgyolMm3Q67lkZNZ04NyI0N9+ENS6o4OsAGyYBFgTvAI+qzgU47p6G7XYajQXBsH3YhpbzGaLWGxQtejlETvEaRI53UcLlbBe0ObM+nAOn80R2NrMLZbIEWbf9T32TDIp0kfgMPmcBy4fVV4TDly6Po+C8bLfib9Qo0PYEkiuc+1fS8VWNM4epkyh0+NzJJIj3RfRdVY8OM5XLcdGh6eOpl2QEzJF2uAJb7wDiIJHYq2i0hoB1AAPmBdY1PD1Q7MGPJD67oLm5CHZ8uS8h5lt43cgcZLrdTLCAqBjvfEFhAPtfF4DmbmBL23i/I0ve5mJearbPAkhwdJgCkT+WIzRfNJMoPwa7TKdYNOo6mAcxBbhmEMMQTfMYibWJgrSwFYuLxmDw0iHCLy0Ei1jBOyCvHHCPQ70kl57pCVENUCSSRhnqlxj1ICSSRxS9gVTqQTJIhqn4cKp2ECSSflRio4LuonCFJJV5VORH7oVH7uUkk5yow3sDwomkRsUkk/IsIU3HYpGg7hJJPyHiXsTwnFM8JJI8ixbTqOaC28G/qtDCYYuglOknb0WN/BYIAaLoOk4Ye0Z/wAm/UJJJQV3ydJJdrlKU0p0kjJJJJAJMAkk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29028" name="AutoShape 4" descr="data:image/jpeg;base64,/9j/4AAQSkZJRgABAQAAAQABAAD/2wCEAAkGBxISEhUSExMVFRUWFxUZGBcVGBcXFhgVFRUXFhYYFxUYHSggGholGxUXITEhJSktLi4uGB8zODMtNygtLisBCgoKDg0OFxAQGC0lHyUtLS0tLS0tLS0tLS0tLS0tLS0tLS0tLS0tLS0tLS0tLS0tLS0tLS0tLS0tLS0tLS0tLf/AABEIAMgA/QMBIgACEQEDEQH/xAAbAAABBQEBAAAAAAAAAAAAAAAEAAECAwUGB//EADsQAAEDAgUCAwUHAwQCAwAAAAEAAhEDIQQSMUFRBWEicYETMpGhsQYUQlLB0fAVI+FDYnLxB7IkU5L/xAAZAQADAQEBAAAAAAAAAAAAAAAAAQIDBAX/xAAeEQEBAQACAwEBAQAAAAAAAAAAARECIRITMUFhA//aAAwDAQACEQMRAD8A0sqWRXhqWVJIcsUPZovIlkQATqKrdQWiaaY00BkvwyoqYNbZpLG6rj2tORvvb9kSaNZuIpMGpQ1EsLtvVQLJmSoU8o01Ws4SDVlYAOEAQr6dUE2QFXFagj9VUHzcfsqE5dNHE1AdDdA4knYTyVWx7ovZEsqHKDrJtEILQ9FwiYuraT3TbWePqNlTisEZDg8t8wCPWFZhGMdcAT2sLa2lEoSfUcCTltvzPMcKFKsDIO17aAK6ji2nxWNyDF440SrMAtBJI7XlVoHdPoh7dQBe3PrMhX4nDAaWgefzWfhawa0e0OS8C0fE33WiXlxaGuBJm1yPijT8f1TTfYCYO87oxjLXVNWgGnb009EPUe8DKLjn9EuUlgmy4NNl6F9nz/bHkvP8PRIaJXonQx4B5KP8vtR/q0kk6S6GBk6SSASSSdAMknSQHGAJ4Tgp1xOpEBOApBSASCEJsqthZfVurNpWEFx24805NCXVsYKTCd9h3XAVcQS4k6ndG9QxjqpzOM9tkGyCVrJhH13UXEA3srQQLKirTJ79o/VUEhLpUqdA3i3mN/LhRyka8WA1+SLp6TOwvbftukCwmHdl8Za53MaeilSo7GCdQOD2UsM98tIgjfYkeSsa0B7nCwOx55tsUwoqUXWzEQT7t7+uypw9D/TBjiBIHrwtINBIdMnjZRrNEg3HlP6IwM/CuIJlkHQxGoNiYVj3tvLhIBI5McEox4JkjjT90MzBZruy83PFxqn8EmrcA1syTI7ibxFkc2plu3LG4NonkC+yBqYciA0CC0kE3Oba5P6fRPT6e5xa9zocNYN+wk6jhT3rTMgxjMs+GL6H5EKouy+J066bFAPr1S95dmDQQBO9tOfki8O01RuCPigumv06qKrdIIK7zpFVoYLrzvp9VjKjWgySQIHzldh9xds4hKXxqeXHydJ7dvKcVW8rm/uNT/7Cl9zq/nKr2xHq/rpfaDlL2g5XNjC1vzp/YV/zJ+2F6v66TOE+YLmvZ1/zBL/5HI+aPbB6v66WQlK5rPiO3zS9tiOB80/ZB6q4JvXnKY685c4HKWZcrV0Y+0Dla37QlcxmT5kB0lf7QugganRYNSo5xJfr8SqmmSEQXtAJK14/CqAI0GpUjSgGfVOyMwP0upVHNLoym41IN+0qgHp4Z8kl9tgQPqrA0k6/Hf0UMX0upULKgq5WNI8N9QeyKxDTpGnxnZBKKFFwOua/EQES7DgHMNdY/YJYeu42i/f5QrSd3DT+FMGYwGTEHaP1UxREaa77H0Tsg+vKm2Jy3Pz3TCt0A21RNMiATB3tpHmgOrYXOx7GEtfdoPIsco4nsqOnUqgpNDnlrm6ix3kiJ1j07KbVzjC6viKzHBrQ0DUEz4m6GO447hV4OoWH+7VDryHOGXwnba9yqvtHjW5WkFwLT4gJ90gttxsgqDm1GjeNYgiOS0xKmqnToh1Njh/bMibGTccQP5ZXtrAtJaNdiuTq1mUiCxoaZjSGuB/FkBn02lbFDGtqNm4JsXAXm14IuQjT/Gs/EwIc24+McW37LC6hjW0iQwxJ5MidfRHU8cfMaA5TPrwsb7R03QHtaL2db4FO1NbHQMec4eQMzdCR/Piu56b17M6HgCd9l5HgsW6mA5/uixG66DBdUziaYMAjXjsi5U/Xq4xDeVIVxyuDbjKkTmEeaTMbU/Ofip8KHfCsOVIVQuG/qb+Uv6vUG6mzBjuxUCWcLiB1p/KkOtvS0O2zBNmC40dcepf11yNGPPAVIFVhSCk1gKsFN3CnhMIXXNh3m/YQinEumJhXx46VoXD04960lXVA2TJt3Tmm/wDMPXmNPNVUHVM5BZAiJO5GthsVoSDGtIMOcADuBAOkSrm1p8MHLeDoJHndF1qegeCQfLUbKhtI6loFzra3BO/omDUqkgiCRvcX7q2s6xE8Dax9eyrzNF2AkTxN72Md0TQdtYedv5ZMldACeJi+uiJy35vtYqk1S05rEf7SFaxwcbfL/qUHhoAabhsE6mB8Ta/6qjEV2gw4te1wA8Lw39r9pugsb011WoQ2p4TJhpmOQZuDBVb+hNywWmwloDjndz4ToUrpzBNSq2zxU8MAZXGC29pcLiD2lZlPrLhUeHjKQZa4C7gDax7T6IL+gYhrg7KTTmTDhJE3ETeyOr4VrgHZsrW6tfAtp7wuLjlT2rUqNAVM1URUBEEA3A2sLa7LG6hhfZO9pSvTJFr+EnUEGCtP7O9QID2uZmE3A2aZMzN7rcxmGa6Hw4ggeGCTA5HqnMqLs7cjS624CHguB14+k/8ASu6bRc1wqtf4DJF5+InVazum0nOYWEAE2Bjzi9wY9UZV6HSe2WhzXNInNBzWEmJg+aXiqXUcTihUiCBNiQbGR23/AMovD4amKYpSHGNHHvys/B9PdQMUy6DeHCYi9rrTd08xIjMRMyB4uNdLoirHP/aDoVQuBptzDfKRAR+AGQNzSHAAECw8zytbC0nxL8oI94Nk38twrcXhqdWxbGwLdf8ACrExj4kODs0nKdtfionqTmnKLg/JGUcNklslw3M6BZ9bCNpkuF0qJ9a2CxOYa+LuiMRimuMSM3ZYNAv95oF9yjMNXBMRfcqeXwxwKeVAFPKxCYKeVEJ0BywKvw4EydBqqAiKDoBKrjNpVvYivTeB7NmQCATrI1jshqVcBxbDtrXbPY8oOljTLSGF0bSIPOik+lMuANxNot5D9Vuhca40i99LD5qdIOubkWs6w8gQhgCLXN9LGN9r6BHUqpizRreSZA2gaXTCLGgzIaRryRvYnRSa4XtNoMgRB4TueJtlBPGu87+ahN5277Hy1QMKIG0bx/LpBxExcfGPRMTJIm+0bxf3lIsMyNhp2jedUGjnAMakz28lZSA0ki1zMQDb0QrqJB9Lttvp2504V4DWgu92YBvfWUqqCnUGMaGtkRbNmdbsY81mUnexcG1RShpBY46wb5ZJse51RdXEuhxY6CAJDtCZmZie08hRyuexzQ3MXe62oGkNLh/67/LhG6WYG6hicTSLDRmoxxOaQHFogQIJBj9lPp9VmIFSkaLmEmXOc2GmdcoOmlwrum0sjiX5faAFrmtIDJJsQ2TwL90XUFw4tIkXi5HoNdCkrNc//SjRc4UTNS0SRkLfxAyZJ024R9LFe0YGz4wRng+Jpjw20iZup9Qw1BxOZpY+Blc0lriNRB47LmursqUnnK8uY4cifUgazwgZ+NerQZUcAHySbhvY3c3ceey26LADmcS0xAJFvlpouT6R9oy2plrNDptmIAI40+q6PE1y6C3SZF76GxsJjVLdOTBEOD25R4HODQWg2tJ9DdaeLwzcnhIcYNuVi4HqL3n2Rb4YB1EmTvG+6l1nEvotbUpjNlMFsxbWZSV+CLCHOGXtBJE897rMbj8jyX5gJnNYsLJGptBhHU8YKtMFo8RkkC4sNLa/qspuCrPaBWqtpiwcwj8PmrZWt6hXa5xay86DeCq+pYLMC0QD2HyXPex+7EXfM+80TLdRI1iN1s4TqTXCC7PsdQRxIKlcrAxAdTsCROyP6QIbfVFYjBZzmt+qjRYGmEcp0jRKdMFILnWQKSdOgOXAWr0vBPcPC2ZKywraOPf7geYGwMQPLdaf5/U8vjWq4YwWh7ZkgtB17g6HU90BXxJbY67STAMHXtPHdCOq8TrrMqxwDwS4SCb6W5tC1Th6mLO+YHe4ySNxIn03RFCsHTb9xGsci/Cq8LTIAgxwSDbgq0GZGpn/AKhMh2HxDXiCL6Gw+nCvyOJ/aImNI1CowLssmQHERcB1juBqD37oltYGQHC0HSLacJgI8yLySCNLX85RdOoCNLaj66TI9VSSDMuse/zB2TYnCNIEl8tJggx714cLSJQrFtSpw6ARqD8ioi/EkCLgAmOyGdgqZJLi69y25HmONJmQrBWpsEDNl0ve43B/cpWqkB4WrLnuhwMw5sGxa7KSDOhEX8lKrQe7M6q5zMrvCYEBpOrX7+vC1agY6XAuDi3LYkSItOW3r3Wa+lXNnsLqZ2DpBgaC0ggczdEK9IUs7gQamciYqFzYB1AIbtb5p8HinlxYXAuHvMMgNjcEgSNLxxor6mDpCWBoYx0T3JEgiDMgg7coLHMLWsYHMzi9NzhmLo2zXbdtoSsPjW7RJNvaeov8ohZ3WsOHt8LsxHI1HBj+WT0BUc3YOtIAywex1v27KZJ/GXajNryLg8XuISVe3D4vCXmTNtvp2Xa9MwtJ7GkPLg0GCSLwIkDmd4sodU6eKjS5jWmx0F5H+63dYvS8f7I5K5qCYAEAgRbUb3vsUfKn+NahReCXkQ1oghxAPqQYmw0PC0sVTD6TiJneb6iDrOyAr0nFwIq1LA2sW6TPiNhpsUC3HOaCcgIE7mQLyA3zj4nZCvwbgBlb4HEuG44HY9ll9S61UZIcWvBMD84O0z2QXRvaNeQxr4nw5riRfTbTZbmIDHOc80wXgXkS0cwCmzZ1LroLPG05gCBaAflqgKeLc4QXEd+UsRjnVahES06AgfVGvw0s0+Cn6rRuExWcghx7oxlOXyuXwOMNNxBXUdOqh/iS5Xov0cApQkE4WCyThJOEaHJ51PCszVAAJLrax5K/+jPTsweQ+K604ztNqePwvsgBLbiSBfLeCDG6FpVtZB85RzsK3XY/CfJMaQGy2QopmTIPp/Lq7C1IMwNlRWoDVsA/Fvw0lPgGw4Sb9xA04QGvVqE/hH7eiHZiGtLrDXbUx5+aubUbo6ROh0m202VNejFxe3lPmrqYJABOZpETr9ZRLGB0uGYOIAkWmDvIWb42R4g2RvvGm0SmdiMhh1Vsj8Jn0Fz3UNY03hzgYHiGm1/ofQoB2CFWfaUgC0yHMMOB55HlCVLrlJrgzNeLcGdpK0X121Iljo1lsN338U/JOZSrAZTq0n3pEiYDrkid3CdD6xZauIqu9mS6MsAgE35tNvkhqNV2RzKgggg0gMznQHRJdNyT5RKJovqPa4VmAiCJnMI2LtDOvwR8KdmpgOa05nNi28fSBFjwi6OHkXN4uCf4Dust7Th4aL03WDibsP5XD8vFraLN6y+q9ocx5icpy+IHS/hvHopX03McXNbLcpEgG1spN5iTF9vldVOxBPhY8A2cRDXAgGTF99ieyB6fjGsYPbVGva8kAtmAI8VwPr8UZ1Hpr3ANpvAYZLSC4OgjkG/xVJt7Nh+og1nBr802LYhoLdfX/Cl1ENrT7Wk1rfwkwCSDBAiXT5BA9JaKWYOY7O10F5gNfJiL/iAgd1sCs3MAT4tmhuaNjcgwPgpimY/ByMoqezG0iYnu4zvqPK6dmGLawDoqCILgLDzJtzaVXjsezVkEiPBkAHeTGu8eap6NXdUPiYINgBPhGm0x8NgnPpX42cfWNCHw3JHHjn/lMIA9ZpE5xcxEE6SdYIv8VtYbp7oPtJe02AIEa3+XKFrdFDXuexjbm4cQBHa1lV7+I+BKuFYYhgk3DhoT6aIKnIEdytnCmLQGEGwmQR5iyE6nTGbMIv8AVKnHJ4+j/d8N5XUdGw+VglCYPDjPJC12uXPzv4qReE4VQepB6zUsSUA9PmQbXDBwsnruG914sNHHz0+dvVaftFCu0PaWu0IhXLlQ5vKROUWUS06/z4oDq1XEYUnMA5jjDXjTsCNigh1sls5hP5bDyj+fFbeULGtmvB9FbV6cXNk5fKJOl9dfRYv9UBAJiT6/H8q0MPiqmUXBA1BPI1EWKelgzBwzwPIJFwSdjOrTePMKx+5YQMwuYmVClXa6YGbWdJb6wqMS6DAIbN9Ij1lX+JO7qJb4KgJ28JkkeQUategLQXHh/vfNA1WxZxI3sL+j4SLWRI94GfECD8rKV6E6nRMSGACfe3jmNFPonWXioGZs02aTa+wK1cO+m5vjaAOCNY2bKnWxOHylopEC0ZfDcXBzWSwtW9TwtY0vaMYQ5rTmIOYwYnKJ7edggMFVrj/QquBMntxAOrfmFs4bqzSS1sN0s6PK8H9U1TrHihzIEwHgzTceDu0qrh8RWFILDmFnatdIe22k3lZWOe6lU9o9tQsAyj2YaQWugQ46hwI1tKuxvUmtB/HsWs0A4M3VWA6hTqX8Qflhwe3wvGwDW2Bvs2SkqzUekVxXLxTploBIzW52AGsHYmx9FKjTLS5sy9uUiA4tBFzMAWM7WvKupMcXl1ANa1wkGHD/AJTFjBEQRup4qhVqMADwH2cCC0yNSIkX9UJiGGqMe4PyubmsfxMLhaex7p34Nud2QFpO4zNbNhc7wqqX3ovylzCDEtc3JI7WuEXicK8gFpaQBdpJsRMQQNZtfZLO1b0Dp4Wix39wlz3fjdMOI2ETfsiqGFawywSLGRBidPSwV7cOHsk2O5BggWIIB0Edt1L7tTePfc0gGLmPMt+CcibyUUcZWqZ6ReASPCd221A4n1HBRHTq1T2YbVEuvLgQRO0QdDEoJ+JqUyyWFwILc9g2eb6Cyqw/U6XtnMDHB88CDG4bOnbUR6JpGPqANLnXAmzhB01hCCpTqM8BEDQb/Bajw2oBJYRYa39Lxtwh8Ng2B1mtJBgmRtrp6oqoGwOEe+4RZ6dU4W10igKVZ1M6O8TfIroBQHCw5fRK4P7lU4TfdanC777s3hN90bwpw9cD7F/CXs38Fd6cE3hR+4M4Rg1y2dPnVAekXpBOuxr2ljgHNIgg7hcJ9oPs+6ic1IF1PXkt8+3f4rtS9VPqJy4HB9PLHjIRcg357+ak9j2DtzqY7fqFpdf6UBNalZwMuE2PcDYoCj1FjhJJDyLnuPW60l0KMHXLTOYhwNr2I3mdbLbpPbULSTI0MEiR+vks17A64F+P1CpoYapJDTBPBEkKp0VbWJif7bY11Nj3iFTSxxENdDjGwE21UqTQ0CQS421mY5OyEp+1eYc10gyI8TeRb9VVS0WvDxYD11+YVDqGX8Qnf+CEFiGOacxOV5NjeD6A/VPRrWHtBEmxB8J7WNjKWmKexpuSG9yfSAdFXUIiPFf8QIy7nSbmfJO4NcIg/wDGd9iJTMwQmZJvcTOm4jRARpskWqvAF7gD0mVQ9r26Fj7ixNxwRlhGuwYaQ5snsb+avq0c4GVrhbfnuR6bp4AtHqeJY4PJkcuBLRe8iReVF/UKzTnytdefBZpOpMDdRzwdYEkSwi8c8oohsXce4NxtB7apYNH4Lr1OsG+0LQ5thNj6OmL/ABW5SxDWj+3lzOk2DS486ASe59VxVXCi4gEHcuF+08oNoew+Bz29jqPWNJ3Rp69CqyYdUkybBsR2JP7fBPTLaZnaSJjQmbW1Gq5zp+ObUaBWqObUb7vh25DzJ+mi02VXZZGh0JkyRvItBHfdUJW6/LVZse4tpsgsVgQ5viDTGxlpgG3iF/0WX07F1C4McQ1zSZFNv9t2w8RMiJ1HIWrUxRF5baLEgDuJN9QiDllCNNNs07sJgtBBGbnI7T4FKk1pu0uk/mF+IjUi2yurYllRpa5sgiSQXROxY4TB8uFl4CoXF1EVMzwXA7eRPe4+aKmdN7o7S6qJIkSRHGkLsGlcX9nqBZdx8QJne3/S7Gm5Y8l1eE4UApKCSShMnTDz6VEuSJVbypUZz1S+one5UVHJBCsZBB3XFdUwfs3kbajyXYPcsfr1MFmbcH6p8b2K55lQ8lEUBn8I17myFcj+m0yTIt5arVI7DvqMFodeDJEj5lGNJJlolxtmzZoIOhGx120VWKJMFhHlNiYvmEb+qGwzwBNSnkvP9siXfCbeUKiFsp1GkzDSSCQJN95zaA+SHMsElrWwTOXV3fjuoNq0Q+S8mQIu4321kgq8GqNMtRvcgEWvIcB+qAMpYmmaYdlqceFpNtfFtChUfN2X08OeB53113Q9KtMNeCOJa0xB0sb+vZOMM5sm+pgEQ4domCU9CyniMoMnS/JF723V2GJde+U6tMQf9wI0P7KuiHk3aBFxA2iDoLHz5Qr8Oc3heZOgcA0n0G6RtR9RhMEDPEATGYR+b90McM1vi8TYmDOltJ4V2GktyvsTvlbYmRIt/JVWNLGOALvFaAHQTeCbWvO/xVaSTqI1D3HfaJAtMi+vKFq20ZvBMRcGIIF90Xh3Oacp8LTpcETa8jS5TNrAExE7lgmYsNgNN0gEOGuDYTPO20z81qYCjVvlc5rNYsZI4HHzQ9DCOq3u1jXXBBJIHmL/AOPRG1K5aHNzCO0zvpzongUP6pkILjZvJMO2uI4+C2sJ1HDVB7zZIMWyuGnrA/yFhtEtAyzoZk/C4UGYfUt8E6gQZ72uNEbQ6nDlhs2I1DjpEal2swgquCAqZ22IAk2Ejgn6IXDFzKZe2XAEjuNNL3F/RUYjquU2IuYcI+N47o0NulVIzEGIGpO07nddD9nepis2Jkj5hcbhKTsS4tot8MCSbNHmV2P2d6GMMDLszjvoAOAFnysU3ApBQCkFmSSeUwToDzpxVTirHqhySlb3Kh7lJ5Q9QqdCL3IXENDgQd1a4qlxSU5mvSykjhWUa+UW+CN6tTHvb7rLctuN2IraoupPtO2klpnjvJt8FYadJoGQOLtfxXA1lw1I5Cwg74q1tUxE5fK0q9JtUG4YgmBmm2WXE+YMwe8IrDYYOcAKgJIIy52k9g0j3R2jlcwXbwAd43+a08Nj6boFXNbUgi/yJCNA/F9Nps8TagY4G7c0ydYF+ERTrseDBOfT9NY/VUM6jSa6GG35jpB1sD8ggMbWa0yx+Zw3aSRB1BJH6lMmpXpzE6AGdiJ2aQIB9fNU1yACXB2TUOGW55BvF+PislnVXn3xm9SDHAgwPNaA6lTqNyvDjlgtAvrtEHT5o0wrOpsLS2Xt8oPax1FvNa1HEsDSGloaRc2cfPMTI102hZhwdI5soi4IJkwDEyLWF9in+4sZOaq0gk5S1uZoI2cfwujZBNKlTZVBqOEsGhO5GtpiL9lVSx7HPGjRcATYHuNvMfFKjjqjWAHI5oEnICREwLDkA9rIk0KFaHsbcjXfjaRIVE0KWKdlyNyG+/Ha83B/mizq4IdeBoSYEETewsf8oYYdtO5qANGgf73Njt5KvHYym7wkl4Bt+E9j4bSjTxcXU22aBIJsIcNbzN9dlTicdkmQDBJAbFiOLygGYgFuWMt9ZN/imqSdTJsL3/gU6HrVT/xtUqZXsxtIS33S18XHnfzQdL/xLifaeOvhnMmSWveHegLI+a7amIA8gpgrS8Iz86p6d9k3UGBlNrI7PbJPJJRf9Fr/AJJ8nNP6qAeeU4rO5PxU+qD2Eel1x/pO+E/RQOCqjWm//wDJ/ZXDFPH4j8VY3qNUfjKXqP2AzScNQR6FRWkOrVvzlSHWKvIPoEvVT83kr0O9EvCoqBc7YJUQ1RFVEJUUhQ8qlyueqSkYLGXssutTWnXuUK9q043BWeQmV76arA7LTUYgSUgSpOTICSQJTAqWfyQDA+anTfBVZUs1rygHFUovD9QNMyxrQLSIlp7wgyolMm3Q67lkZNZ04NyI0N9+ENS6o4OsAGyYBFgTvAI+qzgU47p6G7XYajQXBsH3YhpbzGaLWGxQtejlETvEaRI53UcLlbBe0ObM+nAOn80R2NrMLZbIEWbf9T32TDIp0kfgMPmcBy4fVV4TDly6Po+C8bLfib9Qo0PYEkiuc+1fS8VWNM4epkyh0+NzJJIj3RfRdVY8OM5XLcdGh6eOpl2QEzJF2uAJb7wDiIJHYq2i0hoB1AAPmBdY1PD1Q7MGPJD67oLm5CHZ8uS8h5lt43cgcZLrdTLCAqBjvfEFhAPtfF4DmbmBL23i/I0ve5mJearbPAkhwdJgCkT+WIzRfNJMoPwa7TKdYNOo6mAcxBbhmEMMQTfMYibWJgrSwFYuLxmDw0iHCLy0Ei1jBOyCvHHCPQ70kl57pCVENUCSSRhnqlxj1ICSSRxS9gVTqQTJIhqn4cKp2ECSSflRio4LuonCFJJV5VORH7oVH7uUkk5yow3sDwomkRsUkk/IsIU3HYpGg7hJJPyHiXsTwnFM8JJI8ixbTqOaC28G/qtDCYYuglOknb0WN/BYIAaLoOk4Ye0Z/wAm/UJJJQV3ydJJdrlKU0p0kjJJJJAJMAkk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29029" name="Picture 10" descr="http://edafologia.ugr.es/rocas/fotos/vbasa36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78486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7100" cy="922337"/>
          </a:xfrm>
        </p:spPr>
        <p:txBody>
          <a:bodyPr/>
          <a:lstStyle/>
          <a:p>
            <a:endParaRPr lang="es-ES" smtClean="0"/>
          </a:p>
        </p:txBody>
      </p:sp>
      <p:sp>
        <p:nvSpPr>
          <p:cNvPr id="1300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130052" name="Picture 2" descr="http://recursostic.educacion.es/ciencias/biosfera/web/alumno/2ESO/tierrin/imagenes/bomb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367347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159803" y="1412776"/>
            <a:ext cx="166051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PIROCLASTOS</a:t>
            </a:r>
          </a:p>
        </p:txBody>
      </p:sp>
      <p:pic>
        <p:nvPicPr>
          <p:cNvPr id="130054" name="Picture 4" descr="http://www.imagexia.com/wp-content/uploads/2014/07/Bomba-Volcanica-Pied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404813"/>
            <a:ext cx="496887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517506" y="404664"/>
            <a:ext cx="250581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BOMBAS VOLCÁNICAS</a:t>
            </a:r>
          </a:p>
        </p:txBody>
      </p:sp>
      <p:pic>
        <p:nvPicPr>
          <p:cNvPr id="130056" name="Picture 6" descr="http://static9.depositphotos.com/1233599/1161/i/950/depositphotos_11613114-Pumice-stone-piedra-pomez-lipari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789363"/>
            <a:ext cx="49196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4139952" y="3861048"/>
            <a:ext cx="91403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6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POMEZ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Resultado de imagen para xilÃ³pa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3995738"/>
            <a:ext cx="2544763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 descr="Resultado de imagen para cuarzo ro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2225" y="3995738"/>
            <a:ext cx="26654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Resultado de imagen para cuarzo ahumad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3995738"/>
            <a:ext cx="336073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esultado de imagen para Cuarz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268413"/>
            <a:ext cx="2592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4392612" cy="668338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" sz="1600" b="1" dirty="0" smtClean="0">
                <a:cs typeface="Arial" pitchFamily="34" charset="0"/>
              </a:rPr>
              <a:t/>
            </a:r>
            <a:br>
              <a:rPr lang="es-ES" sz="1600" b="1" dirty="0" smtClean="0">
                <a:cs typeface="Arial" pitchFamily="34" charset="0"/>
              </a:rPr>
            </a:br>
            <a:r>
              <a:rPr lang="es-ES" sz="1600" b="1" dirty="0">
                <a:solidFill>
                  <a:srgbClr val="FFFF00"/>
                </a:solidFill>
                <a:cs typeface="Arial" pitchFamily="34" charset="0"/>
              </a:rPr>
              <a:t/>
            </a:r>
            <a:br>
              <a:rPr lang="es-ES" sz="1600" b="1" dirty="0">
                <a:solidFill>
                  <a:srgbClr val="FFFF00"/>
                </a:solidFill>
                <a:cs typeface="Arial" pitchFamily="34" charset="0"/>
              </a:rPr>
            </a:br>
            <a:r>
              <a:rPr lang="es-ES" sz="1600" b="1" dirty="0" smtClean="0">
                <a:solidFill>
                  <a:srgbClr val="FFFF00"/>
                </a:solidFill>
                <a:cs typeface="Arial" pitchFamily="34" charset="0"/>
              </a:rPr>
              <a:t>Clasificación de </a:t>
            </a:r>
            <a:r>
              <a:rPr lang="es-ES" sz="1600" b="1" dirty="0" err="1" smtClean="0">
                <a:solidFill>
                  <a:srgbClr val="FFFF00"/>
                </a:solidFill>
                <a:cs typeface="Arial" pitchFamily="34" charset="0"/>
              </a:rPr>
              <a:t>Strunz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sz="2700" b="1" dirty="0" smtClean="0">
                <a:solidFill>
                  <a:srgbClr val="FFFF00"/>
                </a:solidFill>
              </a:rPr>
              <a:t>Grupo de los óxidos</a:t>
            </a:r>
            <a:br>
              <a:rPr lang="es-ES" sz="2700" b="1" dirty="0" smtClean="0">
                <a:solidFill>
                  <a:srgbClr val="FFFF00"/>
                </a:solidFill>
              </a:rPr>
            </a:br>
            <a:endParaRPr lang="es-ES" sz="2700" b="1" dirty="0">
              <a:solidFill>
                <a:srgbClr val="FFFF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31750" y="1268413"/>
            <a:ext cx="1435100" cy="698500"/>
          </a:xfrm>
        </p:spPr>
        <p:txBody>
          <a:bodyPr/>
          <a:lstStyle/>
          <a:p>
            <a:r>
              <a:rPr lang="es-ES" sz="1400" b="1" smtClean="0">
                <a:solidFill>
                  <a:schemeClr val="bg1"/>
                </a:solidFill>
              </a:rPr>
              <a:t>Cuarzo</a:t>
            </a:r>
          </a:p>
          <a:p>
            <a:r>
              <a:rPr lang="es-ES" sz="1400" b="1" smtClean="0">
                <a:solidFill>
                  <a:schemeClr val="bg1"/>
                </a:solidFill>
              </a:rPr>
              <a:t>SiO </a:t>
            </a:r>
            <a:r>
              <a:rPr lang="es-ES" sz="1100" b="1" smtClean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028" name="Picture 4" descr="Resultado de imagen para Cuarzo citrin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43213" y="1268413"/>
            <a:ext cx="336073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Resultado de imagen para Amatis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1268413"/>
            <a:ext cx="26701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Picture 8" descr="Resultado de imagen para Cuarzo ahumado"/>
          <p:cNvSpPr>
            <a:spLocks noChangeAspect="1" noChangeArrowheads="1"/>
          </p:cNvSpPr>
          <p:nvPr/>
        </p:nvSpPr>
        <p:spPr bwMode="auto">
          <a:xfrm>
            <a:off x="2843213" y="3986213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34" name="Picture 10" descr="http://www.mineral-s.com/imagenes/madera6fosil1012568.jpg"/>
          <p:cNvSpPr>
            <a:spLocks noChangeAspect="1" noChangeArrowheads="1"/>
          </p:cNvSpPr>
          <p:nvPr/>
        </p:nvSpPr>
        <p:spPr bwMode="auto">
          <a:xfrm>
            <a:off x="107950" y="3986213"/>
            <a:ext cx="25923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38" name="Picture 14" descr="Resultado de imagen para cuarzo rosa"/>
          <p:cNvSpPr>
            <a:spLocks noChangeAspect="1" noChangeArrowheads="1"/>
          </p:cNvSpPr>
          <p:nvPr/>
        </p:nvSpPr>
        <p:spPr bwMode="auto">
          <a:xfrm>
            <a:off x="6372225" y="4005263"/>
            <a:ext cx="26701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4349" name="2 Subtítulo"/>
          <p:cNvSpPr txBox="1">
            <a:spLocks/>
          </p:cNvSpPr>
          <p:nvPr/>
        </p:nvSpPr>
        <p:spPr bwMode="auto">
          <a:xfrm>
            <a:off x="2940050" y="1254125"/>
            <a:ext cx="15843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es-ES" sz="1400">
              <a:solidFill>
                <a:schemeClr val="bg1"/>
              </a:solidFill>
            </a:endParaRPr>
          </a:p>
        </p:txBody>
      </p:sp>
      <p:sp>
        <p:nvSpPr>
          <p:cNvPr id="12" name="2 Subtítulo"/>
          <p:cNvSpPr txBox="1">
            <a:spLocks/>
          </p:cNvSpPr>
          <p:nvPr/>
        </p:nvSpPr>
        <p:spPr bwMode="auto">
          <a:xfrm>
            <a:off x="4792663" y="1268413"/>
            <a:ext cx="1435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Citrino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SiO </a:t>
            </a:r>
            <a:r>
              <a:rPr lang="es-ES" sz="1100">
                <a:solidFill>
                  <a:schemeClr val="bg1"/>
                </a:solidFill>
              </a:rPr>
              <a:t>2:Fe</a:t>
            </a:r>
          </a:p>
        </p:txBody>
      </p:sp>
      <p:sp>
        <p:nvSpPr>
          <p:cNvPr id="13" name="2 Subtítulo"/>
          <p:cNvSpPr txBox="1">
            <a:spLocks/>
          </p:cNvSpPr>
          <p:nvPr/>
        </p:nvSpPr>
        <p:spPr bwMode="auto">
          <a:xfrm>
            <a:off x="6089650" y="1268413"/>
            <a:ext cx="14351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Hematita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SiO </a:t>
            </a:r>
            <a:r>
              <a:rPr lang="es-ES" sz="1100">
                <a:solidFill>
                  <a:schemeClr val="bg1"/>
                </a:solidFill>
              </a:rPr>
              <a:t>2:Fe</a:t>
            </a:r>
          </a:p>
        </p:txBody>
      </p:sp>
      <p:sp>
        <p:nvSpPr>
          <p:cNvPr id="14" name="2 Subtítulo"/>
          <p:cNvSpPr txBox="1">
            <a:spLocks/>
          </p:cNvSpPr>
          <p:nvPr/>
        </p:nvSpPr>
        <p:spPr>
          <a:xfrm>
            <a:off x="155575" y="5845175"/>
            <a:ext cx="1584325" cy="5953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500" dirty="0" err="1" smtClean="0">
                <a:solidFill>
                  <a:schemeClr val="tx1"/>
                </a:solidFill>
                <a:cs typeface="Arial" pitchFamily="34" charset="0"/>
              </a:rPr>
              <a:t>Xilòpalo</a:t>
            </a:r>
            <a:endParaRPr lang="es-ES" sz="15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r>
              <a:rPr lang="es-ES" sz="1400" dirty="0" smtClean="0">
                <a:solidFill>
                  <a:schemeClr val="tx1"/>
                </a:solidFill>
              </a:rPr>
              <a:t>SiO2</a:t>
            </a:r>
          </a:p>
          <a:p>
            <a:pPr>
              <a:defRPr/>
            </a:pPr>
            <a:r>
              <a:rPr lang="es-ES" sz="1500" dirty="0" smtClean="0">
                <a:solidFill>
                  <a:schemeClr val="tx1"/>
                </a:solidFill>
                <a:cs typeface="Arial" pitchFamily="34" charset="0"/>
              </a:rPr>
              <a:t>Madera petrificada</a:t>
            </a:r>
            <a:endParaRPr lang="es-ES" sz="15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5" name="2 Subtítulo"/>
          <p:cNvSpPr txBox="1">
            <a:spLocks/>
          </p:cNvSpPr>
          <p:nvPr/>
        </p:nvSpPr>
        <p:spPr bwMode="auto">
          <a:xfrm>
            <a:off x="2940050" y="3995738"/>
            <a:ext cx="1852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500">
                <a:cs typeface="Arial" charset="0"/>
              </a:rPr>
              <a:t>Cuarzo ahumado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500">
                <a:cs typeface="Arial" charset="0"/>
              </a:rPr>
              <a:t>SiO2:Ba</a:t>
            </a:r>
          </a:p>
        </p:txBody>
      </p:sp>
      <p:sp>
        <p:nvSpPr>
          <p:cNvPr id="16" name="2 Subtítulo"/>
          <p:cNvSpPr txBox="1">
            <a:spLocks/>
          </p:cNvSpPr>
          <p:nvPr/>
        </p:nvSpPr>
        <p:spPr bwMode="auto">
          <a:xfrm>
            <a:off x="7499350" y="5910263"/>
            <a:ext cx="1852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500">
                <a:cs typeface="Arial" charset="0"/>
              </a:rPr>
              <a:t>Cuarzo rosa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sz="1500">
                <a:cs typeface="Arial" charset="0"/>
              </a:rPr>
              <a:t>SiO</a:t>
            </a:r>
            <a:r>
              <a:rPr lang="es-ES" sz="1200">
                <a:cs typeface="Arial" charset="0"/>
              </a:rPr>
              <a:t>2</a:t>
            </a:r>
            <a:r>
              <a:rPr lang="es-ES" sz="1500">
                <a:cs typeface="Arial" charset="0"/>
              </a:rPr>
              <a:t>:Ti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32" grpId="0" animBg="1"/>
      <p:bldP spid="1034" grpId="0" animBg="1"/>
      <p:bldP spid="1038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s-ES" sz="1800" b="1" dirty="0" smtClean="0">
                <a:solidFill>
                  <a:srgbClr val="FFFF00"/>
                </a:solidFill>
              </a:rPr>
              <a:t>Volcanes</a:t>
            </a:r>
            <a:br>
              <a:rPr lang="es-ES" sz="1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5643563" y="1000125"/>
            <a:ext cx="3357562" cy="535781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ES" sz="1200" dirty="0" smtClean="0">
                <a:solidFill>
                  <a:srgbClr val="FFFF00"/>
                </a:solidFill>
              </a:rPr>
              <a:t>Materiales</a:t>
            </a:r>
          </a:p>
          <a:p>
            <a:pPr>
              <a:buFontTx/>
              <a:buNone/>
              <a:defRPr/>
            </a:pPr>
            <a:endParaRPr lang="es-ES" sz="1200" dirty="0" smtClean="0">
              <a:solidFill>
                <a:srgbClr val="FFFF00"/>
              </a:solidFill>
            </a:endParaRP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rgbClr val="FFFF00"/>
                </a:solidFill>
              </a:rPr>
              <a:t>a) Colada de lava: </a:t>
            </a:r>
            <a:r>
              <a:rPr lang="es-ES" sz="1200" dirty="0" smtClean="0">
                <a:solidFill>
                  <a:schemeClr val="bg1"/>
                </a:solidFill>
              </a:rPr>
              <a:t>	90 % de lavas basálticas. T= oscila entre 700 y 1.200 ºC</a:t>
            </a:r>
          </a:p>
          <a:p>
            <a:pPr>
              <a:buFontTx/>
              <a:buNone/>
              <a:defRPr/>
            </a:pPr>
            <a:endParaRPr lang="es-ES" sz="120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endParaRPr lang="es-ES" sz="120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rgbClr val="FFFF00"/>
                </a:solidFill>
              </a:rPr>
              <a:t>b) Gases: confinados </a:t>
            </a:r>
            <a:r>
              <a:rPr lang="es-ES" sz="1200" dirty="0" smtClean="0">
                <a:solidFill>
                  <a:schemeClr val="bg1"/>
                </a:solidFill>
              </a:rPr>
              <a:t>en rocas fundidas – 1-6 % del peso total </a:t>
            </a:r>
            <a:r>
              <a:rPr lang="es-ES" sz="1050" dirty="0" smtClean="0">
                <a:solidFill>
                  <a:schemeClr val="bg1"/>
                </a:solidFill>
              </a:rPr>
              <a:t>(</a:t>
            </a:r>
            <a:r>
              <a:rPr lang="es-ES" sz="1050" dirty="0" err="1" smtClean="0">
                <a:solidFill>
                  <a:schemeClr val="bg1"/>
                </a:solidFill>
              </a:rPr>
              <a:t>Tarbuck</a:t>
            </a:r>
            <a:r>
              <a:rPr lang="es-ES" sz="1050" dirty="0" smtClean="0">
                <a:solidFill>
                  <a:schemeClr val="bg1"/>
                </a:solidFill>
              </a:rPr>
              <a:t>, </a:t>
            </a:r>
            <a:r>
              <a:rPr lang="es-ES" sz="1050" dirty="0" err="1" smtClean="0">
                <a:solidFill>
                  <a:schemeClr val="bg1"/>
                </a:solidFill>
              </a:rPr>
              <a:t>Ludgens</a:t>
            </a:r>
            <a:r>
              <a:rPr lang="es-ES" sz="1050" dirty="0" smtClean="0">
                <a:solidFill>
                  <a:schemeClr val="bg1"/>
                </a:solidFill>
              </a:rPr>
              <a:t>, 2005)</a:t>
            </a:r>
          </a:p>
          <a:p>
            <a:pPr>
              <a:buFontTx/>
              <a:buNone/>
              <a:defRPr/>
            </a:pPr>
            <a:endParaRPr lang="es-ES" sz="105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es-ES" sz="1050" dirty="0" smtClean="0">
                <a:solidFill>
                  <a:schemeClr val="bg1"/>
                </a:solidFill>
              </a:rPr>
              <a:t>		Vapor de agua	70 %</a:t>
            </a:r>
          </a:p>
          <a:p>
            <a:pPr>
              <a:buFontTx/>
              <a:buNone/>
              <a:defRPr/>
            </a:pPr>
            <a:r>
              <a:rPr lang="es-ES" sz="1050" dirty="0" smtClean="0">
                <a:solidFill>
                  <a:schemeClr val="bg1"/>
                </a:solidFill>
              </a:rPr>
              <a:t>		CO2		15 %</a:t>
            </a:r>
          </a:p>
          <a:p>
            <a:pPr>
              <a:buFontTx/>
              <a:buNone/>
              <a:defRPr/>
            </a:pPr>
            <a:r>
              <a:rPr lang="es-ES" sz="1050" dirty="0" smtClean="0">
                <a:solidFill>
                  <a:schemeClr val="bg1"/>
                </a:solidFill>
              </a:rPr>
              <a:t>		N2		  5 %</a:t>
            </a:r>
          </a:p>
          <a:p>
            <a:pPr>
              <a:buFontTx/>
              <a:buNone/>
              <a:defRPr/>
            </a:pPr>
            <a:r>
              <a:rPr lang="es-ES" sz="1050" dirty="0" smtClean="0">
                <a:solidFill>
                  <a:schemeClr val="bg1"/>
                </a:solidFill>
              </a:rPr>
              <a:t>		SO2		  5 %</a:t>
            </a:r>
          </a:p>
          <a:p>
            <a:pPr>
              <a:buFontTx/>
              <a:buNone/>
              <a:defRPr/>
            </a:pPr>
            <a:r>
              <a:rPr lang="es-ES" sz="1050" dirty="0" smtClean="0">
                <a:solidFill>
                  <a:schemeClr val="bg1"/>
                </a:solidFill>
              </a:rPr>
              <a:t>		Gases de Cl, H2, Ar	  5 %</a:t>
            </a:r>
          </a:p>
          <a:p>
            <a:pPr>
              <a:buFontTx/>
              <a:buNone/>
              <a:defRPr/>
            </a:pPr>
            <a:endParaRPr lang="es-ES" sz="105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endParaRPr lang="es-ES" sz="1050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rgbClr val="FFFF00"/>
                </a:solidFill>
              </a:rPr>
              <a:t>c) Materiales </a:t>
            </a:r>
            <a:r>
              <a:rPr lang="es-ES" sz="1200" dirty="0" err="1" smtClean="0">
                <a:solidFill>
                  <a:srgbClr val="FFFF00"/>
                </a:solidFill>
              </a:rPr>
              <a:t>piroclásticos</a:t>
            </a:r>
            <a:r>
              <a:rPr lang="es-ES" sz="1200" dirty="0" smtClean="0">
                <a:solidFill>
                  <a:srgbClr val="FFFF00"/>
                </a:solidFill>
              </a:rPr>
              <a:t>: </a:t>
            </a:r>
            <a:r>
              <a:rPr lang="es-ES" sz="1050" dirty="0" smtClean="0">
                <a:solidFill>
                  <a:schemeClr val="bg1"/>
                </a:solidFill>
              </a:rPr>
              <a:t>	</a:t>
            </a:r>
            <a:r>
              <a:rPr lang="es-ES" sz="1200" dirty="0" smtClean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	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	Cenizas volcánicas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				 Escorias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	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	Bombas volcánicas</a:t>
            </a:r>
          </a:p>
        </p:txBody>
      </p:sp>
      <p:pic>
        <p:nvPicPr>
          <p:cNvPr id="7" name="3 Marcador de contenido" descr="volc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643063"/>
            <a:ext cx="5167313" cy="387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357188" y="5572125"/>
            <a:ext cx="30718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Fuente: www.cienciasdelatierra.wordpress.com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5" grpId="0" build="p"/>
      <p:bldP spid="8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rgbClr val="FFFF00"/>
                </a:solidFill>
                <a:latin typeface="+mn-lt"/>
              </a:rPr>
              <a:t>Lavas</a:t>
            </a:r>
            <a:br>
              <a:rPr lang="es-ES" sz="2400" dirty="0" smtClean="0">
                <a:solidFill>
                  <a:srgbClr val="FFFF00"/>
                </a:solidFill>
                <a:latin typeface="+mn-lt"/>
              </a:rPr>
            </a:br>
            <a:r>
              <a:rPr lang="es-ES" sz="1100" dirty="0" smtClean="0">
                <a:solidFill>
                  <a:schemeClr val="bg1"/>
                </a:solidFill>
                <a:latin typeface="+mn-lt"/>
              </a:rPr>
              <a:t>Fuentes: www.</a:t>
            </a:r>
            <a:r>
              <a:rPr lang="es-ES" sz="1050" dirty="0" smtClean="0">
                <a:solidFill>
                  <a:schemeClr val="bg1"/>
                </a:solidFill>
              </a:rPr>
              <a:t>recursos-tic.com/proyecto</a:t>
            </a:r>
            <a:endParaRPr lang="es-ES" sz="105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4 Imagen" descr="volcán kilaue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1388" y="357188"/>
            <a:ext cx="4154487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Volcán_lava fluid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2214563"/>
            <a:ext cx="43148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500063" y="5857875"/>
            <a:ext cx="41862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357188" y="1357313"/>
            <a:ext cx="41862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050" b="0" kern="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T: Oscila entre 600º y 1.200ºc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Tipos de lavas</a:t>
            </a:r>
          </a:p>
        </p:txBody>
      </p:sp>
      <p:pic>
        <p:nvPicPr>
          <p:cNvPr id="67587" name="3 Marcador de contenido" descr="volcán_lava cordada_travelaid.c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357313"/>
            <a:ext cx="3222625" cy="2143125"/>
          </a:xfrm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428625" y="785813"/>
            <a:ext cx="3286125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2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Lavas cordadas</a:t>
            </a:r>
          </a:p>
          <a:p>
            <a:pPr algn="ctr" eaLnBrk="0" hangingPunct="0">
              <a:defRPr/>
            </a:pPr>
            <a:r>
              <a:rPr lang="es-ES" sz="12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es-ES" sz="1200" b="0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pahoehoe</a:t>
            </a:r>
            <a:r>
              <a:rPr lang="es-ES" sz="12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7589" name="4 Marcador de contenido" descr="Volcán_lava pahoehoe_hawa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928688"/>
            <a:ext cx="401955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428625" y="6143625"/>
            <a:ext cx="36433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Fuente: </a:t>
            </a:r>
            <a:r>
              <a:rPr lang="es-ES" sz="105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</a:t>
            </a: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Joseluistorresphotography.com</a:t>
            </a:r>
          </a:p>
        </p:txBody>
      </p:sp>
      <p:pic>
        <p:nvPicPr>
          <p:cNvPr id="67591" name="10 Imagen" descr="volcán_cordado_joseluistorresphotograph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3929063"/>
            <a:ext cx="32861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 Título"/>
          <p:cNvSpPr txBox="1">
            <a:spLocks/>
          </p:cNvSpPr>
          <p:nvPr/>
        </p:nvSpPr>
        <p:spPr bwMode="auto">
          <a:xfrm>
            <a:off x="428625" y="3500438"/>
            <a:ext cx="36433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Fuente: </a:t>
            </a:r>
            <a:r>
              <a:rPr lang="es-ES" sz="105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www</a:t>
            </a: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Travelaid.cl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286250" y="6072188"/>
            <a:ext cx="3929063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http://volcanestrella.blogspot.com/2008_10_01_archive.html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5" grpId="0"/>
      <p:bldP spid="8" grpId="0"/>
      <p:bldP spid="12" grpId="0"/>
      <p:bldP spid="1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>
          <a:xfrm>
            <a:off x="4786313" y="274638"/>
            <a:ext cx="3900487" cy="439737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Tipos de lavas</a:t>
            </a:r>
          </a:p>
        </p:txBody>
      </p:sp>
      <p:pic>
        <p:nvPicPr>
          <p:cNvPr id="68611" name="6 Marcador de contenido" descr="Volcán_Aa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88" y="976313"/>
            <a:ext cx="3571875" cy="2381250"/>
          </a:xfrm>
        </p:spPr>
      </p:pic>
      <p:pic>
        <p:nvPicPr>
          <p:cNvPr id="68612" name="7 Imagen" descr="Volcán_lavas aa_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3714750"/>
            <a:ext cx="4495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Volcán_lava Aa II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785813"/>
            <a:ext cx="4343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Volcán_lavas Aa y cordada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444875"/>
            <a:ext cx="4262437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4857750" y="6215063"/>
            <a:ext cx="39004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s-ES" sz="105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Fuente: www.esacademic.com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428625" y="285750"/>
            <a:ext cx="387826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s-ES" sz="12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Lavas en bloques (</a:t>
            </a:r>
            <a:r>
              <a:rPr lang="es-ES" sz="1200" b="0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Aa</a:t>
            </a:r>
            <a:r>
              <a:rPr lang="es-ES" sz="12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785813" y="6143625"/>
            <a:ext cx="390048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s-ES" sz="105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Fuente: www.volcanestrella.blogspot.com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357188" y="3071813"/>
            <a:ext cx="39004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s-ES" sz="105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Fuente: www.volcanestrella.blogspot.com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4857750" y="2928938"/>
            <a:ext cx="390048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endParaRPr lang="es-ES" sz="105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0" hangingPunct="0">
              <a:defRPr/>
            </a:pPr>
            <a:r>
              <a:rPr lang="es-ES" sz="105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Fuente: www.esacademic.com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8" grpId="0"/>
      <p:bldP spid="9" grpId="0"/>
      <p:bldP spid="10" grpId="0"/>
      <p:bldP spid="11" grpId="0"/>
      <p:bldP spid="1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Tubo de lava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Monroe, J.; </a:t>
            </a:r>
            <a:r>
              <a:rPr lang="es-ES" sz="1050" dirty="0" err="1" smtClean="0">
                <a:solidFill>
                  <a:schemeClr val="bg1"/>
                </a:solidFill>
              </a:rPr>
              <a:t>Wicander</a:t>
            </a:r>
            <a:r>
              <a:rPr lang="es-ES" sz="1050" dirty="0" smtClean="0">
                <a:solidFill>
                  <a:schemeClr val="bg1"/>
                </a:solidFill>
              </a:rPr>
              <a:t>, R. (2008)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pic>
        <p:nvPicPr>
          <p:cNvPr id="69635" name="6 Imagen" descr="Volcán_tubo de lav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000125"/>
            <a:ext cx="7572375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>
          <a:xfrm>
            <a:off x="6215063" y="142875"/>
            <a:ext cx="2471737" cy="785813"/>
          </a:xfrm>
        </p:spPr>
        <p:txBody>
          <a:bodyPr/>
          <a:lstStyle/>
          <a:p>
            <a:pPr>
              <a:defRPr/>
            </a:pPr>
            <a:r>
              <a:rPr lang="es-ES" sz="2400" dirty="0" smtClean="0">
                <a:solidFill>
                  <a:srgbClr val="FFFF00"/>
                </a:solidFill>
              </a:rPr>
              <a:t>Tubo de lava</a:t>
            </a:r>
            <a:br>
              <a:rPr lang="es-ES" sz="2400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esacademic.com</a:t>
            </a:r>
          </a:p>
        </p:txBody>
      </p:sp>
      <p:pic>
        <p:nvPicPr>
          <p:cNvPr id="4" name="3 Marcador de contenido" descr="tubo lava I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91763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>
          <a:xfrm>
            <a:off x="285750" y="214313"/>
            <a:ext cx="4257675" cy="725487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Proyección de lavas al mar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http://www.uclm.es/profesorado/egcardenas/almo.htm</a:t>
            </a:r>
          </a:p>
        </p:txBody>
      </p:sp>
      <p:pic>
        <p:nvPicPr>
          <p:cNvPr id="6" name="5 Marcador de contenido" descr="lava almoadill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57688" y="274638"/>
            <a:ext cx="4500562" cy="868362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Lavas en almohadillas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http://www.uclm.es/profesorado/egcardenas/almo.htm</a:t>
            </a:r>
            <a:endParaRPr lang="es-ES" sz="1050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Lava en almohadilla III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74638"/>
            <a:ext cx="4117975" cy="2714625"/>
          </a:xfrm>
        </p:spPr>
      </p:pic>
      <p:pic>
        <p:nvPicPr>
          <p:cNvPr id="5" name="4 Imagen" descr="lavas en almohadilla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214563"/>
            <a:ext cx="44862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avas en almohadillasI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451225"/>
            <a:ext cx="421481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8" y="274638"/>
            <a:ext cx="4614862" cy="1143000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Estructuras </a:t>
            </a:r>
            <a:r>
              <a:rPr lang="es-ES" sz="2400" b="1" dirty="0" err="1" smtClean="0">
                <a:solidFill>
                  <a:srgbClr val="FFFF00"/>
                </a:solidFill>
              </a:rPr>
              <a:t>columnares</a:t>
            </a:r>
            <a:r>
              <a:rPr lang="es-ES" sz="1050" b="1" dirty="0" smtClean="0">
                <a:solidFill>
                  <a:schemeClr val="bg1"/>
                </a:solidFill>
              </a:rPr>
              <a:t/>
            </a:r>
            <a:br>
              <a:rPr lang="es-ES" sz="1050" b="1" dirty="0" smtClean="0">
                <a:solidFill>
                  <a:schemeClr val="bg1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canstockphoto.es 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lavas con disyunción columna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3786188" cy="2665413"/>
          </a:xfrm>
        </p:spPr>
      </p:pic>
      <p:pic>
        <p:nvPicPr>
          <p:cNvPr id="6" name="5 Imagen" descr="Calzada_de_los_gigantes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357563"/>
            <a:ext cx="37861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alzada_desamedi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87813" y="2143125"/>
            <a:ext cx="498475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4938" y="5857875"/>
            <a:ext cx="4543425" cy="7747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  <a:latin typeface="+mn-lt"/>
              </a:rPr>
              <a:t>Cenizas volcánic</a:t>
            </a:r>
            <a:r>
              <a:rPr lang="es-ES" sz="2400" b="1" dirty="0" smtClean="0">
                <a:solidFill>
                  <a:srgbClr val="FFFF00"/>
                </a:solidFill>
              </a:rPr>
              <a:t>as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b="1" dirty="0" smtClean="0">
                <a:solidFill>
                  <a:schemeClr val="bg1"/>
                </a:solidFill>
              </a:rPr>
              <a:t>Fuente: Holmes, A.; Holmes, D. (1987)</a:t>
            </a:r>
            <a:br>
              <a:rPr lang="es-ES" sz="1050" b="1" dirty="0" smtClean="0">
                <a:solidFill>
                  <a:schemeClr val="bg1"/>
                </a:solidFill>
              </a:rPr>
            </a:br>
            <a:r>
              <a:rPr lang="es-ES" sz="1050" b="1" dirty="0" smtClean="0">
                <a:solidFill>
                  <a:schemeClr val="bg1"/>
                </a:solidFill>
              </a:rPr>
              <a:t>Fotografía: www.primicias24.com</a:t>
            </a:r>
            <a:endParaRPr lang="es-ES" sz="1050" b="1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Volcán_ceniza-volca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101263" cy="69294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13" y="3213100"/>
            <a:ext cx="1319212" cy="43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ES" sz="1200" b="1" dirty="0" err="1" smtClean="0"/>
              <a:t>Hematita</a:t>
            </a:r>
            <a:r>
              <a:rPr lang="es-ES" sz="1200" b="1" dirty="0" smtClean="0"/>
              <a:t/>
            </a:r>
            <a:br>
              <a:rPr lang="es-ES" sz="1200" b="1" dirty="0" smtClean="0"/>
            </a:br>
            <a:r>
              <a:rPr lang="es-ES" sz="1200" b="1" dirty="0" smtClean="0"/>
              <a:t>Fe</a:t>
            </a:r>
            <a:r>
              <a:rPr lang="es-ES" sz="1050" b="1" dirty="0" smtClean="0"/>
              <a:t>2</a:t>
            </a:r>
            <a:r>
              <a:rPr lang="es-ES" sz="1200" b="1" dirty="0" smtClean="0"/>
              <a:t>O</a:t>
            </a:r>
            <a:r>
              <a:rPr lang="es-ES" sz="1050" b="1" dirty="0" smtClean="0"/>
              <a:t>3</a:t>
            </a:r>
            <a:endParaRPr lang="es-ES" sz="1050" b="1" dirty="0"/>
          </a:p>
        </p:txBody>
      </p:sp>
      <p:pic>
        <p:nvPicPr>
          <p:cNvPr id="4" name="Picture 12" descr="Resultado de imagen para Hematit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1052513"/>
            <a:ext cx="3933825" cy="2743200"/>
          </a:xfrm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684213" y="115888"/>
            <a:ext cx="59039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óxidos</a:t>
            </a:r>
            <a:r>
              <a:rPr lang="es-ES" sz="2400">
                <a:cs typeface="Arial" charset="0"/>
              </a:rPr>
              <a:t/>
            </a:r>
            <a:br>
              <a:rPr lang="es-ES" sz="2400">
                <a:cs typeface="Arial" charset="0"/>
              </a:rPr>
            </a:br>
            <a:endParaRPr lang="es-ES" sz="2400">
              <a:cs typeface="Arial" charset="0"/>
            </a:endParaRPr>
          </a:p>
        </p:txBody>
      </p:sp>
      <p:pic>
        <p:nvPicPr>
          <p:cNvPr id="15365" name="Picture 2" descr="https://upload.wikimedia.org/wikipedia/commons/thumb/0/00/Magnetita.JPG/800px-Magneti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1125538"/>
            <a:ext cx="30734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Resultado de imagen para aga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2700" y="1071563"/>
            <a:ext cx="26384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Resultado de imagen para alÃºmi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3933825"/>
            <a:ext cx="268763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Resultado de imagen para RubÃ­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8163" y="3902075"/>
            <a:ext cx="305435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4605338" y="1196975"/>
            <a:ext cx="1319212" cy="4318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200" dirty="0" smtClean="0">
                <a:solidFill>
                  <a:schemeClr val="bg1"/>
                </a:solidFill>
              </a:rPr>
              <a:t>Magnetita</a:t>
            </a:r>
            <a:br>
              <a:rPr lang="es-ES" sz="1200" dirty="0" smtClean="0">
                <a:solidFill>
                  <a:schemeClr val="bg1"/>
                </a:solidFill>
              </a:rPr>
            </a:br>
            <a:r>
              <a:rPr lang="es-ES" sz="1200" dirty="0" smtClean="0">
                <a:solidFill>
                  <a:schemeClr val="bg1"/>
                </a:solidFill>
              </a:rPr>
              <a:t>Fe</a:t>
            </a:r>
            <a:r>
              <a:rPr lang="es-ES" sz="1050" dirty="0" smtClean="0">
                <a:solidFill>
                  <a:schemeClr val="bg1"/>
                </a:solidFill>
              </a:rPr>
              <a:t>2</a:t>
            </a:r>
            <a:r>
              <a:rPr lang="es-ES" sz="1200" dirty="0" smtClean="0">
                <a:solidFill>
                  <a:schemeClr val="bg1"/>
                </a:solidFill>
              </a:rPr>
              <a:t>O</a:t>
            </a:r>
            <a:r>
              <a:rPr lang="es-ES" sz="1050" dirty="0" smtClean="0">
                <a:solidFill>
                  <a:schemeClr val="bg1"/>
                </a:solidFill>
              </a:rPr>
              <a:t>3:Mg</a:t>
            </a:r>
            <a:endParaRPr lang="es-ES" sz="1050" dirty="0">
              <a:solidFill>
                <a:schemeClr val="bg1"/>
              </a:solidFill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001000" y="1143000"/>
            <a:ext cx="1319213" cy="4318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200" dirty="0" smtClean="0"/>
              <a:t>Ágata</a:t>
            </a:r>
          </a:p>
          <a:p>
            <a:pPr>
              <a:defRPr/>
            </a:pPr>
            <a:r>
              <a:rPr lang="es-ES" sz="1200" dirty="0" smtClean="0"/>
              <a:t>SiO2</a:t>
            </a:r>
            <a:endParaRPr lang="es-ES" sz="1050" dirty="0"/>
          </a:p>
        </p:txBody>
      </p:sp>
      <p:sp>
        <p:nvSpPr>
          <p:cNvPr id="12" name="1 Título"/>
          <p:cNvSpPr txBox="1">
            <a:spLocks/>
          </p:cNvSpPr>
          <p:nvPr/>
        </p:nvSpPr>
        <p:spPr>
          <a:xfrm>
            <a:off x="180975" y="3940175"/>
            <a:ext cx="1319213" cy="4318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200" dirty="0" smtClean="0"/>
              <a:t>Alúmina</a:t>
            </a:r>
            <a:br>
              <a:rPr lang="es-ES" sz="1200" dirty="0" smtClean="0"/>
            </a:br>
            <a:r>
              <a:rPr lang="es-ES" sz="1200" dirty="0" smtClean="0"/>
              <a:t>Al</a:t>
            </a:r>
            <a:r>
              <a:rPr lang="es-ES" sz="1050" dirty="0" smtClean="0"/>
              <a:t>2</a:t>
            </a:r>
            <a:r>
              <a:rPr lang="es-ES" sz="1200" dirty="0" smtClean="0"/>
              <a:t>O</a:t>
            </a:r>
            <a:r>
              <a:rPr lang="es-ES" sz="1050" dirty="0" smtClean="0"/>
              <a:t>3</a:t>
            </a:r>
            <a:endParaRPr lang="es-ES" sz="1050" dirty="0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113088" y="5286375"/>
            <a:ext cx="1319212" cy="431800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s-ES" sz="1200" dirty="0" smtClean="0"/>
              <a:t>Rubí</a:t>
            </a:r>
            <a:br>
              <a:rPr lang="es-ES" sz="1200" dirty="0" smtClean="0"/>
            </a:br>
            <a:r>
              <a:rPr lang="es-ES" sz="1200" dirty="0" smtClean="0"/>
              <a:t>Al</a:t>
            </a:r>
            <a:r>
              <a:rPr lang="es-ES" sz="1050" dirty="0" smtClean="0"/>
              <a:t>2</a:t>
            </a:r>
            <a:r>
              <a:rPr lang="es-ES" sz="1200" dirty="0" smtClean="0"/>
              <a:t>O</a:t>
            </a:r>
            <a:r>
              <a:rPr lang="es-ES" sz="1050" dirty="0" smtClean="0"/>
              <a:t>3:Fe y Cr</a:t>
            </a:r>
            <a:endParaRPr lang="es-E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7813" y="285750"/>
            <a:ext cx="3328987" cy="1143000"/>
          </a:xfrm>
        </p:spPr>
        <p:txBody>
          <a:bodyPr/>
          <a:lstStyle/>
          <a:p>
            <a:pPr>
              <a:defRPr/>
            </a:pPr>
            <a:r>
              <a:rPr lang="es-ES" sz="2400" b="1" dirty="0" err="1" smtClean="0">
                <a:solidFill>
                  <a:srgbClr val="FFFF00"/>
                </a:solidFill>
              </a:rPr>
              <a:t>Géyseres</a:t>
            </a:r>
            <a:r>
              <a:rPr lang="es-ES" sz="1050" dirty="0" smtClean="0">
                <a:solidFill>
                  <a:schemeClr val="bg1"/>
                </a:solidFill>
              </a:rPr>
              <a:t/>
            </a:r>
            <a:br>
              <a:rPr lang="es-ES" sz="1050" dirty="0" smtClean="0">
                <a:solidFill>
                  <a:schemeClr val="bg1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www.ohalpinjones.com</a:t>
            </a:r>
            <a:endParaRPr lang="es-ES" sz="1050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geyser_yellowston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4875213" cy="6500813"/>
          </a:xfrm>
        </p:spPr>
      </p:pic>
      <p:pic>
        <p:nvPicPr>
          <p:cNvPr id="5" name="4 Imagen" descr="geyser en yellowston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1500188"/>
            <a:ext cx="32369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5357813" y="4929188"/>
            <a:ext cx="3328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Yellowstone</a:t>
            </a:r>
          </a:p>
          <a:p>
            <a:pPr algn="ctr" eaLnBrk="0" hangingPunct="0">
              <a:defRPr/>
            </a:pPr>
            <a:r>
              <a:rPr lang="es-ES" sz="1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USA</a:t>
            </a:r>
            <a:endParaRPr lang="es-ES" sz="14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2071688" y="5500688"/>
            <a:ext cx="33289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Islandia</a:t>
            </a:r>
            <a:endParaRPr lang="es-ES" sz="14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14233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esultado de imagen para Aragon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" y="1473200"/>
            <a:ext cx="30130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681163" y="1484313"/>
            <a:ext cx="1223962" cy="604837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  <a:defRPr/>
            </a:pPr>
            <a:r>
              <a:rPr lang="es-ES" sz="1800" b="1" dirty="0" err="1" smtClean="0">
                <a:solidFill>
                  <a:schemeClr val="bg1"/>
                </a:solidFill>
                <a:cs typeface="Arial" pitchFamily="34" charset="0"/>
              </a:rPr>
              <a:t>Aragonita</a:t>
            </a:r>
            <a:endParaRPr lang="es-ES" sz="18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s-ES" sz="1800" b="1" dirty="0" smtClean="0">
                <a:solidFill>
                  <a:schemeClr val="bg1"/>
                </a:solidFill>
                <a:cs typeface="Arial" pitchFamily="34" charset="0"/>
              </a:rPr>
              <a:t>CaCO3</a:t>
            </a:r>
            <a:endParaRPr lang="es-ES" sz="1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/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carbonatos</a:t>
            </a:r>
          </a:p>
        </p:txBody>
      </p:sp>
      <p:sp>
        <p:nvSpPr>
          <p:cNvPr id="16389" name="AutoShape 2" descr="Resultado de imagen para Aragoni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6390" name="Picture 6" descr="Resultado de imagen para calci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2463" y="1484313"/>
            <a:ext cx="2881312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3221038" y="1484313"/>
            <a:ext cx="1223962" cy="6048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Calcita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CaCO3</a:t>
            </a:r>
            <a:endParaRPr lang="es-ES" sz="1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6392" name="Picture 8" descr="Resultado de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3000" y="1497013"/>
            <a:ext cx="267017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7885113" y="3024188"/>
            <a:ext cx="1030287" cy="6048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Siderita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FeCO3</a:t>
            </a:r>
            <a:endParaRPr lang="es-ES" sz="1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6394" name="Picture 10" descr="Resultado de imagen para cerus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075" y="3886200"/>
            <a:ext cx="296545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833563" y="3886200"/>
            <a:ext cx="1223962" cy="6048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Cerusita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solidFill>
                  <a:schemeClr val="bg1"/>
                </a:solidFill>
                <a:cs typeface="Arial" pitchFamily="34" charset="0"/>
              </a:rPr>
              <a:t>PbCO3</a:t>
            </a:r>
            <a:endParaRPr lang="es-ES" sz="18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6396" name="Picture 12" descr="Resultado de imagen para magnes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6275" y="3886200"/>
            <a:ext cx="2824163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4816475" y="3886200"/>
            <a:ext cx="1223963" cy="6048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800" dirty="0" err="1" smtClean="0">
                <a:cs typeface="Arial" pitchFamily="34" charset="0"/>
              </a:rPr>
              <a:t>Magnusita</a:t>
            </a:r>
            <a:endParaRPr lang="es-ES" sz="18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cs typeface="Arial" pitchFamily="34" charset="0"/>
              </a:rPr>
              <a:t>MgCO3</a:t>
            </a:r>
            <a:endParaRPr lang="es-ES" sz="1800" dirty="0">
              <a:cs typeface="Arial" pitchFamily="34" charset="0"/>
            </a:endParaRPr>
          </a:p>
        </p:txBody>
      </p:sp>
      <p:pic>
        <p:nvPicPr>
          <p:cNvPr id="16398" name="Picture 14" descr="Resultado de imagen para Azuri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3000" y="3862388"/>
            <a:ext cx="2670175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7691438" y="3886200"/>
            <a:ext cx="1223962" cy="6048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800" dirty="0" smtClean="0">
                <a:cs typeface="Arial" pitchFamily="34" charset="0"/>
              </a:rPr>
              <a:t>Azurita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800" dirty="0"/>
              <a:t>Cu</a:t>
            </a:r>
            <a:r>
              <a:rPr lang="es-ES" sz="1800" baseline="-25000" dirty="0"/>
              <a:t>3</a:t>
            </a:r>
            <a:r>
              <a:rPr lang="es-ES" sz="1800" dirty="0"/>
              <a:t>(CO</a:t>
            </a:r>
            <a:r>
              <a:rPr lang="es-ES" sz="1800" baseline="-25000" dirty="0"/>
              <a:t>3</a:t>
            </a:r>
            <a:r>
              <a:rPr lang="es-ES" sz="1800" dirty="0"/>
              <a:t>)</a:t>
            </a:r>
            <a:r>
              <a:rPr lang="es-ES" sz="1800" baseline="-25000" dirty="0"/>
              <a:t>2</a:t>
            </a:r>
            <a:r>
              <a:rPr lang="es-ES" sz="1800" dirty="0"/>
              <a:t>(OH)</a:t>
            </a:r>
            <a:r>
              <a:rPr lang="es-ES" sz="1800" baseline="-25000" dirty="0"/>
              <a:t>2</a:t>
            </a:r>
            <a:endParaRPr lang="es-ES" sz="1800" dirty="0" smtClean="0">
              <a:cs typeface="Arial" pitchFamily="34" charset="0"/>
            </a:endParaRPr>
          </a:p>
          <a:p>
            <a:pPr marL="0" indent="0">
              <a:buFont typeface="Arial" pitchFamily="34" charset="0"/>
              <a:buNone/>
              <a:defRPr/>
            </a:pPr>
            <a:endParaRPr lang="es-ES" sz="18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carbonatos</a:t>
            </a:r>
          </a:p>
        </p:txBody>
      </p:sp>
      <p:pic>
        <p:nvPicPr>
          <p:cNvPr id="17411" name="Picture 2" descr="Rhodochrosite-Pyrite-Calcite-2192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2295525"/>
            <a:ext cx="3240087" cy="3490913"/>
          </a:xfrm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539750" y="2133600"/>
            <a:ext cx="27368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>Rodocrosita</a:t>
            </a:r>
          </a:p>
          <a:p>
            <a:r>
              <a:rPr lang="es-ES" sz="1600">
                <a:cs typeface="Arial" charset="0"/>
              </a:rPr>
              <a:t>MnCO3:Cu;Ag;Pb</a:t>
            </a:r>
            <a:endParaRPr lang="es-ES" sz="4000">
              <a:cs typeface="Arial" charset="0"/>
            </a:endParaRPr>
          </a:p>
        </p:txBody>
      </p:sp>
      <p:pic>
        <p:nvPicPr>
          <p:cNvPr id="17413" name="Picture 4" descr="Malachite-Opal-oldeuro-75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357438"/>
            <a:ext cx="3006725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5435600" y="2286000"/>
            <a:ext cx="27368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s-ES" sz="1600">
              <a:cs typeface="Arial" charset="0"/>
            </a:endParaRPr>
          </a:p>
          <a:p>
            <a:r>
              <a:rPr lang="es-ES" sz="1600">
                <a:cs typeface="Arial" charset="0"/>
              </a:rPr>
              <a:t>Malaquita</a:t>
            </a:r>
          </a:p>
          <a:p>
            <a:r>
              <a:rPr lang="es-ES" sz="1600">
                <a:cs typeface="Arial" charset="0"/>
              </a:rPr>
              <a:t>Cu2CO3(OH)</a:t>
            </a:r>
            <a:endParaRPr lang="es-ES" sz="40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Resultado de imagen para Pir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1412875"/>
            <a:ext cx="30003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65363" y="1412875"/>
            <a:ext cx="863600" cy="460375"/>
          </a:xfrm>
        </p:spPr>
        <p:txBody>
          <a:bodyPr>
            <a:normAutofit fontScale="40000" lnSpcReduction="20000"/>
          </a:bodyPr>
          <a:lstStyle/>
          <a:p>
            <a:pPr marL="0" indent="0">
              <a:buFontTx/>
              <a:buNone/>
              <a:defRPr/>
            </a:pPr>
            <a:r>
              <a:rPr lang="es-ES" b="1" dirty="0" smtClean="0"/>
              <a:t>Pirita</a:t>
            </a:r>
          </a:p>
          <a:p>
            <a:pPr marL="0" indent="0">
              <a:buFontTx/>
              <a:buNone/>
              <a:defRPr/>
            </a:pPr>
            <a:r>
              <a:rPr lang="es-ES" b="1" dirty="0" smtClean="0"/>
              <a:t>FeS2</a:t>
            </a:r>
            <a:endParaRPr lang="es-ES" b="1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/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Sulfuros</a:t>
            </a:r>
          </a:p>
        </p:txBody>
      </p:sp>
      <p:sp>
        <p:nvSpPr>
          <p:cNvPr id="18437" name="AutoShape 2" descr="Resultado de imagen para Piri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8438" name="Picture 6" descr="Resultado de imagen para gale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8963" y="1395413"/>
            <a:ext cx="35290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 txBox="1">
            <a:spLocks/>
          </p:cNvSpPr>
          <p:nvPr/>
        </p:nvSpPr>
        <p:spPr>
          <a:xfrm>
            <a:off x="5219700" y="1395413"/>
            <a:ext cx="865188" cy="46037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dirty="0" smtClean="0"/>
              <a:t>Galena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dirty="0" err="1" smtClean="0"/>
              <a:t>PbS</a:t>
            </a:r>
            <a:endParaRPr lang="es-ES" dirty="0"/>
          </a:p>
        </p:txBody>
      </p:sp>
      <p:pic>
        <p:nvPicPr>
          <p:cNvPr id="18440" name="Picture 8" descr="Resultado de imagen para Esfaler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412875"/>
            <a:ext cx="25638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6372225" y="1395413"/>
            <a:ext cx="863600" cy="46037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dirty="0" smtClean="0"/>
              <a:t>Esfalerita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dirty="0" err="1" smtClean="0"/>
              <a:t>ZnS</a:t>
            </a:r>
            <a:endParaRPr lang="es-ES" dirty="0"/>
          </a:p>
        </p:txBody>
      </p:sp>
      <p:pic>
        <p:nvPicPr>
          <p:cNvPr id="18442" name="Picture 10" descr="Resultado de imagen para Calcopir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375" y="4214813"/>
            <a:ext cx="27432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471488" y="4221163"/>
            <a:ext cx="1360487" cy="460375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dirty="0" smtClean="0"/>
              <a:t>Calcopirita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dirty="0" smtClean="0"/>
              <a:t>FeS2:Cu</a:t>
            </a:r>
            <a:endParaRPr lang="es-ES" dirty="0"/>
          </a:p>
        </p:txBody>
      </p:sp>
      <p:pic>
        <p:nvPicPr>
          <p:cNvPr id="18444" name="Picture 12" descr="Germanit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25863" y="4149725"/>
            <a:ext cx="248443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4572000" y="5657850"/>
            <a:ext cx="1638300" cy="5794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/>
              <a:t>Germanita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/>
              <a:t>Cu</a:t>
            </a:r>
            <a:r>
              <a:rPr lang="es-ES" sz="1600" baseline="-25000" dirty="0" smtClean="0"/>
              <a:t>13</a:t>
            </a:r>
            <a:r>
              <a:rPr lang="es-ES" sz="1600" dirty="0" smtClean="0"/>
              <a:t>Ge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Fe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SS</a:t>
            </a:r>
            <a:r>
              <a:rPr lang="es-ES" sz="1600" baseline="-25000" dirty="0" smtClean="0"/>
              <a:t>16</a:t>
            </a:r>
            <a:endParaRPr lang="es-ES" sz="1600" dirty="0" smtClean="0"/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  <p:pic>
        <p:nvPicPr>
          <p:cNvPr id="18446" name="Picture 14" descr="Koboltglan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4156075"/>
            <a:ext cx="2582863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2 Marcador de contenido"/>
          <p:cNvSpPr txBox="1">
            <a:spLocks/>
          </p:cNvSpPr>
          <p:nvPr/>
        </p:nvSpPr>
        <p:spPr>
          <a:xfrm>
            <a:off x="6416675" y="5657850"/>
            <a:ext cx="1638300" cy="5794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/>
              <a:t>Cobaltita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600" dirty="0" err="1" smtClean="0"/>
              <a:t>CoS</a:t>
            </a:r>
            <a:endParaRPr lang="es-ES" sz="1600" dirty="0" smtClean="0"/>
          </a:p>
          <a:p>
            <a:pPr marL="0" indent="0">
              <a:buFont typeface="Arial" pitchFamily="34" charset="0"/>
              <a:buNone/>
              <a:defRPr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sultado de imagen para ye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00213"/>
            <a:ext cx="35290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2 Marcador de contenido"/>
          <p:cNvSpPr>
            <a:spLocks noGrp="1"/>
          </p:cNvSpPr>
          <p:nvPr>
            <p:ph idx="1"/>
          </p:nvPr>
        </p:nvSpPr>
        <p:spPr>
          <a:xfrm>
            <a:off x="246063" y="1714500"/>
            <a:ext cx="1517650" cy="5619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Yeso</a:t>
            </a:r>
          </a:p>
          <a:p>
            <a:pPr marL="0" indent="0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SO4Ca.H2O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Sulfatos</a:t>
            </a:r>
          </a:p>
        </p:txBody>
      </p:sp>
      <p:pic>
        <p:nvPicPr>
          <p:cNvPr id="19461" name="Picture 4" descr="Resultado de imagen para rosa del desier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76700"/>
            <a:ext cx="36750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2 Marcador de contenido"/>
          <p:cNvSpPr txBox="1">
            <a:spLocks/>
          </p:cNvSpPr>
          <p:nvPr/>
        </p:nvSpPr>
        <p:spPr bwMode="auto">
          <a:xfrm>
            <a:off x="192088" y="4079875"/>
            <a:ext cx="22923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Rosa del desierto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SO4Ca.H2O con SO2</a:t>
            </a:r>
          </a:p>
        </p:txBody>
      </p:sp>
      <p:pic>
        <p:nvPicPr>
          <p:cNvPr id="19463" name="Picture 6" descr="Resultado de imagen para Bar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735138"/>
            <a:ext cx="2528888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2 Marcador de contenido"/>
          <p:cNvSpPr txBox="1">
            <a:spLocks/>
          </p:cNvSpPr>
          <p:nvPr/>
        </p:nvSpPr>
        <p:spPr bwMode="auto">
          <a:xfrm>
            <a:off x="5684838" y="3154363"/>
            <a:ext cx="7588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/>
              <a:t>Barita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/>
              <a:t>SO4Ba</a:t>
            </a:r>
          </a:p>
        </p:txBody>
      </p:sp>
      <p:pic>
        <p:nvPicPr>
          <p:cNvPr id="19465" name="Picture 8" descr="Resultado de imag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0975" y="4076700"/>
            <a:ext cx="24526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2 Marcador de contenido"/>
          <p:cNvSpPr txBox="1">
            <a:spLocks/>
          </p:cNvSpPr>
          <p:nvPr/>
        </p:nvSpPr>
        <p:spPr bwMode="auto">
          <a:xfrm>
            <a:off x="4043363" y="4098925"/>
            <a:ext cx="2290762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Celestina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SO4Sr.H2O </a:t>
            </a:r>
          </a:p>
        </p:txBody>
      </p:sp>
      <p:pic>
        <p:nvPicPr>
          <p:cNvPr id="19467" name="Picture 10" descr="Resultado de imagen para Selen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9238" y="1735138"/>
            <a:ext cx="2509837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8" name="2 Marcador de contenido"/>
          <p:cNvSpPr txBox="1">
            <a:spLocks/>
          </p:cNvSpPr>
          <p:nvPr/>
        </p:nvSpPr>
        <p:spPr bwMode="auto">
          <a:xfrm>
            <a:off x="6599238" y="1844675"/>
            <a:ext cx="229076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Selenita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</a:rPr>
              <a:t>SO4Ca.H2O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esultado de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28463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0988" y="3568700"/>
            <a:ext cx="1017587" cy="503238"/>
          </a:xfrm>
        </p:spPr>
        <p:txBody>
          <a:bodyPr>
            <a:normAutofit fontScale="85000" lnSpcReduction="20000"/>
          </a:bodyPr>
          <a:lstStyle/>
          <a:p>
            <a:pPr marL="0" indent="0">
              <a:buFontTx/>
              <a:buNone/>
              <a:defRPr/>
            </a:pPr>
            <a:r>
              <a:rPr lang="es-ES" sz="1600" b="1" dirty="0" smtClean="0">
                <a:solidFill>
                  <a:schemeClr val="bg1"/>
                </a:solidFill>
              </a:rPr>
              <a:t>Halita</a:t>
            </a:r>
          </a:p>
          <a:p>
            <a:pPr marL="0" indent="0">
              <a:buFontTx/>
              <a:buNone/>
              <a:defRPr/>
            </a:pPr>
            <a:r>
              <a:rPr lang="es-ES" sz="1600" b="1" dirty="0" err="1" smtClean="0">
                <a:solidFill>
                  <a:schemeClr val="bg1"/>
                </a:solidFill>
              </a:rPr>
              <a:t>ClNa</a:t>
            </a:r>
            <a:endParaRPr lang="es-ES" sz="1600" b="1" dirty="0">
              <a:solidFill>
                <a:schemeClr val="bg1"/>
              </a:solidFill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Haluros</a:t>
            </a:r>
          </a:p>
        </p:txBody>
      </p:sp>
      <p:pic>
        <p:nvPicPr>
          <p:cNvPr id="20485" name="Picture 4" descr="Resultado de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1513" y="1484313"/>
            <a:ext cx="272891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3211513" y="3579813"/>
            <a:ext cx="1019175" cy="5048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/>
              <a:t>Fluorita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/>
              <a:t>CaF2</a:t>
            </a:r>
            <a:endParaRPr lang="es-ES" sz="1600" dirty="0"/>
          </a:p>
        </p:txBody>
      </p:sp>
      <p:pic>
        <p:nvPicPr>
          <p:cNvPr id="20487" name="Picture 6" descr="Resultado de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484313"/>
            <a:ext cx="29273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6011863" y="1498600"/>
            <a:ext cx="1655762" cy="5048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600" dirty="0" smtClean="0">
                <a:solidFill>
                  <a:schemeClr val="bg1"/>
                </a:solidFill>
              </a:rPr>
              <a:t>Vanadinita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s-ES" sz="1600" dirty="0">
                <a:solidFill>
                  <a:schemeClr val="bg1"/>
                </a:solidFill>
              </a:rPr>
              <a:t>Pb</a:t>
            </a:r>
            <a:r>
              <a:rPr lang="es-ES" sz="1600" baseline="-25000" dirty="0">
                <a:solidFill>
                  <a:schemeClr val="bg1"/>
                </a:solidFill>
              </a:rPr>
              <a:t>5</a:t>
            </a:r>
            <a:r>
              <a:rPr lang="es-ES" sz="1600" dirty="0">
                <a:solidFill>
                  <a:schemeClr val="bg1"/>
                </a:solidFill>
              </a:rPr>
              <a:t>(VO</a:t>
            </a:r>
            <a:r>
              <a:rPr lang="es-ES" sz="1600" baseline="-25000" dirty="0">
                <a:solidFill>
                  <a:schemeClr val="bg1"/>
                </a:solidFill>
              </a:rPr>
              <a:t>4</a:t>
            </a:r>
            <a:r>
              <a:rPr lang="es-ES" sz="1600" dirty="0">
                <a:solidFill>
                  <a:schemeClr val="bg1"/>
                </a:solidFill>
              </a:rPr>
              <a:t>)</a:t>
            </a:r>
            <a:r>
              <a:rPr lang="es-ES" sz="1600" baseline="-25000" dirty="0">
                <a:solidFill>
                  <a:schemeClr val="bg1"/>
                </a:solidFill>
              </a:rPr>
              <a:t>3</a:t>
            </a:r>
            <a:r>
              <a:rPr lang="es-ES" sz="1600" dirty="0">
                <a:solidFill>
                  <a:schemeClr val="bg1"/>
                </a:solidFill>
              </a:rPr>
              <a:t>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s-ES" sz="2400" b="1" smtClean="0">
                <a:solidFill>
                  <a:srgbClr val="FFFF00"/>
                </a:solidFill>
              </a:rPr>
              <a:t>Minerales y Rocas</a:t>
            </a:r>
            <a:r>
              <a:rPr lang="es-ES" sz="4800" b="1" smtClean="0">
                <a:solidFill>
                  <a:schemeClr val="bg1"/>
                </a:solidFill>
              </a:rPr>
              <a:t/>
            </a:r>
            <a:br>
              <a:rPr lang="es-ES" sz="4800" b="1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Fuentes: </a:t>
            </a:r>
            <a:br>
              <a:rPr lang="es-ES" sz="1100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Monroe, J.; Wicander, R.; et al (2008). </a:t>
            </a:r>
            <a:r>
              <a:rPr lang="es-ES" sz="1100" i="1" smtClean="0">
                <a:solidFill>
                  <a:schemeClr val="bg1"/>
                </a:solidFill>
              </a:rPr>
              <a:t>Geología: dinámica y evolución de la Tierra. </a:t>
            </a:r>
            <a:r>
              <a:rPr lang="es-ES" sz="1100" smtClean="0">
                <a:solidFill>
                  <a:schemeClr val="bg1"/>
                </a:solidFill>
              </a:rPr>
              <a:t>Paraninfo. Madrid. p: 726.</a:t>
            </a:r>
            <a:br>
              <a:rPr lang="es-ES" sz="1100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Tarbuck, E.; Lutgens, F. (2005). </a:t>
            </a:r>
            <a:r>
              <a:rPr lang="es-ES" sz="1100" i="1" smtClean="0">
                <a:solidFill>
                  <a:schemeClr val="bg1"/>
                </a:solidFill>
              </a:rPr>
              <a:t>Ciencias de la Tierra. </a:t>
            </a:r>
            <a:r>
              <a:rPr lang="es-ES" sz="1100" smtClean="0">
                <a:solidFill>
                  <a:schemeClr val="bg1"/>
                </a:solidFill>
              </a:rPr>
              <a:t>Pearson-Prentice Hall. Madrid. p: 686.</a:t>
            </a:r>
            <a:br>
              <a:rPr lang="es-ES" sz="1100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Petersen, C.; Leanza, F. (1968). </a:t>
            </a:r>
            <a:r>
              <a:rPr lang="es-ES" sz="1100" i="1" smtClean="0">
                <a:solidFill>
                  <a:schemeClr val="bg1"/>
                </a:solidFill>
              </a:rPr>
              <a:t>Elementos de Geología Aplicada. </a:t>
            </a:r>
            <a:r>
              <a:rPr lang="es-ES" sz="1100" smtClean="0">
                <a:solidFill>
                  <a:schemeClr val="bg1"/>
                </a:solidFill>
              </a:rPr>
              <a:t>Nigar. Buenos Aires. p: 473.</a:t>
            </a:r>
            <a:br>
              <a:rPr lang="es-ES" sz="1100" smtClean="0">
                <a:solidFill>
                  <a:schemeClr val="bg1"/>
                </a:solidFill>
              </a:rPr>
            </a:br>
            <a:endParaRPr lang="es-ES" sz="24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2875" y="1357313"/>
            <a:ext cx="9001125" cy="57594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s-ES" sz="1100" b="1" dirty="0" smtClean="0">
                <a:solidFill>
                  <a:srgbClr val="FFFF00"/>
                </a:solidFill>
                <a:latin typeface="+mj-lt"/>
              </a:rPr>
              <a:t>MINERAL</a:t>
            </a:r>
          </a:p>
          <a:p>
            <a:pPr>
              <a:buFontTx/>
              <a:buNone/>
              <a:defRPr/>
            </a:pPr>
            <a:r>
              <a:rPr lang="es-ES" sz="1100" b="1" dirty="0" smtClean="0">
                <a:solidFill>
                  <a:schemeClr val="bg1"/>
                </a:solidFill>
                <a:latin typeface="+mj-lt"/>
              </a:rPr>
              <a:t>S/Monroe, J; </a:t>
            </a:r>
            <a:r>
              <a:rPr lang="es-ES" sz="1100" b="1" dirty="0" err="1" smtClean="0">
                <a:solidFill>
                  <a:schemeClr val="bg1"/>
                </a:solidFill>
                <a:latin typeface="+mj-lt"/>
              </a:rPr>
              <a:t>Wicander</a:t>
            </a:r>
            <a:r>
              <a:rPr lang="es-ES" sz="1100" b="1" dirty="0" smtClean="0">
                <a:solidFill>
                  <a:schemeClr val="bg1"/>
                </a:solidFill>
                <a:latin typeface="+mj-lt"/>
              </a:rPr>
              <a:t>, R. (2008)</a:t>
            </a:r>
          </a:p>
          <a:p>
            <a:pPr>
              <a:buFontTx/>
              <a:buNone/>
              <a:defRPr/>
            </a:pP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“sólido cristalino, natural, inorgánico, con una cierta composición química y propiedad física característica.</a:t>
            </a:r>
          </a:p>
          <a:p>
            <a:pPr>
              <a:buFontTx/>
              <a:buNone/>
              <a:defRPr/>
            </a:pPr>
            <a:endParaRPr lang="es-E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s/ </a:t>
            </a:r>
            <a:r>
              <a:rPr lang="es-ES" sz="1200" b="1" dirty="0" err="1" smtClean="0">
                <a:solidFill>
                  <a:schemeClr val="bg1"/>
                </a:solidFill>
                <a:cs typeface="Arial" pitchFamily="34" charset="0"/>
              </a:rPr>
              <a:t>Tarbuck</a:t>
            </a: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, E.; </a:t>
            </a:r>
            <a:r>
              <a:rPr lang="es-ES" sz="1200" b="1" dirty="0" err="1" smtClean="0">
                <a:solidFill>
                  <a:schemeClr val="bg1"/>
                </a:solidFill>
                <a:cs typeface="Arial" pitchFamily="34" charset="0"/>
              </a:rPr>
              <a:t>Ludgens</a:t>
            </a: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, (2005)</a:t>
            </a: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chemeClr val="bg1"/>
                </a:solidFill>
                <a:cs typeface="Arial" pitchFamily="34" charset="0"/>
              </a:rPr>
              <a:t>“</a:t>
            </a: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Sustancia sólida inorgánica, natural que posee una estructura interna ordenada y una composición química definida</a:t>
            </a:r>
          </a:p>
          <a:p>
            <a:pPr>
              <a:buFontTx/>
              <a:buNone/>
              <a:defRPr/>
            </a:pPr>
            <a:endParaRPr lang="es-ES" sz="1200" b="1" dirty="0" smtClean="0">
              <a:solidFill>
                <a:schemeClr val="bg1"/>
              </a:solidFill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s/ </a:t>
            </a:r>
            <a:r>
              <a:rPr lang="es-ES" sz="1200" b="1" dirty="0" err="1" smtClean="0">
                <a:solidFill>
                  <a:schemeClr val="bg1"/>
                </a:solidFill>
                <a:cs typeface="Arial" pitchFamily="34" charset="0"/>
              </a:rPr>
              <a:t>Petersen</a:t>
            </a: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, C.; </a:t>
            </a:r>
            <a:r>
              <a:rPr lang="es-ES" sz="1200" b="1" dirty="0" err="1" smtClean="0">
                <a:solidFill>
                  <a:schemeClr val="bg1"/>
                </a:solidFill>
                <a:cs typeface="Arial" pitchFamily="34" charset="0"/>
              </a:rPr>
              <a:t>Leanza</a:t>
            </a: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, F. (1968)</a:t>
            </a:r>
          </a:p>
          <a:p>
            <a:pPr>
              <a:buFontTx/>
              <a:buNone/>
              <a:defRPr/>
            </a:pPr>
            <a:r>
              <a:rPr lang="es-ES" sz="1200" b="1" dirty="0" smtClean="0">
                <a:solidFill>
                  <a:schemeClr val="bg1"/>
                </a:solidFill>
                <a:cs typeface="Arial" pitchFamily="34" charset="0"/>
              </a:rPr>
              <a:t>“porción de sustancia inorgánica originada por factores naturales que posee una propiedad química definida y propiedades físicas constantes</a:t>
            </a:r>
          </a:p>
          <a:p>
            <a:pPr>
              <a:buFontTx/>
              <a:buNone/>
              <a:defRPr/>
            </a:pPr>
            <a:endParaRPr lang="es-ES" sz="1200" dirty="0" smtClean="0">
              <a:solidFill>
                <a:srgbClr val="FFFF00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200" dirty="0" smtClean="0">
                <a:solidFill>
                  <a:srgbClr val="FFFF00"/>
                </a:solidFill>
                <a:latin typeface="+mj-lt"/>
              </a:rPr>
              <a:t>Caracteres de Minerales</a:t>
            </a:r>
          </a:p>
          <a:p>
            <a:pPr>
              <a:buFontTx/>
              <a:buNone/>
              <a:defRPr/>
            </a:pPr>
            <a:endParaRPr lang="es-ES" sz="1100" dirty="0" smtClean="0">
              <a:solidFill>
                <a:schemeClr val="bg1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solidFill>
                  <a:schemeClr val="bg1"/>
                </a:solidFill>
                <a:latin typeface="+mj-lt"/>
              </a:rPr>
              <a:t>1.- Están formados en condiciones naturales.</a:t>
            </a:r>
          </a:p>
          <a:p>
            <a:pPr>
              <a:buFontTx/>
              <a:buNone/>
              <a:defRPr/>
            </a:pPr>
            <a:endParaRPr lang="es-ES" sz="1100" dirty="0" smtClean="0">
              <a:solidFill>
                <a:schemeClr val="bg1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solidFill>
                  <a:schemeClr val="bg1"/>
                </a:solidFill>
                <a:latin typeface="+mj-lt"/>
              </a:rPr>
              <a:t>2.- Son sustancias inorgánicas.</a:t>
            </a:r>
          </a:p>
          <a:p>
            <a:pPr>
              <a:buFontTx/>
              <a:buNone/>
              <a:defRPr/>
            </a:pPr>
            <a:endParaRPr lang="es-ES" sz="1100" dirty="0" smtClean="0">
              <a:solidFill>
                <a:schemeClr val="bg1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solidFill>
                  <a:schemeClr val="bg1"/>
                </a:solidFill>
                <a:latin typeface="+mj-lt"/>
              </a:rPr>
              <a:t>3.- Estado sólido de los minerales.</a:t>
            </a:r>
          </a:p>
          <a:p>
            <a:pPr>
              <a:buFontTx/>
              <a:buNone/>
              <a:defRPr/>
            </a:pPr>
            <a:endParaRPr lang="es-ES" sz="1100" dirty="0" smtClean="0">
              <a:solidFill>
                <a:schemeClr val="bg1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solidFill>
                  <a:schemeClr val="bg1"/>
                </a:solidFill>
                <a:latin typeface="+mj-lt"/>
              </a:rPr>
              <a:t>4.- poseen estructura cristalina.</a:t>
            </a:r>
          </a:p>
          <a:p>
            <a:pPr>
              <a:buFontTx/>
              <a:buNone/>
              <a:defRPr/>
            </a:pPr>
            <a:endParaRPr lang="es-ES" sz="1100" dirty="0" smtClean="0">
              <a:solidFill>
                <a:schemeClr val="bg1"/>
              </a:solidFill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latin typeface="+mj-lt"/>
              </a:rPr>
              <a:t>5:- Poseen composiciones químicas definidas.</a:t>
            </a:r>
          </a:p>
          <a:p>
            <a:pPr>
              <a:buFontTx/>
              <a:buNone/>
              <a:defRPr/>
            </a:pPr>
            <a:endParaRPr lang="es-ES" sz="1100" dirty="0" smtClean="0">
              <a:latin typeface="+mj-lt"/>
            </a:endParaRPr>
          </a:p>
          <a:p>
            <a:pPr>
              <a:buFontTx/>
              <a:buNone/>
              <a:defRPr/>
            </a:pPr>
            <a:r>
              <a:rPr lang="es-ES" sz="1100" dirty="0" smtClean="0">
                <a:latin typeface="+mj-lt"/>
              </a:rPr>
              <a:t>6.- Posee propiedades físicas constantes.</a:t>
            </a:r>
            <a:endParaRPr lang="es-ES" sz="11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esultado de imagen para Oro mine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1643063"/>
            <a:ext cx="30956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0" descr="Resultado de imagen para Plata mine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813" y="3930650"/>
            <a:ext cx="3363912" cy="252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2 Marcador de contenido"/>
          <p:cNvSpPr>
            <a:spLocks noGrp="1"/>
          </p:cNvSpPr>
          <p:nvPr>
            <p:ph idx="1"/>
          </p:nvPr>
        </p:nvSpPr>
        <p:spPr>
          <a:xfrm>
            <a:off x="357188" y="3143250"/>
            <a:ext cx="946150" cy="3206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s-ES" sz="1400" b="1" smtClean="0">
                <a:cs typeface="Arial" charset="0"/>
              </a:rPr>
              <a:t>Oro  Au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395288" y="115888"/>
            <a:ext cx="82089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Strünz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Elementos Nativos</a:t>
            </a:r>
          </a:p>
        </p:txBody>
      </p:sp>
      <p:sp>
        <p:nvSpPr>
          <p:cNvPr id="21510" name="AutoShape 4" descr="Resultado de imagen para Plata miner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511" name="AutoShape 6" descr="Resultado de imagen para Plata mineral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512" name="AutoShape 8" descr="Resultado de imagen para Plata mineral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1513" name="2 Marcador de contenido"/>
          <p:cNvSpPr txBox="1">
            <a:spLocks/>
          </p:cNvSpPr>
          <p:nvPr/>
        </p:nvSpPr>
        <p:spPr bwMode="auto">
          <a:xfrm>
            <a:off x="2514600" y="3949700"/>
            <a:ext cx="946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  <a:cs typeface="Arial" charset="0"/>
              </a:rPr>
              <a:t>Plata  Ag</a:t>
            </a:r>
          </a:p>
        </p:txBody>
      </p:sp>
      <p:pic>
        <p:nvPicPr>
          <p:cNvPr id="21514" name="Picture 12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25" y="1668463"/>
            <a:ext cx="323532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2 Marcador de contenido"/>
          <p:cNvSpPr txBox="1">
            <a:spLocks/>
          </p:cNvSpPr>
          <p:nvPr/>
        </p:nvSpPr>
        <p:spPr bwMode="auto">
          <a:xfrm>
            <a:off x="5003800" y="3252788"/>
            <a:ext cx="12969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ES" sz="1400">
                <a:solidFill>
                  <a:schemeClr val="bg1"/>
                </a:solidFill>
                <a:cs typeface="Arial" charset="0"/>
              </a:rPr>
              <a:t>Diamante  C</a:t>
            </a:r>
          </a:p>
        </p:txBody>
      </p:sp>
      <p:pic>
        <p:nvPicPr>
          <p:cNvPr id="21516" name="Picture 14" descr="Resultado de imagen para Manganeso  miner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0575" y="3949700"/>
            <a:ext cx="3787775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2 Marcador de contenido"/>
          <p:cNvSpPr txBox="1">
            <a:spLocks/>
          </p:cNvSpPr>
          <p:nvPr/>
        </p:nvSpPr>
        <p:spPr>
          <a:xfrm>
            <a:off x="6702425" y="3949700"/>
            <a:ext cx="1377950" cy="3206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s-ES" sz="1400" dirty="0" smtClean="0">
                <a:solidFill>
                  <a:schemeClr val="bg1"/>
                </a:solidFill>
                <a:cs typeface="Arial" pitchFamily="34" charset="0"/>
              </a:rPr>
              <a:t>Manganeso  Mn</a:t>
            </a:r>
            <a:endParaRPr lang="es-ES" sz="1400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n para Apati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1485900"/>
            <a:ext cx="4292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2 Marcador de contenido"/>
          <p:cNvSpPr>
            <a:spLocks noGrp="1"/>
          </p:cNvSpPr>
          <p:nvPr>
            <p:ph idx="1"/>
          </p:nvPr>
        </p:nvSpPr>
        <p:spPr>
          <a:xfrm>
            <a:off x="2987675" y="1557338"/>
            <a:ext cx="1223963" cy="387350"/>
          </a:xfrm>
        </p:spPr>
        <p:txBody>
          <a:bodyPr>
            <a:normAutofit fontScale="92500" lnSpcReduction="20000"/>
          </a:bodyPr>
          <a:lstStyle/>
          <a:p>
            <a:pPr marL="0" indent="0">
              <a:buFontTx/>
              <a:buNone/>
            </a:pPr>
            <a:r>
              <a:rPr lang="es-ES" sz="1100" b="1" smtClean="0">
                <a:solidFill>
                  <a:schemeClr val="bg1"/>
                </a:solidFill>
              </a:rPr>
              <a:t>Apatito</a:t>
            </a:r>
          </a:p>
          <a:p>
            <a:pPr marL="0" indent="0">
              <a:buFontTx/>
              <a:buNone/>
            </a:pPr>
            <a:r>
              <a:rPr lang="es-ES" sz="1100" b="1" smtClean="0">
                <a:solidFill>
                  <a:schemeClr val="bg1"/>
                </a:solidFill>
              </a:rPr>
              <a:t>(PO4)3Ca2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684213" y="115888"/>
            <a:ext cx="66246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cs typeface="Arial" charset="0"/>
              </a:rPr>
              <a:t/>
            </a:r>
            <a:br>
              <a:rPr lang="es-ES" sz="1600">
                <a:cs typeface="Arial" charset="0"/>
              </a:rPr>
            </a:br>
            <a:r>
              <a:rPr lang="es-ES" sz="1600">
                <a:solidFill>
                  <a:srgbClr val="FFFF00"/>
                </a:solidFill>
                <a:cs typeface="Arial" charset="0"/>
              </a:rPr>
              <a:t>Clasificación de Strunz</a:t>
            </a:r>
            <a:br>
              <a:rPr lang="es-ES" sz="1600">
                <a:solidFill>
                  <a:srgbClr val="FFFF00"/>
                </a:solidFill>
                <a:cs typeface="Arial" charset="0"/>
              </a:rPr>
            </a:br>
            <a:r>
              <a:rPr lang="es-ES" sz="2400">
                <a:solidFill>
                  <a:srgbClr val="FFFF00"/>
                </a:solidFill>
                <a:cs typeface="Arial" charset="0"/>
              </a:rPr>
              <a:t>Grupo de los Fosfatos</a:t>
            </a:r>
          </a:p>
        </p:txBody>
      </p:sp>
      <p:pic>
        <p:nvPicPr>
          <p:cNvPr id="22533" name="Picture 2" descr="Resultado de imagen para apati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62088"/>
            <a:ext cx="424815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Propiedades de los minerales</a:t>
            </a:r>
            <a:r>
              <a:rPr lang="es-ES" sz="9600" b="1" smtClean="0">
                <a:solidFill>
                  <a:srgbClr val="FFFF00"/>
                </a:solidFill>
              </a:rPr>
              <a:t/>
            </a:r>
            <a:br>
              <a:rPr lang="es-ES" sz="9600" b="1" smtClean="0">
                <a:solidFill>
                  <a:srgbClr val="FFFF00"/>
                </a:solidFill>
              </a:rPr>
            </a:br>
            <a:r>
              <a:rPr lang="es-ES" sz="1100" b="1" smtClean="0">
                <a:solidFill>
                  <a:schemeClr val="bg1"/>
                </a:solidFill>
              </a:rPr>
              <a:t>Fuente: </a:t>
            </a:r>
            <a:r>
              <a:rPr lang="es-ES" sz="1100" smtClean="0">
                <a:solidFill>
                  <a:schemeClr val="bg1"/>
                </a:solidFill>
              </a:rPr>
              <a:t>Wicander, R.;  Monroe, J.. (2004)</a:t>
            </a:r>
            <a:endParaRPr lang="es-ES" sz="11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88" y="1143000"/>
            <a:ext cx="8229600" cy="4911725"/>
          </a:xfrm>
        </p:spPr>
        <p:txBody>
          <a:bodyPr/>
          <a:lstStyle/>
          <a:p>
            <a:pPr>
              <a:buFontTx/>
              <a:buAutoNum type="alphaLcParenR"/>
            </a:pPr>
            <a:r>
              <a:rPr lang="es-ES" sz="1400" b="1" smtClean="0">
                <a:solidFill>
                  <a:srgbClr val="FFFF00"/>
                </a:solidFill>
              </a:rPr>
              <a:t>Brillo y color</a:t>
            </a:r>
          </a:p>
          <a:p>
            <a:pPr>
              <a:buFontTx/>
              <a:buAutoNum type="alphaLcParenR"/>
            </a:pPr>
            <a:endParaRPr lang="es-ES" sz="14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100" smtClean="0">
                <a:solidFill>
                  <a:schemeClr val="bg1"/>
                </a:solidFill>
              </a:rPr>
              <a:t>	- </a:t>
            </a:r>
            <a:r>
              <a:rPr lang="es-ES" sz="1100" smtClean="0">
                <a:solidFill>
                  <a:srgbClr val="FFFF00"/>
                </a:solidFill>
              </a:rPr>
              <a:t>Brillo</a:t>
            </a: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100" smtClean="0">
                <a:solidFill>
                  <a:schemeClr val="bg1"/>
                </a:solidFill>
              </a:rPr>
              <a:t>Metálico					No metálico</a:t>
            </a: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1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10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4 Imagen" descr="Galena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365375"/>
            <a:ext cx="2071688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iamante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2428875"/>
            <a:ext cx="135731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bauxita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4214813"/>
            <a:ext cx="15652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alcedonia0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2214563"/>
            <a:ext cx="98266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wolframi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" y="4286250"/>
            <a:ext cx="207168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quartz2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38" y="2428875"/>
            <a:ext cx="19415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Amazonita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50" y="4357688"/>
            <a:ext cx="21415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Propiedades de los minerales</a:t>
            </a:r>
            <a:r>
              <a:rPr lang="es-ES" sz="2800" b="1" dirty="0" smtClean="0">
                <a:solidFill>
                  <a:srgbClr val="FFFF00"/>
                </a:solidFill>
              </a:rPr>
              <a:t/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b="1" dirty="0" smtClean="0">
                <a:solidFill>
                  <a:schemeClr val="bg1"/>
                </a:solidFill>
              </a:rPr>
              <a:t>Fuente: </a:t>
            </a:r>
            <a:r>
              <a:rPr lang="es-ES" sz="1050" dirty="0" err="1" smtClean="0">
                <a:solidFill>
                  <a:schemeClr val="bg1"/>
                </a:solidFill>
              </a:rPr>
              <a:t>Wicander</a:t>
            </a:r>
            <a:r>
              <a:rPr lang="es-ES" sz="1050" dirty="0" smtClean="0">
                <a:solidFill>
                  <a:schemeClr val="bg1"/>
                </a:solidFill>
              </a:rPr>
              <a:t>, R.;  Monroe, J.. (2004)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000125"/>
            <a:ext cx="8229600" cy="479425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s-ES" sz="1800" smtClean="0">
                <a:solidFill>
                  <a:srgbClr val="FFFF00"/>
                </a:solidFill>
              </a:rPr>
              <a:t>	</a:t>
            </a:r>
            <a:r>
              <a:rPr lang="es-ES" sz="1400" smtClean="0">
                <a:solidFill>
                  <a:srgbClr val="FFFF00"/>
                </a:solidFill>
              </a:rPr>
              <a:t>- Color:</a:t>
            </a:r>
            <a:r>
              <a:rPr lang="es-ES" sz="1400" b="1" smtClean="0">
                <a:solidFill>
                  <a:schemeClr val="folHlink"/>
                </a:solidFill>
              </a:rPr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- Silicatos ferromagnesianos (olivino):	Oscuros (negro, verde oscuro)</a:t>
            </a:r>
          </a:p>
          <a:p>
            <a:pPr marL="609600" indent="-609600"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- Silicatos no férricos (cuarzo):		rara vez son oscuros.</a:t>
            </a:r>
          </a:p>
          <a:p>
            <a:pPr marL="609600" indent="-609600" eaLnBrk="1" hangingPunct="1">
              <a:buFontTx/>
              <a:buNone/>
            </a:pPr>
            <a:endParaRPr lang="es-ES" sz="180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s-ES" sz="1800" smtClean="0">
                <a:solidFill>
                  <a:srgbClr val="FFFF00"/>
                </a:solidFill>
              </a:rPr>
              <a:t>Clasificación:</a:t>
            </a:r>
            <a:r>
              <a:rPr lang="es-ES" sz="1800" smtClean="0">
                <a:solidFill>
                  <a:schemeClr val="bg1"/>
                </a:solidFill>
              </a:rPr>
              <a:t>	</a:t>
            </a:r>
            <a:r>
              <a:rPr lang="es-ES" sz="1600" b="1" smtClean="0">
                <a:solidFill>
                  <a:schemeClr val="bg1"/>
                </a:solidFill>
              </a:rPr>
              <a:t>Idiocromático</a:t>
            </a:r>
            <a:r>
              <a:rPr lang="es-ES" sz="1800" smtClean="0">
                <a:solidFill>
                  <a:schemeClr val="bg1"/>
                </a:solidFill>
              </a:rPr>
              <a:t>: </a:t>
            </a:r>
            <a:r>
              <a:rPr lang="es-ES" sz="1400" smtClean="0">
                <a:solidFill>
                  <a:schemeClr val="bg1"/>
                </a:solidFill>
              </a:rPr>
              <a:t>el color tiene que ver con la composición. El cuarzo</a:t>
            </a:r>
          </a:p>
          <a:p>
            <a:pPr marL="609600" indent="-609600" eaLnBrk="1" hangingPunct="1"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		</a:t>
            </a:r>
            <a:r>
              <a:rPr lang="es-ES" sz="1600" b="1" smtClean="0">
                <a:solidFill>
                  <a:schemeClr val="bg1"/>
                </a:solidFill>
              </a:rPr>
              <a:t>Alocromático</a:t>
            </a:r>
            <a:r>
              <a:rPr lang="es-ES" sz="1400" smtClean="0">
                <a:solidFill>
                  <a:schemeClr val="bg1"/>
                </a:solidFill>
              </a:rPr>
              <a:t>: el color se relaciona con impurezas o defectos estructurales</a:t>
            </a:r>
          </a:p>
          <a:p>
            <a:pPr marL="609600" indent="-609600"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		Ej. El cuarzo rosa</a:t>
            </a:r>
          </a:p>
          <a:p>
            <a:pPr marL="609600" indent="-609600" eaLnBrk="1" hangingPunct="1"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</p:txBody>
      </p:sp>
      <p:pic>
        <p:nvPicPr>
          <p:cNvPr id="8199" name="Picture 7" descr="Cristal de cuarz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4000500"/>
            <a:ext cx="17478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Amatis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4071938"/>
            <a:ext cx="2085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5 Imagen" descr="cuarzo-ros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143375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Propiedades de los minerales</a:t>
            </a:r>
            <a:r>
              <a:rPr lang="es-ES" sz="6000" b="1" smtClean="0">
                <a:solidFill>
                  <a:srgbClr val="FFFF00"/>
                </a:solidFill>
              </a:rPr>
              <a:t/>
            </a:r>
            <a:br>
              <a:rPr lang="es-ES" sz="6000" b="1" smtClean="0">
                <a:solidFill>
                  <a:srgbClr val="FFFF00"/>
                </a:solidFill>
              </a:rPr>
            </a:br>
            <a:r>
              <a:rPr lang="es-ES" sz="1200" b="1" smtClean="0">
                <a:solidFill>
                  <a:schemeClr val="bg1"/>
                </a:solidFill>
              </a:rPr>
              <a:t>Fuente: Tarbuck</a:t>
            </a:r>
            <a:r>
              <a:rPr lang="es-ES" sz="1200" smtClean="0">
                <a:solidFill>
                  <a:schemeClr val="bg1"/>
                </a:solidFill>
              </a:rPr>
              <a:t>, E.;  Lutgens, F... (2005)</a:t>
            </a:r>
            <a:endParaRPr lang="es-ES" sz="1200" smtClean="0"/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625975"/>
          </a:xfrm>
        </p:spPr>
        <p:txBody>
          <a:bodyPr/>
          <a:lstStyle/>
          <a:p>
            <a:pPr>
              <a:buFontTx/>
              <a:buNone/>
            </a:pPr>
            <a:r>
              <a:rPr lang="es-ES" sz="1600" b="1" smtClean="0">
                <a:solidFill>
                  <a:srgbClr val="FFFF00"/>
                </a:solidFill>
              </a:rPr>
              <a:t>b.- La raya: </a:t>
            </a:r>
            <a:r>
              <a:rPr lang="es-ES" sz="1600" smtClean="0">
                <a:solidFill>
                  <a:schemeClr val="bg1"/>
                </a:solidFill>
              </a:rPr>
              <a:t>es el color de un mineral en polvo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Se obtiene frotando en la roca con una pieza de porcelana.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El más fiel que el color porque el polvo no cambia de tonalidad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Minerales de brillo metálico		raya color oscura</a:t>
            </a: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Minerales de brillo no metálicos	raya color blanquecina</a:t>
            </a: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5604" name="Picture 2" descr="minerales y roc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4140200"/>
            <a:ext cx="628650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Propiedades de los minerales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200" b="1" smtClean="0">
                <a:solidFill>
                  <a:schemeClr val="bg1"/>
                </a:solidFill>
              </a:rPr>
              <a:t>Fuente: </a:t>
            </a:r>
            <a:r>
              <a:rPr lang="es-ES" sz="1200" smtClean="0">
                <a:solidFill>
                  <a:schemeClr val="bg1"/>
                </a:solidFill>
              </a:rPr>
              <a:t>Wicander, R.;  Monroe, J.. (2004)</a:t>
            </a:r>
            <a:endParaRPr lang="es-ES" sz="1200" b="1" smtClean="0">
              <a:solidFill>
                <a:srgbClr val="FFFF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14500"/>
            <a:ext cx="8229600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rgbClr val="FFFF00"/>
                </a:solidFill>
              </a:rPr>
              <a:t>c) </a:t>
            </a:r>
            <a:r>
              <a:rPr lang="es-ES" sz="1600" b="1" u="sng" smtClean="0">
                <a:solidFill>
                  <a:srgbClr val="FFFF00"/>
                </a:solidFill>
              </a:rPr>
              <a:t>Forma del cristal</a:t>
            </a:r>
            <a:r>
              <a:rPr lang="es-ES" sz="1600" b="1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000" b="1" smtClean="0">
                <a:solidFill>
                  <a:schemeClr val="folHlink"/>
                </a:solidFill>
              </a:rPr>
              <a:t>Cúbicos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000" b="1" smtClean="0">
                <a:solidFill>
                  <a:schemeClr val="folHlink"/>
                </a:solidFill>
              </a:rPr>
              <a:t>Pirita	(FeS2)			Demantoide (Ca3Fe2 (SiO4)3 con Cr	Hematita (Fe2O3)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000" b="1" smtClean="0">
                <a:solidFill>
                  <a:schemeClr val="folHlink"/>
                </a:solidFill>
              </a:rPr>
              <a:t>Exagonal			Trigonal			Tetragonal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000" b="1" smtClean="0">
                <a:solidFill>
                  <a:srgbClr val="FF0000"/>
                </a:solidFill>
              </a:rPr>
              <a:t>Cuarzo (SiO2)			Amatista (SiO2 con Fe)		Leucita (K Al(Si2O6)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0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</p:txBody>
      </p:sp>
      <p:pic>
        <p:nvPicPr>
          <p:cNvPr id="26628" name="Picture 4" descr="Pi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" y="2171700"/>
            <a:ext cx="1871662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Exágo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519613"/>
            <a:ext cx="2087563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Hemat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2219325"/>
            <a:ext cx="1384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 descr="Explorar00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4506913"/>
            <a:ext cx="1871663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Leuc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30900" y="4529138"/>
            <a:ext cx="18097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9" descr="Demantoid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79800" y="1804988"/>
            <a:ext cx="14827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71500" y="936625"/>
            <a:ext cx="82677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" sz="1400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Forma del cristal: </a:t>
            </a:r>
            <a:r>
              <a:rPr lang="es-ES" sz="1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representa la expresión externa de un mineral. La restricción en el espacio genera una masa de </a:t>
            </a:r>
            <a:r>
              <a:rPr lang="es-ES" sz="14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intercrecimiento</a:t>
            </a:r>
            <a:r>
              <a:rPr lang="es-ES" sz="1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cristales.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" sz="2400" b="1" smtClean="0">
                <a:solidFill>
                  <a:srgbClr val="FFFF00"/>
                </a:solidFill>
              </a:rPr>
              <a:t>Propiedades de los minerales</a:t>
            </a:r>
            <a:r>
              <a:rPr lang="es-ES" sz="2800" b="1" smtClean="0">
                <a:solidFill>
                  <a:schemeClr val="folHlink"/>
                </a:solidFill>
              </a:rPr>
              <a:t/>
            </a:r>
            <a:br>
              <a:rPr lang="es-ES" sz="2800" b="1" smtClean="0">
                <a:solidFill>
                  <a:schemeClr val="folHlink"/>
                </a:solidFill>
              </a:rPr>
            </a:br>
            <a:r>
              <a:rPr lang="es-ES" sz="1100" b="1" smtClean="0">
                <a:solidFill>
                  <a:schemeClr val="bg1"/>
                </a:solidFill>
              </a:rPr>
              <a:t>Fuente: </a:t>
            </a:r>
            <a:br>
              <a:rPr lang="es-ES" sz="1100" b="1" smtClean="0">
                <a:solidFill>
                  <a:schemeClr val="bg1"/>
                </a:solidFill>
              </a:rPr>
            </a:br>
            <a:r>
              <a:rPr lang="es-ES" sz="1100" b="1" smtClean="0">
                <a:solidFill>
                  <a:schemeClr val="bg1"/>
                </a:solidFill>
              </a:rPr>
              <a:t> </a:t>
            </a:r>
            <a:r>
              <a:rPr lang="es-ES" sz="1100" smtClean="0">
                <a:solidFill>
                  <a:schemeClr val="bg1"/>
                </a:solidFill>
              </a:rPr>
              <a:t>Wicander, R.;  Monroe, J.. (2004)</a:t>
            </a:r>
            <a:br>
              <a:rPr lang="es-ES" sz="1100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Tarbuck, E.; Ludgens, J. (2005)</a:t>
            </a:r>
            <a:endParaRPr lang="es-ES" sz="1100" b="1" smtClean="0">
              <a:solidFill>
                <a:schemeClr val="folHlink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d.- </a:t>
            </a:r>
            <a:r>
              <a:rPr lang="es-ES" sz="1800" b="1" u="sng" smtClean="0">
                <a:solidFill>
                  <a:srgbClr val="FFFF00"/>
                </a:solidFill>
              </a:rPr>
              <a:t>Exfoliación:</a:t>
            </a:r>
            <a:r>
              <a:rPr lang="es-ES" sz="1800" b="1" smtClean="0">
                <a:solidFill>
                  <a:srgbClr val="FFFF00"/>
                </a:solidFill>
              </a:rPr>
              <a:t> </a:t>
            </a:r>
            <a:r>
              <a:rPr lang="es-ES" sz="1600" smtClean="0">
                <a:solidFill>
                  <a:schemeClr val="bg1"/>
                </a:solidFill>
              </a:rPr>
              <a:t>Capacidad de corte a partir de la existencia de planos de debilidad en el mineral.</a:t>
            </a:r>
          </a:p>
          <a:p>
            <a:pPr eaLnBrk="1" hangingPunct="1"/>
            <a:endParaRPr lang="es-ES" smtClean="0"/>
          </a:p>
        </p:txBody>
      </p:sp>
      <p:pic>
        <p:nvPicPr>
          <p:cNvPr id="27652" name="Picture 5" descr="clivaj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420938"/>
            <a:ext cx="26447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livaj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2401888"/>
            <a:ext cx="3024188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Clivaj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581525"/>
            <a:ext cx="26924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clivaj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4125" y="2420938"/>
            <a:ext cx="2667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00" y="274638"/>
            <a:ext cx="3543300" cy="511175"/>
          </a:xfrm>
        </p:spPr>
        <p:txBody>
          <a:bodyPr>
            <a:normAutofit fontScale="90000"/>
          </a:bodyPr>
          <a:lstStyle/>
          <a:p>
            <a:r>
              <a:rPr lang="es-ES" sz="2800" b="1" smtClean="0">
                <a:solidFill>
                  <a:srgbClr val="FFFF00"/>
                </a:solidFill>
              </a:rPr>
              <a:t>Clivaje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400" b="1" smtClean="0">
                <a:solidFill>
                  <a:schemeClr val="bg1"/>
                </a:solidFill>
              </a:rPr>
              <a:t>Fuente: </a:t>
            </a:r>
            <a:r>
              <a:rPr lang="es-ES" sz="1400" smtClean="0">
                <a:solidFill>
                  <a:schemeClr val="bg1"/>
                </a:solidFill>
              </a:rPr>
              <a:t>Tarbuck, E.; Ludgens, F.. (2005)</a:t>
            </a:r>
            <a:endParaRPr lang="es-ES" sz="1400" b="1" smtClean="0">
              <a:solidFill>
                <a:srgbClr val="FFFF00"/>
              </a:solidFill>
            </a:endParaRPr>
          </a:p>
        </p:txBody>
      </p:sp>
      <p:pic>
        <p:nvPicPr>
          <p:cNvPr id="8" name="7 Marcador de contenido" descr="Explorar002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85750"/>
            <a:ext cx="4786313" cy="6389688"/>
          </a:xfrm>
        </p:spPr>
      </p:pic>
      <p:pic>
        <p:nvPicPr>
          <p:cNvPr id="9" name="8 Imagen" descr="Explorar00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028700"/>
            <a:ext cx="3000375" cy="563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" sz="2400" b="1" smtClean="0">
                <a:solidFill>
                  <a:srgbClr val="FFFF00"/>
                </a:solidFill>
              </a:rPr>
              <a:t/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2400" b="1" smtClean="0">
                <a:solidFill>
                  <a:srgbClr val="FFFF00"/>
                </a:solidFill>
              </a:rPr>
              <a:t/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2400" b="1" smtClean="0">
                <a:solidFill>
                  <a:srgbClr val="FFFF00"/>
                </a:solidFill>
              </a:rPr>
              <a:t>Propiedades de los minerales</a:t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</a:t>
            </a:r>
            <a:r>
              <a:rPr lang="es-ES" sz="1100" b="1" smtClean="0">
                <a:solidFill>
                  <a:srgbClr val="FFFF00"/>
                </a:solidFill>
              </a:rPr>
              <a:t> </a:t>
            </a:r>
            <a:r>
              <a:rPr lang="es-ES" sz="1100" smtClean="0">
                <a:solidFill>
                  <a:schemeClr val="bg1"/>
                </a:solidFill>
              </a:rPr>
              <a:t>Tarbuck, E.; Ludgens, J. (2005) </a:t>
            </a:r>
            <a:r>
              <a:rPr lang="es-ES" sz="1100" b="1" smtClean="0">
                <a:solidFill>
                  <a:schemeClr val="folHlink"/>
                </a:solidFill>
              </a:rPr>
              <a:t/>
            </a:r>
            <a:br>
              <a:rPr lang="es-ES" sz="1100" b="1" smtClean="0">
                <a:solidFill>
                  <a:schemeClr val="folHlink"/>
                </a:solidFill>
              </a:rPr>
            </a:br>
            <a:r>
              <a:rPr lang="es-ES" sz="3200" b="1" smtClean="0">
                <a:solidFill>
                  <a:schemeClr val="folHlink"/>
                </a:solidFill>
              </a:rPr>
              <a:t/>
            </a:r>
            <a:br>
              <a:rPr lang="es-ES" sz="3200" b="1" smtClean="0">
                <a:solidFill>
                  <a:schemeClr val="folHlink"/>
                </a:solidFill>
              </a:rPr>
            </a:br>
            <a:r>
              <a:rPr lang="es-ES" sz="1400" b="1" smtClean="0">
                <a:solidFill>
                  <a:srgbClr val="FFFF00"/>
                </a:solidFill>
              </a:rPr>
              <a:t>E.- Dureza: </a:t>
            </a:r>
            <a:r>
              <a:rPr lang="es-ES" sz="1400" smtClean="0">
                <a:solidFill>
                  <a:schemeClr val="bg1"/>
                </a:solidFill>
              </a:rPr>
              <a:t>resistencia de un mineral a la abrasión o al rayado.</a:t>
            </a:r>
            <a:br>
              <a:rPr lang="es-ES" sz="1400" smtClean="0">
                <a:solidFill>
                  <a:schemeClr val="bg1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/>
            </a:r>
            <a:br>
              <a:rPr lang="es-ES" sz="1400" smtClean="0">
                <a:solidFill>
                  <a:schemeClr val="bg1"/>
                </a:solidFill>
              </a:rPr>
            </a:br>
            <a:r>
              <a:rPr lang="es-ES" sz="1400" b="1" smtClean="0">
                <a:solidFill>
                  <a:schemeClr val="bg1"/>
                </a:solidFill>
              </a:rPr>
              <a:t>ESCALA DE MOHS</a:t>
            </a:r>
          </a:p>
        </p:txBody>
      </p:sp>
      <p:graphicFrame>
        <p:nvGraphicFramePr>
          <p:cNvPr id="11401" name="Group 137"/>
          <p:cNvGraphicFramePr>
            <a:graphicFrameLocks noGrp="1"/>
          </p:cNvGraphicFramePr>
          <p:nvPr>
            <p:ph type="tbl" idx="1"/>
          </p:nvPr>
        </p:nvGraphicFramePr>
        <p:xfrm>
          <a:off x="428625" y="2143125"/>
          <a:ext cx="8229600" cy="4276720"/>
        </p:xfrm>
        <a:graphic>
          <a:graphicData uri="http://schemas.openxmlformats.org/drawingml/2006/table">
            <a:tbl>
              <a:tblPr/>
              <a:tblGrid>
                <a:gridCol w="245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DUREZA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</a:rPr>
                        <a:t>MINERAL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DIAMANTE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Corindón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Topacio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CUARZO, Hematita, Zircón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3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Cobaltita, Opalo, Tremolita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Apatito, Dioptasa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Fluorita, Manganita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Antimonio, Calcio, Celestina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Bismuto, Clorita, Yeso, Grafito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7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TALCO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2400" b="1" smtClean="0">
                <a:solidFill>
                  <a:srgbClr val="FFFF00"/>
                </a:solidFill>
              </a:rPr>
              <a:t>POLIMORFISMO E ISOMORFISMO</a:t>
            </a:r>
            <a:r>
              <a:rPr lang="es-ES" sz="2800" b="1" smtClean="0">
                <a:solidFill>
                  <a:schemeClr val="folHlink"/>
                </a:solidFill>
              </a:rPr>
              <a:t/>
            </a:r>
            <a:br>
              <a:rPr lang="es-ES" sz="2800" b="1" smtClean="0">
                <a:solidFill>
                  <a:schemeClr val="folHlink"/>
                </a:solidFill>
              </a:rPr>
            </a:br>
            <a:r>
              <a:rPr lang="es-ES" sz="1200" smtClean="0">
                <a:solidFill>
                  <a:schemeClr val="bg1"/>
                </a:solidFill>
              </a:rPr>
              <a:t>Fuente: Petersen,  C.;  Leanza, F. (1968). “Elementos de Geología Aplicada”. Nigar. Buenos Aires.</a:t>
            </a:r>
            <a:r>
              <a:rPr lang="es-ES" sz="2800" smtClean="0">
                <a:solidFill>
                  <a:schemeClr val="bg1"/>
                </a:solidFill>
              </a:rPr>
              <a:t> </a:t>
            </a:r>
            <a:endParaRPr lang="es-ES" sz="2800" b="1" smtClean="0">
              <a:solidFill>
                <a:schemeClr val="folHlink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52513"/>
            <a:ext cx="8229600" cy="54721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sz="2000" b="1" dirty="0" smtClean="0">
                <a:solidFill>
                  <a:schemeClr val="bg1"/>
                </a:solidFill>
              </a:rPr>
              <a:t>	</a:t>
            </a:r>
            <a:r>
              <a:rPr lang="es-ES" sz="2000" b="1" dirty="0" smtClean="0">
                <a:solidFill>
                  <a:srgbClr val="FFFF00"/>
                </a:solidFill>
              </a:rPr>
              <a:t>Polimorfismo:</a:t>
            </a:r>
            <a:r>
              <a:rPr lang="es-ES" sz="2000" b="1" dirty="0" smtClean="0">
                <a:solidFill>
                  <a:schemeClr val="bg1"/>
                </a:solidFill>
              </a:rPr>
              <a:t> </a:t>
            </a:r>
            <a:r>
              <a:rPr lang="es-ES" sz="1400" dirty="0" smtClean="0">
                <a:solidFill>
                  <a:schemeClr val="bg1"/>
                </a:solidFill>
              </a:rPr>
              <a:t>Se da en componentes con una composición química idéntica pero con propiedades físicas diferentes. </a:t>
            </a:r>
          </a:p>
          <a:p>
            <a:pPr eaLnBrk="1" hangingPunct="1">
              <a:buFontTx/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dirty="0" smtClean="0">
                <a:solidFill>
                  <a:schemeClr val="bg1"/>
                </a:solidFill>
              </a:rPr>
              <a:t>	</a:t>
            </a:r>
            <a:r>
              <a:rPr lang="es-ES" sz="1400" dirty="0" err="1" smtClean="0">
                <a:solidFill>
                  <a:schemeClr val="bg1"/>
                </a:solidFill>
              </a:rPr>
              <a:t>Ej</a:t>
            </a:r>
            <a:r>
              <a:rPr lang="es-ES" sz="1400" dirty="0" smtClean="0">
                <a:solidFill>
                  <a:schemeClr val="bg1"/>
                </a:solidFill>
              </a:rPr>
              <a:t>: Diamante (enlaces químicos fuerte) y Granito (enlaces muy débiles). Depende de factores como la temperatura y la presión.</a:t>
            </a:r>
          </a:p>
          <a:p>
            <a:pPr eaLnBrk="1" hangingPunct="1">
              <a:buFontTx/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dirty="0" smtClean="0">
                <a:solidFill>
                  <a:schemeClr val="bg1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s-ES" sz="1800" b="1" dirty="0" smtClean="0">
                <a:solidFill>
                  <a:schemeClr val="folHlink"/>
                </a:solidFill>
              </a:rPr>
              <a:t>	</a:t>
            </a:r>
          </a:p>
          <a:p>
            <a:pPr eaLnBrk="1" hangingPunct="1">
              <a:buFontTx/>
              <a:buNone/>
            </a:pPr>
            <a:endParaRPr lang="es-ES" sz="1800" b="1" dirty="0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endParaRPr lang="es-ES" sz="1800" b="1" dirty="0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r>
              <a:rPr lang="es-ES" sz="1800" b="1" dirty="0" smtClean="0">
                <a:solidFill>
                  <a:schemeClr val="folHlink"/>
                </a:solidFill>
              </a:rPr>
              <a:t>			   </a:t>
            </a:r>
            <a:r>
              <a:rPr lang="es-ES" sz="1400" b="1" dirty="0" smtClean="0">
                <a:solidFill>
                  <a:srgbClr val="FFFF00"/>
                </a:solidFill>
              </a:rPr>
              <a:t>Calcita y </a:t>
            </a:r>
            <a:r>
              <a:rPr lang="es-ES" sz="1400" b="1" dirty="0" err="1" smtClean="0">
                <a:solidFill>
                  <a:srgbClr val="FFFF00"/>
                </a:solidFill>
              </a:rPr>
              <a:t>Aragonita</a:t>
            </a:r>
            <a:r>
              <a:rPr lang="es-ES" sz="1400" b="1" dirty="0" smtClean="0">
                <a:solidFill>
                  <a:srgbClr val="FFFF00"/>
                </a:solidFill>
              </a:rPr>
              <a:t>			 	Diamante y Grafito</a:t>
            </a: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s-ES" sz="1800" b="1" dirty="0" smtClean="0">
                <a:solidFill>
                  <a:srgbClr val="FFFF00"/>
                </a:solidFill>
              </a:rPr>
              <a:t>	</a:t>
            </a:r>
          </a:p>
          <a:p>
            <a:pPr eaLnBrk="1" hangingPunct="1">
              <a:buFontTx/>
              <a:buNone/>
            </a:pPr>
            <a:r>
              <a:rPr lang="es-ES" sz="1800" b="1" dirty="0" smtClean="0">
                <a:solidFill>
                  <a:schemeClr val="folHlink"/>
                </a:solidFill>
              </a:rPr>
              <a:t>	</a:t>
            </a:r>
            <a:r>
              <a:rPr lang="es-ES" sz="2000" b="1" dirty="0" smtClean="0">
                <a:solidFill>
                  <a:srgbClr val="FFFF00"/>
                </a:solidFill>
              </a:rPr>
              <a:t>Isomorfismo:</a:t>
            </a:r>
            <a:r>
              <a:rPr lang="es-ES" sz="1800" b="1" dirty="0" smtClean="0">
                <a:solidFill>
                  <a:srgbClr val="FFFF00"/>
                </a:solidFill>
              </a:rPr>
              <a:t> </a:t>
            </a:r>
            <a:r>
              <a:rPr lang="es-ES" sz="1400" dirty="0" smtClean="0">
                <a:solidFill>
                  <a:schemeClr val="bg1"/>
                </a:solidFill>
              </a:rPr>
              <a:t>Se da en sustancias de diferentes composiciones químicas pero que manifiestan tener las mismas propiedades físicas.</a:t>
            </a:r>
          </a:p>
          <a:p>
            <a:pPr eaLnBrk="1" hangingPunct="1">
              <a:buFontTx/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dirty="0" smtClean="0">
                <a:solidFill>
                  <a:schemeClr val="bg1"/>
                </a:solidFill>
              </a:rPr>
              <a:t>	</a:t>
            </a:r>
            <a:r>
              <a:rPr lang="es-ES" sz="1400" dirty="0" err="1" smtClean="0">
                <a:solidFill>
                  <a:schemeClr val="bg1"/>
                </a:solidFill>
              </a:rPr>
              <a:t>Ej</a:t>
            </a:r>
            <a:r>
              <a:rPr lang="es-ES" sz="1400" dirty="0" smtClean="0">
                <a:solidFill>
                  <a:schemeClr val="bg1"/>
                </a:solidFill>
              </a:rPr>
              <a:t>: 			        </a:t>
            </a:r>
            <a:r>
              <a:rPr lang="es-ES" sz="1400" b="1" dirty="0" smtClean="0">
                <a:solidFill>
                  <a:srgbClr val="FFFF00"/>
                </a:solidFill>
              </a:rPr>
              <a:t>Galena				Pirita</a:t>
            </a:r>
          </a:p>
          <a:p>
            <a:pPr eaLnBrk="1" hangingPunct="1">
              <a:buFontTx/>
              <a:buNone/>
            </a:pPr>
            <a:r>
              <a:rPr lang="es-ES" sz="1400" b="1" dirty="0" smtClean="0">
                <a:solidFill>
                  <a:srgbClr val="FFFF00"/>
                </a:solidFill>
              </a:rPr>
              <a:t>				        Sulfuro de plomo			Sulfuro de hierro</a:t>
            </a:r>
          </a:p>
        </p:txBody>
      </p:sp>
      <p:pic>
        <p:nvPicPr>
          <p:cNvPr id="12293" name="Picture 5" descr="Calcita y Aragon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0275" y="2500313"/>
            <a:ext cx="157003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Diamante y Grafi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636838"/>
            <a:ext cx="17430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Gale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5084763"/>
            <a:ext cx="2363787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Pir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5013325"/>
            <a:ext cx="165735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2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2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2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title"/>
          </p:nvPr>
        </p:nvSpPr>
        <p:spPr>
          <a:xfrm>
            <a:off x="3122613" y="3357563"/>
            <a:ext cx="1370012" cy="28733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s-ES" sz="1600" smtClean="0">
                <a:solidFill>
                  <a:schemeClr val="bg1"/>
                </a:solidFill>
              </a:rPr>
              <a:t>Moscovita</a:t>
            </a:r>
          </a:p>
        </p:txBody>
      </p:sp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2332038"/>
            <a:ext cx="8229600" cy="4525962"/>
          </a:xfrm>
        </p:spPr>
        <p:txBody>
          <a:bodyPr/>
          <a:lstStyle/>
          <a:p>
            <a:pPr eaLnBrk="1" hangingPunct="1"/>
            <a:endParaRPr lang="es-ES" smtClean="0"/>
          </a:p>
          <a:p>
            <a:pPr eaLnBrk="1" hangingPunct="1"/>
            <a:endParaRPr lang="es-ES" smtClean="0"/>
          </a:p>
          <a:p>
            <a:pPr eaLnBrk="1" hangingPunct="1"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              </a:t>
            </a:r>
          </a:p>
          <a:p>
            <a:pPr eaLnBrk="1" hangingPunct="1">
              <a:buFontTx/>
              <a:buNone/>
            </a:pPr>
            <a:endParaRPr lang="es-ES" smtClean="0">
              <a:solidFill>
                <a:schemeClr val="bg1"/>
              </a:solidFill>
            </a:endParaRPr>
          </a:p>
        </p:txBody>
      </p:sp>
      <p:pic>
        <p:nvPicPr>
          <p:cNvPr id="4100" name="Picture 4" descr="Cristal de cuarz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0" y="993775"/>
            <a:ext cx="176053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Moscovi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993775"/>
            <a:ext cx="2359025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535238" y="2752725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2627313" y="2852738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627313" y="2781300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2843213" y="2997200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pic>
        <p:nvPicPr>
          <p:cNvPr id="4107" name="Picture 11" descr="Mangan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4325" y="993775"/>
            <a:ext cx="15986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5199063" y="2781300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5572125" y="3357563"/>
            <a:ext cx="1173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Manganita</a:t>
            </a:r>
          </a:p>
        </p:txBody>
      </p:sp>
      <p:pic>
        <p:nvPicPr>
          <p:cNvPr id="4110" name="Picture 14" descr="Pir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86188"/>
            <a:ext cx="2881312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59113" y="3213100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s-ES" sz="3200" b="0">
              <a:solidFill>
                <a:schemeClr val="bg1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500063" y="6199188"/>
            <a:ext cx="792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Pirita</a:t>
            </a:r>
          </a:p>
        </p:txBody>
      </p:sp>
      <p:pic>
        <p:nvPicPr>
          <p:cNvPr id="4113" name="Picture 17" descr="torbern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9650" y="993775"/>
            <a:ext cx="163353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7685088" y="3429000"/>
            <a:ext cx="11731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Torbernita</a:t>
            </a:r>
          </a:p>
        </p:txBody>
      </p: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4029075" y="6237288"/>
            <a:ext cx="11858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Diamante</a:t>
            </a:r>
          </a:p>
        </p:txBody>
      </p:sp>
      <p:pic>
        <p:nvPicPr>
          <p:cNvPr id="4117" name="Picture 21" descr="Azufr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6125" y="3786188"/>
            <a:ext cx="154781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7429500" y="6237288"/>
            <a:ext cx="792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Azufre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642938" y="214313"/>
            <a:ext cx="82296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s-ES" kern="0" dirty="0">
                <a:solidFill>
                  <a:srgbClr val="FFFF00"/>
                </a:solidFill>
                <a:latin typeface="+mn-lt"/>
              </a:rPr>
              <a:t>Estructura cristalina de los minerales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s-ES" sz="1100" b="0" kern="0" dirty="0">
                <a:solidFill>
                  <a:schemeClr val="bg1"/>
                </a:solidFill>
                <a:latin typeface="+mn-lt"/>
              </a:rPr>
              <a:t>Fuente de fotografías: </a:t>
            </a:r>
          </a:p>
        </p:txBody>
      </p:sp>
      <p:pic>
        <p:nvPicPr>
          <p:cNvPr id="23" name="5 Imagen" descr="Cristal 1_Diamant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43313" y="3786188"/>
            <a:ext cx="32607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0"/>
          <p:cNvSpPr txBox="1">
            <a:spLocks noChangeArrowheads="1"/>
          </p:cNvSpPr>
          <p:nvPr/>
        </p:nvSpPr>
        <p:spPr bwMode="auto">
          <a:xfrm>
            <a:off x="1101725" y="3355975"/>
            <a:ext cx="13700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Cuarzo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  <p:bldP spid="4109" grpId="0"/>
      <p:bldP spid="4112" grpId="0"/>
      <p:bldP spid="4114" grpId="0"/>
      <p:bldP spid="4116" grpId="0"/>
      <p:bldP spid="4118" grpId="0"/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Roca</a:t>
            </a:r>
            <a:r>
              <a:rPr lang="es-ES" sz="4800" b="1" smtClean="0">
                <a:solidFill>
                  <a:schemeClr val="bg1"/>
                </a:solidFill>
              </a:rPr>
              <a:t/>
            </a:r>
            <a:br>
              <a:rPr lang="es-ES" sz="4800" b="1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 Tarbuck, E.; Ludgens, F. (2005)</a:t>
            </a:r>
            <a:br>
              <a:rPr lang="es-ES" sz="1100" smtClean="0">
                <a:solidFill>
                  <a:schemeClr val="bg1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 Petersen,  C.;  Leanza, F. (1968). “Elementos de Geología Aplicada”. Nigar. Buenos Aires.</a:t>
            </a:r>
            <a:endParaRPr lang="es-ES" sz="11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4840288"/>
          </a:xfrm>
        </p:spPr>
        <p:txBody>
          <a:bodyPr/>
          <a:lstStyle/>
          <a:p>
            <a:pPr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Roca: </a:t>
            </a:r>
            <a:r>
              <a:rPr lang="es-ES" sz="1400" smtClean="0">
                <a:solidFill>
                  <a:schemeClr val="bg1"/>
                </a:solidFill>
              </a:rPr>
              <a:t>es un agregado de minerales yuxtapuestos de igual o diferente especie.</a:t>
            </a:r>
            <a:endParaRPr lang="es-ES" sz="1400" smtClean="0">
              <a:solidFill>
                <a:srgbClr val="FFFF00"/>
              </a:solidFill>
            </a:endParaRPr>
          </a:p>
        </p:txBody>
      </p:sp>
      <p:pic>
        <p:nvPicPr>
          <p:cNvPr id="4" name="3 Marcador de contenido" descr="Explorar0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643063"/>
            <a:ext cx="5572125" cy="50736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4 Imagen" descr="Explorar0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2214563"/>
            <a:ext cx="5929312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Rocas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5124" name="Picture 4" descr="Grani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" y="1412875"/>
            <a:ext cx="2017713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basal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1412875"/>
            <a:ext cx="25209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ali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125538"/>
            <a:ext cx="1808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Arenas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6438" y="3860800"/>
            <a:ext cx="15621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Arenas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0838" y="3860800"/>
            <a:ext cx="175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Arenisc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8113" y="3933825"/>
            <a:ext cx="33147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971550" y="3429000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Granito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3851275" y="3429000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Basalto</a:t>
            </a: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6804025" y="3500438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Caliza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971550" y="6424613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Arena</a:t>
            </a: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2987675" y="6397625"/>
            <a:ext cx="936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Arena</a:t>
            </a: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6372225" y="6424613"/>
            <a:ext cx="1152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1600" b="0">
                <a:solidFill>
                  <a:schemeClr val="bg1"/>
                </a:solidFill>
              </a:rPr>
              <a:t>Arenisca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2" grpId="0"/>
      <p:bldP spid="5134" grpId="0"/>
      <p:bldP spid="5135" grpId="0"/>
      <p:bldP spid="5136" grpId="0"/>
      <p:bldP spid="51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654032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Síntesis</a:t>
            </a:r>
            <a:endParaRPr lang="es-E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Los minerales: concepto</a:t>
            </a: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Origen de los minerales</a:t>
            </a: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Clasificación de minerales según la escala  de </a:t>
            </a:r>
            <a:r>
              <a:rPr lang="es-ES" sz="1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Strunz</a:t>
            </a: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Propiedades de los minerales: brillo y color, forma del cristal, exfoliación, dureza</a:t>
            </a: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 rocas: concepto</a:t>
            </a: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Clasificación de las rocas desde el punto de vista genético</a:t>
            </a:r>
          </a:p>
          <a:p>
            <a:pPr>
              <a:buFontTx/>
              <a:buChar char="-"/>
            </a:pPr>
            <a:endParaRPr lang="es-ES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Desarrollo de los tipos de rocas: 1º) </a:t>
            </a:r>
            <a:r>
              <a:rPr lang="es-ES" sz="1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Magmáticas</a:t>
            </a:r>
            <a:endParaRPr lang="es-ES" sz="1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endParaRPr lang="es-E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400" b="1" smtClean="0">
                <a:solidFill>
                  <a:srgbClr val="FFFF00"/>
                </a:solidFill>
              </a:rPr>
              <a:t>Clasificación de las Roca</a:t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 Petersen, C.; Leanza, F. (1968)</a:t>
            </a:r>
            <a:endParaRPr lang="es-ES" sz="1100" b="1" smtClean="0">
              <a:solidFill>
                <a:schemeClr val="folHlink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 eaLnBrk="1" hangingPunct="1">
              <a:buFontTx/>
              <a:buNone/>
            </a:pPr>
            <a:endParaRPr lang="es-ES" sz="1800" b="1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s-ES" sz="1800" b="1" smtClean="0">
                <a:solidFill>
                  <a:srgbClr val="FFFF00"/>
                </a:solidFill>
              </a:rPr>
              <a:t>Según el origen de las rocas:</a:t>
            </a:r>
          </a:p>
          <a:p>
            <a:pPr marL="609600" indent="-609600" eaLnBrk="1" hangingPunct="1">
              <a:buFontTx/>
              <a:buNone/>
            </a:pPr>
            <a:endParaRPr lang="es-ES" sz="2000" b="1" smtClean="0">
              <a:solidFill>
                <a:schemeClr val="folHlink"/>
              </a:solidFill>
            </a:endParaRPr>
          </a:p>
          <a:p>
            <a:pPr marL="609600" indent="-609600" eaLnBrk="1" hangingPunct="1">
              <a:buFontTx/>
              <a:buAutoNum type="alphaUcParenR"/>
            </a:pPr>
            <a:r>
              <a:rPr lang="es-ES" sz="1600" b="1" u="sng" smtClean="0">
                <a:solidFill>
                  <a:srgbClr val="FFFF00"/>
                </a:solidFill>
              </a:rPr>
              <a:t>Rocas Magmáticas</a:t>
            </a:r>
            <a:r>
              <a:rPr lang="es-ES" sz="1600" b="1" smtClean="0">
                <a:solidFill>
                  <a:srgbClr val="FFFF00"/>
                </a:solidFill>
              </a:rPr>
              <a:t>:</a:t>
            </a:r>
            <a:r>
              <a:rPr lang="es-ES" sz="1600" b="1" smtClean="0">
                <a:solidFill>
                  <a:schemeClr val="bg1"/>
                </a:solidFill>
              </a:rPr>
              <a:t> </a:t>
            </a:r>
            <a:r>
              <a:rPr lang="es-ES" sz="1600" smtClean="0">
                <a:solidFill>
                  <a:schemeClr val="bg1"/>
                </a:solidFill>
              </a:rPr>
              <a:t>Originadas en el interior de la corteza terrestre a partir de un magma. Pueden salir al exterior a partir de los volcanes o solidificar en el interior.</a:t>
            </a:r>
          </a:p>
          <a:p>
            <a:pPr marL="609600" indent="-609600" eaLnBrk="1" hangingPunct="1">
              <a:buFontTx/>
              <a:buAutoNum type="alphaUcParenR"/>
            </a:pPr>
            <a:endParaRPr lang="es-ES" sz="160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 startAt="2"/>
            </a:pPr>
            <a:r>
              <a:rPr lang="es-ES" sz="1600" b="1" u="sng" smtClean="0">
                <a:solidFill>
                  <a:srgbClr val="FFFF00"/>
                </a:solidFill>
              </a:rPr>
              <a:t>Rocas Metamórficas</a:t>
            </a:r>
            <a:r>
              <a:rPr lang="es-ES" sz="1600" smtClean="0">
                <a:solidFill>
                  <a:schemeClr val="folHlink"/>
                </a:solidFill>
              </a:rPr>
              <a:t>:</a:t>
            </a:r>
            <a:r>
              <a:rPr lang="es-ES" sz="1600" smtClean="0">
                <a:solidFill>
                  <a:schemeClr val="bg1"/>
                </a:solidFill>
              </a:rPr>
              <a:t> Rocas sometidas a la acción de las intensas presiones y altas temperaturas sufriendo una modificación de sus propiedades físico-químicas.</a:t>
            </a:r>
          </a:p>
          <a:p>
            <a:pPr marL="609600" indent="-609600" eaLnBrk="1" hangingPunct="1">
              <a:buFontTx/>
              <a:buAutoNum type="alphaUcParenR" startAt="2"/>
            </a:pPr>
            <a:endParaRPr lang="es-ES" sz="160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 startAt="2"/>
            </a:pPr>
            <a:r>
              <a:rPr lang="es-ES" sz="1600" b="1" u="sng" smtClean="0">
                <a:solidFill>
                  <a:srgbClr val="FFFF00"/>
                </a:solidFill>
              </a:rPr>
              <a:t>Rocas Sedimentarias</a:t>
            </a:r>
            <a:r>
              <a:rPr lang="es-ES" sz="1600" b="1" smtClean="0">
                <a:solidFill>
                  <a:srgbClr val="FFFF00"/>
                </a:solidFill>
              </a:rPr>
              <a:t>:</a:t>
            </a:r>
            <a:r>
              <a:rPr lang="es-ES" sz="1600" smtClean="0">
                <a:solidFill>
                  <a:schemeClr val="bg1"/>
                </a:solidFill>
              </a:rPr>
              <a:t> Surgen de clastos de rocas después del proceso de meteorización de las mismas. El material resultante de la meteorización se consolida mediante un proceso denominado litificación.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400" b="1" smtClean="0">
                <a:solidFill>
                  <a:srgbClr val="FFFF00"/>
                </a:solidFill>
              </a:rPr>
              <a:t>A) Rocas magmáticas</a:t>
            </a:r>
            <a:r>
              <a:rPr lang="es-ES" sz="1400" b="1" smtClean="0">
                <a:solidFill>
                  <a:schemeClr val="folHlink"/>
                </a:solidFill>
              </a:rPr>
              <a:t/>
            </a:r>
            <a:br>
              <a:rPr lang="es-ES" sz="1400" b="1" smtClean="0">
                <a:solidFill>
                  <a:schemeClr val="folHlink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 Petersen,  C.;  Leanza, F. (1968). </a:t>
            </a:r>
            <a:endParaRPr lang="es-ES" sz="1100" b="1" smtClean="0">
              <a:solidFill>
                <a:schemeClr val="folHlink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1600" smtClean="0">
                <a:solidFill>
                  <a:schemeClr val="folHlink"/>
                </a:solidFill>
              </a:rPr>
              <a:t>	</a:t>
            </a:r>
            <a:r>
              <a:rPr lang="es-ES" sz="1600" smtClean="0">
                <a:solidFill>
                  <a:srgbClr val="FFFF00"/>
                </a:solidFill>
              </a:rPr>
              <a:t>a) Rocas magmáticas, extrusivas o volcánicas: </a:t>
            </a:r>
            <a:r>
              <a:rPr lang="es-ES" sz="1400" b="1" smtClean="0">
                <a:solidFill>
                  <a:schemeClr val="bg1"/>
                </a:solidFill>
              </a:rPr>
              <a:t>son expulsadas al exterior de los volcanes, se enfrían rápido y muestran una estructura amorfa o microcristalina.</a:t>
            </a: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	</a:t>
            </a:r>
            <a:r>
              <a:rPr lang="es-ES" sz="1400" b="1" smtClean="0">
                <a:solidFill>
                  <a:srgbClr val="FFFF00"/>
                </a:solidFill>
              </a:rPr>
              <a:t>b) Rocas magmáticas, intrusivas o plutónicas</a:t>
            </a:r>
            <a:r>
              <a:rPr lang="es-ES" sz="1400" b="1" smtClean="0">
                <a:solidFill>
                  <a:schemeClr val="folHlink"/>
                </a:solidFill>
              </a:rPr>
              <a:t>:</a:t>
            </a:r>
            <a:r>
              <a:rPr lang="es-ES" sz="1400" b="1" smtClean="0">
                <a:solidFill>
                  <a:schemeClr val="bg1"/>
                </a:solidFill>
              </a:rPr>
              <a:t> solidifican en el interior de la cámara magmática, se enfrían lentamente y sus moléculas se ordenan (cristales).</a:t>
            </a: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	</a:t>
            </a:r>
            <a:r>
              <a:rPr lang="es-ES" sz="1400" b="1" smtClean="0">
                <a:solidFill>
                  <a:schemeClr val="folHlink"/>
                </a:solidFill>
              </a:rPr>
              <a:t>c) Rocas filonianas:</a:t>
            </a:r>
            <a:r>
              <a:rPr lang="es-ES" sz="1400" b="1" smtClean="0">
                <a:solidFill>
                  <a:schemeClr val="bg1"/>
                </a:solidFill>
              </a:rPr>
              <a:t> intermedias entre las 2 anteriores. Salen de la cámara magmática pero no llega a superficie. Solidifica en filones</a:t>
            </a:r>
            <a:endParaRPr lang="es-ES" sz="1600" smtClean="0">
              <a:solidFill>
                <a:schemeClr val="bg1"/>
              </a:solidFill>
            </a:endParaRPr>
          </a:p>
        </p:txBody>
      </p:sp>
      <p:pic>
        <p:nvPicPr>
          <p:cNvPr id="16388" name="Picture 4" descr="gne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2924175"/>
            <a:ext cx="31718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Granitos 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924175"/>
            <a:ext cx="29718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Diferencias entre rocas magmáticas intrusivas y extrusivas</a:t>
            </a:r>
          </a:p>
        </p:txBody>
      </p:sp>
      <p:sp>
        <p:nvSpPr>
          <p:cNvPr id="358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35844" name="Picture1" descr="031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213" y="785813"/>
            <a:ext cx="8412162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0" y="274638"/>
            <a:ext cx="2286000" cy="1143000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Texturas de Rocas magmáticas</a:t>
            </a:r>
          </a:p>
        </p:txBody>
      </p:sp>
      <p:pic>
        <p:nvPicPr>
          <p:cNvPr id="4" name="3 Marcador de contenido" descr="Explorar002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0"/>
            <a:ext cx="6894513" cy="6858000"/>
          </a:xfrm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7072313" y="1785938"/>
            <a:ext cx="2071687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1.- </a:t>
            </a:r>
            <a:r>
              <a:rPr lang="es-ES" sz="16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Afanítica</a:t>
            </a: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s-ES" sz="12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(A=sin </a:t>
            </a:r>
            <a:r>
              <a:rPr lang="es-ES" sz="12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Phaner</a:t>
            </a:r>
            <a:r>
              <a:rPr lang="es-ES" sz="12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= visible)</a:t>
            </a:r>
          </a:p>
          <a:p>
            <a:pPr algn="just" eaLnBrk="0" hangingPunct="0">
              <a:defRPr/>
            </a:pP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2.- </a:t>
            </a:r>
            <a:r>
              <a:rPr lang="es-ES" sz="16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Fanerítica</a:t>
            </a: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 eaLnBrk="0" hangingPunct="0">
              <a:defRPr/>
            </a:pPr>
            <a:r>
              <a:rPr lang="es-ES" sz="12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(</a:t>
            </a:r>
            <a:r>
              <a:rPr lang="es-ES" sz="12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phaner</a:t>
            </a:r>
            <a:r>
              <a:rPr lang="es-ES" sz="12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=visible)</a:t>
            </a:r>
          </a:p>
          <a:p>
            <a:pPr algn="just" eaLnBrk="0" hangingPunct="0">
              <a:defRPr/>
            </a:pP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3.- Porfídica</a:t>
            </a: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</a:t>
            </a: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4.- Vítrea</a:t>
            </a:r>
          </a:p>
          <a:p>
            <a:pPr algn="just" eaLnBrk="0" hangingPunct="0">
              <a:defRPr/>
            </a:pP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just" eaLnBrk="0" hangingPunct="0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5.- </a:t>
            </a:r>
            <a:r>
              <a:rPr lang="es-ES" sz="16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Piroclástica</a:t>
            </a:r>
            <a:endParaRPr lang="es-ES" sz="16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Rocas magmática de textura </a:t>
            </a:r>
            <a:r>
              <a:rPr lang="es-ES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piroclástica</a:t>
            </a:r>
            <a:endParaRPr 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scoria Igneous Piroclástica Rock De Rinjani Volcano Indonesia Foto d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0496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86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3438" y="274638"/>
            <a:ext cx="4043362" cy="654050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Materiales volcánicos</a:t>
            </a:r>
          </a:p>
        </p:txBody>
      </p:sp>
      <p:pic>
        <p:nvPicPr>
          <p:cNvPr id="4" name="3 Marcador de contenido" descr="Volcán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4286250"/>
            <a:ext cx="3095625" cy="2322513"/>
          </a:xfrm>
        </p:spPr>
      </p:pic>
      <p:pic>
        <p:nvPicPr>
          <p:cNvPr id="5" name="4 Imagen" descr="Volcán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1000125"/>
            <a:ext cx="4381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volcanpele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42875"/>
            <a:ext cx="4465638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6429375" y="4500563"/>
            <a:ext cx="247173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</a:t>
            </a:r>
            <a:r>
              <a:rPr lang="es-ES" sz="1400" b="0" kern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piroclástico</a:t>
            </a:r>
            <a:endParaRPr lang="es-ES" sz="14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4643438" y="6215063"/>
            <a:ext cx="178593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Material de lava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0" y="4071938"/>
            <a:ext cx="1785938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Ceniza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" dirty="0" smtClean="0"/>
              <a:t>		</a:t>
            </a:r>
            <a:r>
              <a:rPr lang="es-ES" sz="2800" b="1" dirty="0" smtClean="0">
                <a:solidFill>
                  <a:srgbClr val="FFFF00"/>
                </a:solidFill>
              </a:rPr>
              <a:t>Materiales volcánicos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434380" y="6381894"/>
            <a:ext cx="2592288" cy="416044"/>
          </a:xfrm>
        </p:spPr>
        <p:txBody>
          <a:bodyPr>
            <a:normAutofit fontScale="70000" lnSpcReduction="20000"/>
          </a:bodyPr>
          <a:lstStyle/>
          <a:p>
            <a:pPr marL="0" indent="0" eaLnBrk="1" hangingPunct="1">
              <a:buNone/>
            </a:pPr>
            <a:r>
              <a:rPr lang="es-ES" dirty="0" smtClean="0"/>
              <a:t>Bombas volcánicas</a:t>
            </a:r>
          </a:p>
        </p:txBody>
      </p:sp>
      <p:pic>
        <p:nvPicPr>
          <p:cNvPr id="49156" name="Picture 4" descr="bombas volcánic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81" y="4038744"/>
            <a:ext cx="374491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Ceniza litific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484313"/>
            <a:ext cx="38100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 descr="Ceniza volcánica 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598" y="4414838"/>
            <a:ext cx="273526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11" descr="lav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124" y="100806"/>
            <a:ext cx="4392612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Air-fall lapilli (22-26 March 1944 eruption of Mt. Vesuviu… | Flick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016" y="4487620"/>
            <a:ext cx="2626515" cy="175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427983" y="6274882"/>
            <a:ext cx="1981997" cy="416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sz="2400" dirty="0" smtClean="0"/>
              <a:t>Lapilli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20296" y="6381894"/>
            <a:ext cx="1981997" cy="41604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ES" dirty="0" smtClean="0"/>
              <a:t>Ceniza volcánica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  <a:latin typeface="+mn-lt"/>
              </a:rPr>
              <a:t>Estructura amorfa de los minerales</a:t>
            </a:r>
            <a:endParaRPr lang="es-ES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92500" y="5445125"/>
            <a:ext cx="5327650" cy="431800"/>
          </a:xfrm>
        </p:spPr>
        <p:txBody>
          <a:bodyPr/>
          <a:lstStyle/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Roca magmática eruptiva</a:t>
            </a:r>
          </a:p>
        </p:txBody>
      </p:sp>
      <p:pic>
        <p:nvPicPr>
          <p:cNvPr id="256002" name="Picture 2" descr="Resultado de imagen para estructura amorfa  miner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196975"/>
            <a:ext cx="295275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1042988" y="3213100"/>
            <a:ext cx="13700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16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Obsidiana</a:t>
            </a:r>
          </a:p>
        </p:txBody>
      </p:sp>
      <p:pic>
        <p:nvPicPr>
          <p:cNvPr id="256004" name="Picture 4" descr="Resultado de imagen para Pumita mineral amorf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16338"/>
            <a:ext cx="3048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1042988" y="6021388"/>
            <a:ext cx="13700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1600" b="0" kern="0" dirty="0">
                <a:latin typeface="+mj-lt"/>
                <a:ea typeface="+mj-ea"/>
                <a:cs typeface="+mj-cs"/>
              </a:rPr>
              <a:t>Pumita</a:t>
            </a:r>
          </a:p>
        </p:txBody>
      </p:sp>
      <p:pic>
        <p:nvPicPr>
          <p:cNvPr id="256006" name="Picture 6" descr="Resultado de imagen para Pumita mineral amorf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1196975"/>
            <a:ext cx="554513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1988" name="Picture1" descr="05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12700"/>
            <a:ext cx="8562975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Título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419100"/>
          </a:xfrm>
        </p:spPr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FFFF00"/>
                </a:solidFill>
              </a:rPr>
              <a:t>Lava</a:t>
            </a:r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3012" name="Picture1" descr="04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765175"/>
            <a:ext cx="8964613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55875" y="274638"/>
            <a:ext cx="3671888" cy="417512"/>
          </a:xfrm>
        </p:spPr>
        <p:txBody>
          <a:bodyPr>
            <a:normAutofit fontScale="90000"/>
          </a:bodyPr>
          <a:lstStyle/>
          <a:p>
            <a:r>
              <a:rPr lang="es-ES" sz="2400" b="1" smtClean="0">
                <a:solidFill>
                  <a:srgbClr val="FFFF00"/>
                </a:solidFill>
              </a:rPr>
              <a:t>Material  Ígneo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6276975"/>
            <a:ext cx="8964613" cy="536575"/>
          </a:xfrm>
        </p:spPr>
        <p:txBody>
          <a:bodyPr/>
          <a:lstStyle/>
          <a:p>
            <a:pPr>
              <a:buFontTx/>
              <a:buNone/>
            </a:pPr>
            <a:r>
              <a:rPr lang="es-ES" sz="1800" smtClean="0">
                <a:solidFill>
                  <a:schemeClr val="bg1"/>
                </a:solidFill>
              </a:rPr>
              <a:t>    Bombas (+ 64 mm)		Lapilli (64-2 mm)		Ceniza (- 2 mm)</a:t>
            </a:r>
          </a:p>
        </p:txBody>
      </p:sp>
      <p:pic>
        <p:nvPicPr>
          <p:cNvPr id="4" name="Picture 2" descr="http://recursostic.educacion.es/ciencias/biosfera/web/alumno/2ESO/tierrin/imagenes/bomb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4116388"/>
            <a:ext cx="31686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iroclastos_lapill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116388"/>
            <a:ext cx="28082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Marcador de contenido" descr="Cenizas volcánica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4116388"/>
            <a:ext cx="26955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1" descr="0411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188913"/>
            <a:ext cx="266382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1" descr="0505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989138"/>
            <a:ext cx="2808288" cy="193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1" descr="0408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1268413"/>
            <a:ext cx="21590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3 Marcador de contenido" descr="Explora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2373313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Título"/>
          <p:cNvSpPr txBox="1">
            <a:spLocks/>
          </p:cNvSpPr>
          <p:nvPr/>
        </p:nvSpPr>
        <p:spPr bwMode="auto">
          <a:xfrm>
            <a:off x="2124075" y="3068638"/>
            <a:ext cx="3671888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6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Roca </a:t>
            </a:r>
            <a:r>
              <a:rPr lang="es-ES" sz="1600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Magmática</a:t>
            </a:r>
            <a:r>
              <a:rPr lang="es-ES" sz="16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intrusiva</a:t>
            </a:r>
          </a:p>
        </p:txBody>
      </p:sp>
      <p:cxnSp>
        <p:nvCxnSpPr>
          <p:cNvPr id="40972" name="12 Conector recto de flecha"/>
          <p:cNvCxnSpPr>
            <a:cxnSpLocks noChangeShapeType="1"/>
          </p:cNvCxnSpPr>
          <p:nvPr/>
        </p:nvCxnSpPr>
        <p:spPr bwMode="auto">
          <a:xfrm flipH="1">
            <a:off x="1258888" y="2060575"/>
            <a:ext cx="2160587" cy="2889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4" name="1 Título"/>
          <p:cNvSpPr txBox="1">
            <a:spLocks/>
          </p:cNvSpPr>
          <p:nvPr/>
        </p:nvSpPr>
        <p:spPr bwMode="auto">
          <a:xfrm>
            <a:off x="5795963" y="3644900"/>
            <a:ext cx="36718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1600" kern="0" dirty="0">
                <a:latin typeface="+mj-lt"/>
                <a:ea typeface="+mj-ea"/>
                <a:cs typeface="+mj-cs"/>
              </a:rPr>
              <a:t>Roca </a:t>
            </a:r>
            <a:r>
              <a:rPr lang="es-ES" sz="1600" kern="0" dirty="0" err="1">
                <a:latin typeface="+mj-lt"/>
                <a:ea typeface="+mj-ea"/>
                <a:cs typeface="+mj-cs"/>
              </a:rPr>
              <a:t>Magmática</a:t>
            </a:r>
            <a:r>
              <a:rPr lang="es-ES" sz="1600" kern="0" dirty="0">
                <a:latin typeface="+mj-lt"/>
                <a:ea typeface="+mj-ea"/>
                <a:cs typeface="+mj-cs"/>
              </a:rPr>
              <a:t> </a:t>
            </a:r>
            <a:r>
              <a:rPr lang="es-ES" sz="1600" kern="0" dirty="0" err="1">
                <a:latin typeface="+mj-lt"/>
                <a:ea typeface="+mj-ea"/>
                <a:cs typeface="+mj-cs"/>
              </a:rPr>
              <a:t>Extrusiva</a:t>
            </a:r>
            <a:endParaRPr lang="es-ES" sz="1600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>
            <a:normAutofit fontScale="90000"/>
          </a:bodyPr>
          <a:lstStyle/>
          <a:p>
            <a:r>
              <a:rPr lang="es-ES" sz="2800" b="1" i="1" smtClean="0">
                <a:solidFill>
                  <a:srgbClr val="FFFF00"/>
                </a:solidFill>
              </a:rPr>
              <a:t>Mineralogía de las Rocas magmáticas</a:t>
            </a:r>
            <a:br>
              <a:rPr lang="es-ES" sz="2800" b="1" i="1" smtClean="0">
                <a:solidFill>
                  <a:srgbClr val="FFFF00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Fuente: Tarbuck, E.; Lutgens, F. (2005). “Ciencias de la Tierra”. Pearson. Madrid.</a:t>
            </a:r>
            <a:endParaRPr lang="es-ES" sz="2800" smtClean="0">
              <a:solidFill>
                <a:srgbClr val="FFFF00"/>
              </a:solidFill>
            </a:endParaRPr>
          </a:p>
        </p:txBody>
      </p:sp>
      <p:pic>
        <p:nvPicPr>
          <p:cNvPr id="4" name="3 Marcador de contenido" descr="Explorar00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336" y="1723485"/>
            <a:ext cx="6053328" cy="42793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dirty="0" smtClean="0">
                <a:solidFill>
                  <a:srgbClr val="FFFF00"/>
                </a:solidFill>
              </a:rPr>
              <a:t>Rocas </a:t>
            </a:r>
            <a:r>
              <a:rPr lang="es-ES" sz="2800" b="1" dirty="0" err="1" smtClean="0">
                <a:solidFill>
                  <a:srgbClr val="FFFF00"/>
                </a:solidFill>
              </a:rPr>
              <a:t>Magmáticas</a:t>
            </a:r>
            <a:r>
              <a:rPr lang="es-ES" sz="2800" b="1" dirty="0" smtClean="0">
                <a:solidFill>
                  <a:srgbClr val="FFFF00"/>
                </a:solidFill>
              </a:rPr>
              <a:t>: paisaje volcánico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400" dirty="0" smtClean="0">
                <a:solidFill>
                  <a:schemeClr val="bg1"/>
                </a:solidFill>
              </a:rPr>
              <a:t>Fuente: Aguilera </a:t>
            </a:r>
            <a:r>
              <a:rPr lang="es-ES" sz="1400" dirty="0" err="1" smtClean="0">
                <a:solidFill>
                  <a:schemeClr val="bg1"/>
                </a:solidFill>
              </a:rPr>
              <a:t>Arilla</a:t>
            </a:r>
            <a:r>
              <a:rPr lang="es-ES" sz="1400" dirty="0" smtClean="0">
                <a:solidFill>
                  <a:schemeClr val="bg1"/>
                </a:solidFill>
              </a:rPr>
              <a:t>, M.; et al. (1992). “Ejercicios Prácticos de Geografía Física”</a:t>
            </a:r>
            <a:endParaRPr lang="es-ES" sz="2800" b="1" dirty="0" smtClean="0">
              <a:solidFill>
                <a:schemeClr val="bg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5844" name="Picture 4" descr="Paisaje volcán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12875"/>
            <a:ext cx="7704137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1 Título"/>
          <p:cNvSpPr>
            <a:spLocks noGrp="1"/>
          </p:cNvSpPr>
          <p:nvPr>
            <p:ph type="title"/>
          </p:nvPr>
        </p:nvSpPr>
        <p:spPr>
          <a:xfrm>
            <a:off x="4429125" y="285750"/>
            <a:ext cx="4257675" cy="857250"/>
          </a:xfrm>
        </p:spPr>
        <p:txBody>
          <a:bodyPr/>
          <a:lstStyle/>
          <a:p>
            <a:r>
              <a:rPr lang="es-ES" sz="2800" smtClean="0">
                <a:solidFill>
                  <a:srgbClr val="FFFF00"/>
                </a:solidFill>
              </a:rPr>
              <a:t>Paisaje volcánico</a:t>
            </a:r>
          </a:p>
        </p:txBody>
      </p:sp>
      <p:pic>
        <p:nvPicPr>
          <p:cNvPr id="4" name="3 Marcador de contenido" descr="Explorar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357688" cy="7050088"/>
          </a:xfrm>
        </p:spPr>
      </p:pic>
      <p:pic>
        <p:nvPicPr>
          <p:cNvPr id="5" name="4 Imagen" descr="Explorar0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30413"/>
            <a:ext cx="3708400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 bwMode="auto">
          <a:xfrm>
            <a:off x="6286500" y="1857375"/>
            <a:ext cx="2552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20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1800" b="1" dirty="0" smtClean="0">
                <a:solidFill>
                  <a:srgbClr val="FFFF00"/>
                </a:solidFill>
              </a:rPr>
              <a:t>Clasificación de las rocas desde el punto de vista químico</a:t>
            </a:r>
            <a:r>
              <a:rPr lang="es-ES" sz="1800" b="1" dirty="0" smtClean="0">
                <a:solidFill>
                  <a:schemeClr val="folHlink"/>
                </a:solidFill>
              </a:rPr>
              <a:t/>
            </a:r>
            <a:br>
              <a:rPr lang="es-ES" sz="1800" b="1" dirty="0" smtClean="0">
                <a:solidFill>
                  <a:schemeClr val="folHlink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 marL="609600" indent="-609600" eaLnBrk="1" hangingPunct="1">
              <a:buFontTx/>
              <a:buAutoNum type="alphaLcParenR"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es-ES" sz="1800" dirty="0" smtClean="0">
                <a:solidFill>
                  <a:schemeClr val="bg1"/>
                </a:solidFill>
              </a:rPr>
              <a:t>Ácidas:	     		(60 y 80 % Sílice)          	FÉLSICAS</a:t>
            </a:r>
          </a:p>
          <a:p>
            <a:pPr marL="609600" indent="-609600" eaLnBrk="1" hangingPunct="1">
              <a:buFontTx/>
              <a:buNone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es-ES" sz="1800" dirty="0" err="1" smtClean="0">
                <a:solidFill>
                  <a:schemeClr val="bg1"/>
                </a:solidFill>
              </a:rPr>
              <a:t>Mesosilíceas</a:t>
            </a:r>
            <a:r>
              <a:rPr lang="es-ES" sz="1800" dirty="0" smtClean="0">
                <a:solidFill>
                  <a:schemeClr val="bg1"/>
                </a:solidFill>
              </a:rPr>
              <a:t>:		(50-60 % Sílice)		INTERMEDIAS</a:t>
            </a:r>
          </a:p>
          <a:p>
            <a:pPr marL="609600" indent="-609600" eaLnBrk="1" hangingPunct="1">
              <a:buFontTx/>
              <a:buAutoNum type="alphaLcParenR"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es-ES" sz="1800" dirty="0" smtClean="0">
                <a:solidFill>
                  <a:schemeClr val="bg1"/>
                </a:solidFill>
              </a:rPr>
              <a:t>Básicas:			(40-50 % Sílice)		MÁFICAS</a:t>
            </a:r>
          </a:p>
          <a:p>
            <a:pPr marL="609600" indent="-609600" eaLnBrk="1" hangingPunct="1">
              <a:buFontTx/>
              <a:buAutoNum type="alphaLcParenR"/>
            </a:pPr>
            <a:endParaRPr lang="es-ES" sz="18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LcParenR"/>
            </a:pPr>
            <a:r>
              <a:rPr lang="es-ES" sz="1800" dirty="0" err="1" smtClean="0">
                <a:solidFill>
                  <a:schemeClr val="bg1"/>
                </a:solidFill>
              </a:rPr>
              <a:t>Ultrabásicas</a:t>
            </a:r>
            <a:r>
              <a:rPr lang="es-ES" sz="1800" dirty="0" smtClean="0">
                <a:solidFill>
                  <a:schemeClr val="bg1"/>
                </a:solidFill>
              </a:rPr>
              <a:t>:			(30-40 % Sílice)		ULTRAMÁFICAS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es-ES" sz="2400" b="1" smtClean="0">
                <a:solidFill>
                  <a:srgbClr val="FFCC00"/>
                </a:solidFill>
              </a:rPr>
              <a:t>ROCAS MAGMÁTICAS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288" y="1628775"/>
          <a:ext cx="8229600" cy="4450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42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tx1"/>
                          </a:solidFill>
                        </a:rPr>
                        <a:t>Félsicas</a:t>
                      </a:r>
                    </a:p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(Contracción entre feldespato y sílice)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tx1"/>
                          </a:solidFill>
                        </a:rPr>
                        <a:t>Intermedias</a:t>
                      </a:r>
                      <a:endParaRPr lang="es-ES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err="1" smtClean="0">
                          <a:solidFill>
                            <a:schemeClr val="tx1"/>
                          </a:solidFill>
                        </a:rPr>
                        <a:t>Máficas</a:t>
                      </a:r>
                      <a:endParaRPr lang="es-ES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(Contracción entre Magnesio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</a:rPr>
                        <a:t> e hierro)</a:t>
                      </a: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s-ES" sz="1800" dirty="0"/>
                    </a:p>
                  </a:txBody>
                  <a:tcPr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395288" y="1125538"/>
            <a:ext cx="82296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400" kern="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Mayor tenor de sílice				   	Menor tenor de sílice</a:t>
            </a:r>
          </a:p>
          <a:p>
            <a:pPr eaLnBrk="0" hangingPunct="0">
              <a:defRPr/>
            </a:pPr>
            <a:r>
              <a:rPr lang="es-ES" sz="1400" kern="0" dirty="0">
                <a:solidFill>
                  <a:srgbClr val="FFCC00"/>
                </a:solidFill>
                <a:latin typeface="+mj-lt"/>
                <a:ea typeface="+mj-ea"/>
                <a:cs typeface="+mj-cs"/>
              </a:rPr>
              <a:t>Menor tenor de hierro y magnesio			Mayor tenor de hierro y Mg</a:t>
            </a:r>
          </a:p>
        </p:txBody>
      </p:sp>
      <p:pic>
        <p:nvPicPr>
          <p:cNvPr id="257026" name="Picture 2" descr="Resultado de imagen para Grani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492375"/>
            <a:ext cx="17287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 descr="Resultado de imagen para Rioli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292600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0" name="Picture 6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492375"/>
            <a:ext cx="21844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2" name="Picture 8" descr="Resultado de imagen para Andesi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4221163"/>
            <a:ext cx="21494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4" name="Picture 10" descr="Resultado de imagen para Basalt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4268788"/>
            <a:ext cx="237648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36" name="Picture 12" descr="Resultado de imagen para gabr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2474913"/>
            <a:ext cx="2376487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631825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Tipos de volcanes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  <a:endParaRPr lang="es-ES" sz="2400" dirty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vulcanismo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8675687" cy="4286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561975"/>
          </a:xfrm>
        </p:spPr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Síntesis de clase anterior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229600" cy="5399087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				</a:t>
            </a:r>
            <a:r>
              <a:rPr lang="es-ES" sz="2000" dirty="0" err="1" smtClean="0">
                <a:solidFill>
                  <a:schemeClr val="bg1"/>
                </a:solidFill>
              </a:rPr>
              <a:t>Magmáticas</a:t>
            </a:r>
            <a:r>
              <a:rPr lang="es-ES" sz="2000" dirty="0" smtClean="0">
                <a:solidFill>
                  <a:schemeClr val="bg1"/>
                </a:solidFill>
              </a:rPr>
              <a:t>	</a:t>
            </a:r>
            <a:r>
              <a:rPr lang="es-ES" sz="1600" dirty="0" smtClean="0">
                <a:solidFill>
                  <a:schemeClr val="bg1"/>
                </a:solidFill>
              </a:rPr>
              <a:t>Volcánicas o </a:t>
            </a:r>
            <a:r>
              <a:rPr lang="es-ES" sz="1600" dirty="0" err="1" smtClean="0">
                <a:solidFill>
                  <a:schemeClr val="bg1"/>
                </a:solidFill>
              </a:rPr>
              <a:t>extrusivas</a:t>
            </a:r>
            <a:endParaRPr lang="es-E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</a:t>
            </a:r>
            <a:r>
              <a:rPr lang="es-ES" sz="1600" dirty="0" err="1" smtClean="0">
                <a:solidFill>
                  <a:schemeClr val="bg1"/>
                </a:solidFill>
              </a:rPr>
              <a:t>Filonianas</a:t>
            </a:r>
            <a:endParaRPr lang="es-E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Plutónicas o intrusivas</a:t>
            </a:r>
          </a:p>
          <a:p>
            <a:pPr eaLnBrk="1" hangingPunct="1">
              <a:buFontTx/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ROCAS</a:t>
            </a:r>
            <a:r>
              <a:rPr lang="es-ES" sz="2000" dirty="0" smtClean="0">
                <a:solidFill>
                  <a:schemeClr val="folHlink"/>
                </a:solidFill>
              </a:rPr>
              <a:t>			</a:t>
            </a:r>
            <a:r>
              <a:rPr lang="es-ES" sz="2000" dirty="0" smtClean="0">
                <a:solidFill>
                  <a:schemeClr val="bg1"/>
                </a:solidFill>
              </a:rPr>
              <a:t>Metamórficas	</a:t>
            </a:r>
            <a:r>
              <a:rPr lang="es-ES" sz="1600" dirty="0" smtClean="0">
                <a:solidFill>
                  <a:schemeClr val="bg1"/>
                </a:solidFill>
              </a:rPr>
              <a:t>de contacto</a:t>
            </a:r>
            <a:endParaRPr lang="es-ES" sz="1600" dirty="0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dinámico</a:t>
            </a: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regional</a:t>
            </a:r>
          </a:p>
          <a:p>
            <a:pPr eaLnBrk="1" hangingPunct="1">
              <a:buFontTx/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20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				Sedimentarias	</a:t>
            </a:r>
            <a:r>
              <a:rPr lang="es-ES" sz="1600" dirty="0" smtClean="0">
                <a:solidFill>
                  <a:schemeClr val="bg1"/>
                </a:solidFill>
              </a:rPr>
              <a:t>clásticas</a:t>
            </a: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</a:t>
            </a:r>
            <a:r>
              <a:rPr lang="es-ES" sz="1600" dirty="0" err="1" smtClean="0">
                <a:solidFill>
                  <a:schemeClr val="bg1"/>
                </a:solidFill>
              </a:rPr>
              <a:t>organógenas</a:t>
            </a:r>
            <a:endParaRPr lang="es-ES" sz="16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						químicas</a:t>
            </a:r>
          </a:p>
          <a:p>
            <a:pPr eaLnBrk="1" hangingPunct="1">
              <a:buFontTx/>
              <a:buNone/>
            </a:pPr>
            <a:r>
              <a:rPr lang="es-ES" sz="2000" dirty="0" smtClean="0">
                <a:solidFill>
                  <a:schemeClr val="bg1"/>
                </a:solidFill>
              </a:rPr>
              <a:t>						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1547813" y="1484313"/>
            <a:ext cx="1655762" cy="19446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547813" y="3429000"/>
            <a:ext cx="15843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547813" y="3429000"/>
            <a:ext cx="1584325" cy="172878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7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17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17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17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8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17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6" grpId="1"/>
      <p:bldP spid="31747" grpId="0" build="p" animBg="1"/>
      <p:bldP spid="31747" grpId="1" build="p" animBg="1"/>
      <p:bldP spid="31748" grpId="0" animBg="1"/>
      <p:bldP spid="31749" grpId="0" animBg="1"/>
      <p:bldP spid="317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868363"/>
          </a:xfrm>
        </p:spPr>
        <p:txBody>
          <a:bodyPr/>
          <a:lstStyle/>
          <a:p>
            <a:r>
              <a:rPr lang="es-ES" sz="2800" b="1" smtClean="0">
                <a:solidFill>
                  <a:srgbClr val="FFFF00"/>
                </a:solidFill>
              </a:rPr>
              <a:t>Origen de los minerales</a:t>
            </a:r>
            <a:r>
              <a:rPr lang="es-ES" sz="2800" smtClean="0">
                <a:solidFill>
                  <a:srgbClr val="FFFF00"/>
                </a:solidFill>
              </a:rPr>
              <a:t/>
            </a:r>
            <a:br>
              <a:rPr lang="es-ES" sz="2800" smtClean="0">
                <a:solidFill>
                  <a:srgbClr val="FFFF00"/>
                </a:solidFill>
              </a:rPr>
            </a:br>
            <a:r>
              <a:rPr lang="es-ES" sz="1200" smtClean="0">
                <a:solidFill>
                  <a:schemeClr val="bg1"/>
                </a:solidFill>
              </a:rPr>
              <a:t>Fuente: Petersen,  C.;  Leanza, F. (1968). “Elementos de Geología Aplicada”. Nigar. Buenos Aires.</a:t>
            </a:r>
            <a:endParaRPr lang="es-ES" sz="1200" smtClean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5786437"/>
          </a:xfrm>
        </p:spPr>
        <p:txBody>
          <a:bodyPr/>
          <a:lstStyle/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Pueden formarse de tres maneras distintas:</a:t>
            </a:r>
          </a:p>
          <a:p>
            <a:pPr>
              <a:buFontTx/>
              <a:buAutoNum type="alphaLcParenR"/>
            </a:pPr>
            <a:r>
              <a:rPr lang="es-ES" sz="1600" smtClean="0">
                <a:solidFill>
                  <a:srgbClr val="FFFF00"/>
                </a:solidFill>
              </a:rPr>
              <a:t>Por enfriamiento de sustancias fundidas: </a:t>
            </a:r>
            <a:r>
              <a:rPr lang="es-ES" sz="1600" smtClean="0">
                <a:solidFill>
                  <a:schemeClr val="bg1"/>
                </a:solidFill>
              </a:rPr>
              <a:t>ej. Hielo, magma</a:t>
            </a: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      </a:t>
            </a:r>
            <a:r>
              <a:rPr lang="es-ES" sz="1400" smtClean="0">
                <a:solidFill>
                  <a:schemeClr val="bg1"/>
                </a:solidFill>
              </a:rPr>
              <a:t>Cuarzo  (SiO2)	                             Amatista (SiO2 con Fe)                   Hielo (H2O)</a:t>
            </a:r>
          </a:p>
          <a:p>
            <a:pPr>
              <a:buFontTx/>
              <a:buNone/>
            </a:pPr>
            <a:r>
              <a:rPr lang="es-ES" sz="1600" smtClean="0">
                <a:solidFill>
                  <a:srgbClr val="FFFF00"/>
                </a:solidFill>
              </a:rPr>
              <a:t>b)   Por precipitación de sustancias en solución:  </a:t>
            </a:r>
            <a:r>
              <a:rPr lang="es-ES" sz="1600" smtClean="0">
                <a:solidFill>
                  <a:schemeClr val="bg1"/>
                </a:solidFill>
              </a:rPr>
              <a:t>a medida que se evapora el agua (la solución) y aumenta la concentración del soluto (sustancia disuelta). Ej. La sal</a:t>
            </a: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s-ES" sz="16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  Halita (sal gema –NaCl)		         Yeso (SO4Ca.2H2O)</a:t>
            </a:r>
          </a:p>
          <a:p>
            <a:pPr>
              <a:buFontTx/>
              <a:buNone/>
            </a:pPr>
            <a:r>
              <a:rPr lang="es-ES" sz="1600" smtClean="0">
                <a:solidFill>
                  <a:srgbClr val="FFFF00"/>
                </a:solidFill>
              </a:rPr>
              <a:t>c)   Por condensación de vapores: </a:t>
            </a:r>
            <a:r>
              <a:rPr lang="es-ES" sz="1600" smtClean="0">
                <a:solidFill>
                  <a:schemeClr val="bg1"/>
                </a:solidFill>
              </a:rPr>
              <a:t>por  sublimación. Vapores de volcanes, vapor de agua transformándose en copos de nieve. Ej: azufre</a:t>
            </a:r>
          </a:p>
        </p:txBody>
      </p:sp>
      <p:pic>
        <p:nvPicPr>
          <p:cNvPr id="6149" name="Picture 5" descr="Resultado de imagen para Halit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714750"/>
            <a:ext cx="18573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Resultado de imagen para Ye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2338" y="3643313"/>
            <a:ext cx="14112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Resultado de imagen para cuarz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13" y="1714500"/>
            <a:ext cx="142875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Resultado de imagen para Amatis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1643063"/>
            <a:ext cx="1857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3" descr="Resultado de imagen para Azuf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38" y="5429250"/>
            <a:ext cx="13573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Resultado de imagen para hiel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38" y="1643063"/>
            <a:ext cx="18224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Clasificación de volcane</a:t>
            </a:r>
            <a:r>
              <a:rPr lang="es-ES" sz="2800" b="1" dirty="0" smtClean="0">
                <a:solidFill>
                  <a:srgbClr val="FFFF00"/>
                </a:solidFill>
              </a:rPr>
              <a:t>s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(1987). </a:t>
            </a:r>
            <a:r>
              <a:rPr lang="es-ES" sz="1050" i="1" dirty="0" smtClean="0">
                <a:solidFill>
                  <a:schemeClr val="bg1"/>
                </a:solidFill>
              </a:rPr>
              <a:t>Geología Física.</a:t>
            </a:r>
            <a:r>
              <a:rPr lang="es-ES" sz="1050" dirty="0" smtClean="0">
                <a:solidFill>
                  <a:schemeClr val="bg1"/>
                </a:solidFill>
              </a:rPr>
              <a:t> Omega. Barcelona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Depende de:</a:t>
            </a:r>
          </a:p>
          <a:p>
            <a:pPr eaLnBrk="1" hangingPunct="1"/>
            <a:r>
              <a:rPr lang="es-ES" sz="1400" smtClean="0">
                <a:solidFill>
                  <a:schemeClr val="bg1"/>
                </a:solidFill>
              </a:rPr>
              <a:t>Presión y cantidad de gas acumulado.</a:t>
            </a:r>
          </a:p>
          <a:p>
            <a:pPr eaLnBrk="1" hangingPunct="1"/>
            <a:r>
              <a:rPr lang="es-ES" sz="1400" smtClean="0">
                <a:solidFill>
                  <a:schemeClr val="bg1"/>
                </a:solidFill>
              </a:rPr>
              <a:t>Viscosidad de la lava que se libera.</a:t>
            </a:r>
          </a:p>
          <a:p>
            <a:pPr eaLnBrk="1" hangingPunct="1"/>
            <a:endParaRPr lang="es-ES" sz="14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A.- Erupciones de lavas basálticas (pobres en sílice)</a:t>
            </a:r>
          </a:p>
          <a:p>
            <a:pPr eaLnBrk="1" hangingPunct="1">
              <a:buFontTx/>
              <a:buNone/>
            </a:pPr>
            <a:endParaRPr lang="es-ES" sz="1400" smtClean="0">
              <a:solidFill>
                <a:schemeClr val="folHlink"/>
              </a:solidFill>
            </a:endParaRPr>
          </a:p>
          <a:p>
            <a:pPr eaLnBrk="1" hangingPunct="1"/>
            <a:r>
              <a:rPr lang="es-ES" sz="1400" smtClean="0">
                <a:solidFill>
                  <a:schemeClr val="bg1"/>
                </a:solidFill>
              </a:rPr>
              <a:t>Flujo libre, laminar, se enfría formando superficies casi horizontales.</a:t>
            </a:r>
          </a:p>
          <a:p>
            <a:pPr eaLnBrk="1" hangingPunct="1"/>
            <a:endParaRPr lang="es-ES" sz="1400" smtClean="0">
              <a:solidFill>
                <a:schemeClr val="bg1"/>
              </a:solidFill>
            </a:endParaRPr>
          </a:p>
          <a:p>
            <a:pPr eaLnBrk="1" hangingPunct="1"/>
            <a:r>
              <a:rPr lang="es-ES" sz="1400" smtClean="0">
                <a:solidFill>
                  <a:schemeClr val="bg1"/>
                </a:solidFill>
              </a:rPr>
              <a:t>Escaso contenido gaseoso, sin material piroclásticos.</a:t>
            </a:r>
          </a:p>
          <a:p>
            <a:pPr eaLnBrk="1" hangingPunct="1"/>
            <a:endParaRPr lang="es-ES" sz="14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TIPOS:</a:t>
            </a:r>
          </a:p>
          <a:p>
            <a:pPr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Islándico</a:t>
            </a:r>
          </a:p>
          <a:p>
            <a:pPr eaLnBrk="1" hangingPunct="1"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- Hawaiano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5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2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2714625" cy="511175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Volcán Islándico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6868" name="Picture 4" descr="volcán islándic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63" y="428625"/>
            <a:ext cx="23574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volcan-islandi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38" y="3357563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Volkcán_fisuras_naturalonline.com.a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428625"/>
            <a:ext cx="375761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volcan-Eyjafjallajoekull-barranc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928938"/>
            <a:ext cx="4857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143250" y="5786438"/>
            <a:ext cx="185737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>
                <a:solidFill>
                  <a:schemeClr val="bg1"/>
                </a:solidFill>
              </a:rPr>
              <a:t>www.planetasapiens.com</a:t>
            </a:r>
            <a:endParaRPr lang="es-ES" sz="1050" b="0" dirty="0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929438" y="2571750"/>
            <a:ext cx="1768475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www.geluty.over-blog.com</a:t>
            </a:r>
            <a:endParaRPr lang="es-ES" sz="1050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072313" y="5786438"/>
            <a:ext cx="1768475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www.geluty.over-blog.com</a:t>
            </a:r>
            <a:endParaRPr lang="es-ES" sz="1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10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00688" y="274638"/>
            <a:ext cx="3186112" cy="796925"/>
          </a:xfrm>
        </p:spPr>
        <p:txBody>
          <a:bodyPr/>
          <a:lstStyle/>
          <a:p>
            <a:pPr algn="r">
              <a:defRPr/>
            </a:pPr>
            <a:r>
              <a:rPr lang="es-ES" sz="2000" b="1" dirty="0" smtClean="0">
                <a:solidFill>
                  <a:srgbClr val="FFFF00"/>
                </a:solidFill>
              </a:rPr>
              <a:t>Volcanes tipo Islándicos</a:t>
            </a:r>
            <a:br>
              <a:rPr lang="es-ES" sz="20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Holmes. A.; Holmes, D. (1981)</a:t>
            </a:r>
          </a:p>
        </p:txBody>
      </p:sp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528638" y="1600200"/>
            <a:ext cx="8229600" cy="4525963"/>
          </a:xfrm>
        </p:spPr>
        <p:txBody>
          <a:bodyPr/>
          <a:lstStyle/>
          <a:p>
            <a:endParaRPr lang="es-ES" smtClean="0"/>
          </a:p>
        </p:txBody>
      </p:sp>
      <p:pic>
        <p:nvPicPr>
          <p:cNvPr id="8" name="7 Imagen" descr="Volcán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64293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Picture 7" descr="http://www.perfil.com/export/sites/diarioperfil/img/2010/mundo/0325_volcan_islandia_afp_468.jpg_6870882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214813"/>
            <a:ext cx="5986463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5715000" y="6429375"/>
            <a:ext cx="11430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www.perfil.com</a:t>
            </a:r>
          </a:p>
        </p:txBody>
      </p:sp>
      <p:pic>
        <p:nvPicPr>
          <p:cNvPr id="81929" name="Picture 9" descr="http://www.turismito.com/wp-content/uploads/2010/05/tn_volcan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12144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7286625" y="3714750"/>
            <a:ext cx="985838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turismito.com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2971800" cy="633413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Volcán Hawaiano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43017" name="Picture 9" descr="Haw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716338"/>
            <a:ext cx="43211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6 Imagen" descr="Volcán tipo hawa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14375"/>
            <a:ext cx="4143375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7 Imagen" descr="Volcán_lava fluid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2714625"/>
            <a:ext cx="3810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8 Imagen" descr="Volcán stromboliano I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000125"/>
            <a:ext cx="25241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7675" cy="725487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Volcán Hawaiano</a:t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A; Holmes, D. (1987)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pic>
        <p:nvPicPr>
          <p:cNvPr id="4" name="3 Marcador de contenido" descr="18868_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2305844"/>
            <a:ext cx="4686300" cy="3114675"/>
          </a:xfrm>
        </p:spPr>
      </p:pic>
      <p:pic>
        <p:nvPicPr>
          <p:cNvPr id="5" name="4 Imagen" descr="uno-de-los-tantos-volcanes-hawaianos-el-kilauea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1500188"/>
            <a:ext cx="45815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tn_volc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714375"/>
            <a:ext cx="414337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2786063" y="5500688"/>
            <a:ext cx="157162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www.absoluteeuu.com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215188" y="3143250"/>
            <a:ext cx="157162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www.absoluteeuu.com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286625" y="6357938"/>
            <a:ext cx="157162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www.absoluteeuu.com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2800" b="1" dirty="0" smtClean="0">
                <a:solidFill>
                  <a:srgbClr val="FFFF00"/>
                </a:solidFill>
              </a:rPr>
              <a:t>Clasificación de volcanes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(1987). </a:t>
            </a:r>
            <a:r>
              <a:rPr lang="es-ES" sz="1050" i="1" dirty="0" smtClean="0">
                <a:solidFill>
                  <a:schemeClr val="bg1"/>
                </a:solidFill>
              </a:rPr>
              <a:t>Geología Física.</a:t>
            </a:r>
            <a:r>
              <a:rPr lang="es-ES" sz="1050" dirty="0" smtClean="0">
                <a:solidFill>
                  <a:schemeClr val="bg1"/>
                </a:solidFill>
              </a:rPr>
              <a:t> Omega. Barcelona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rgbClr val="FFFF00"/>
                </a:solidFill>
              </a:rPr>
              <a:t>A.- Volcanes de lavas mesosilíceas: (acidez intermedia)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- Poseen mayor actividad que los anteriores.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- Las erupciones se producen a intervalos cortos.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- la lava entra en contacto con el aire y los gases ocluidos se desprenden espasmódicamente.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b="1" u="sng" smtClean="0">
                <a:solidFill>
                  <a:srgbClr val="FFFF00"/>
                </a:solidFill>
              </a:rPr>
              <a:t>TIPOS</a:t>
            </a:r>
            <a:r>
              <a:rPr lang="es-ES" sz="1600" b="1" smtClean="0">
                <a:solidFill>
                  <a:srgbClr val="FFFF00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6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sz="1400" b="1" smtClean="0">
                <a:solidFill>
                  <a:srgbClr val="FFFF00"/>
                </a:solidFill>
              </a:rPr>
              <a:t>Stromboliano.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" sz="1400" b="1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es-ES" sz="1400" b="1" smtClean="0">
                <a:solidFill>
                  <a:srgbClr val="FFFF00"/>
                </a:solidFill>
              </a:rPr>
              <a:t>Vulcaniano.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32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632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286250" cy="796925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Volcanes tipo </a:t>
            </a:r>
            <a:r>
              <a:rPr lang="es-ES" sz="2400" b="1" dirty="0" err="1" smtClean="0">
                <a:solidFill>
                  <a:srgbClr val="FFFF00"/>
                </a:solidFill>
              </a:rPr>
              <a:t>Stromboliano</a:t>
            </a:r>
            <a:r>
              <a:rPr lang="es-ES" sz="2400" b="1" dirty="0" smtClean="0">
                <a:solidFill>
                  <a:srgbClr val="FFFF00"/>
                </a:solidFill>
              </a:rPr>
              <a:t/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(1980)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8922" name="Picture 10" descr="Volcan Stromboli 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429000"/>
            <a:ext cx="36496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Volcán stromboliano I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4214813"/>
            <a:ext cx="4000500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10" descr="http://nosolodepanviveelhombre.com/blog/wp-content/uploads/2008/04/erupcion-del-volcan-krakato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285750"/>
            <a:ext cx="4500563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785938" y="3000375"/>
            <a:ext cx="257175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www.nosolodepanviveelhombre.com</a:t>
            </a:r>
          </a:p>
        </p:txBody>
      </p:sp>
      <p:pic>
        <p:nvPicPr>
          <p:cNvPr id="86028" name="Picture 12" descr="karangeta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1071563"/>
            <a:ext cx="421481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6357938" y="3786188"/>
            <a:ext cx="257175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www.nosolodepanviveelhombre.com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928688" y="6429375"/>
            <a:ext cx="257175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www.nosolodepanviveelhombre.com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12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vulcanian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000125"/>
            <a:ext cx="4664075" cy="1643063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8625" y="214313"/>
            <a:ext cx="50720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ES" sz="2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Volcanes tipo </a:t>
            </a:r>
            <a:r>
              <a:rPr lang="es-ES" sz="2400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Vulcaniano</a:t>
            </a:r>
            <a:endParaRPr lang="es-ES" sz="2400" kern="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s-ES" sz="105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Fuente: Holmes, A.; Holmes, D. (1987)</a:t>
            </a:r>
            <a:endParaRPr lang="es-ES" sz="24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5282" name="Picture 2" descr="http://www.thekidswindow.co.uk/images/CMScontent/Image/volc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786063"/>
            <a:ext cx="4714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4" name="Picture 4" descr="http://3.bp.blogspot.com/_fVXLrFPVVws/SSOw9MTlYII/AAAAAAAAAjY/ftdeaL8B4P8/s320/341704~Volcanic-Eruption-Arenal-Volcano-Costa-Rica-Poster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928688"/>
            <a:ext cx="31877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6715125" y="5357813"/>
            <a:ext cx="1643063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www.blogvasion.com</a:t>
            </a:r>
          </a:p>
        </p:txBody>
      </p:sp>
      <p:sp>
        <p:nvSpPr>
          <p:cNvPr id="9" name="8 Rectángulo"/>
          <p:cNvSpPr/>
          <p:nvPr/>
        </p:nvSpPr>
        <p:spPr>
          <a:xfrm>
            <a:off x="3143250" y="5500688"/>
            <a:ext cx="1643063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www.blogvasion.com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2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Clasificación de volcanes</a:t>
            </a:r>
            <a:r>
              <a:rPr lang="es-ES" sz="2800" b="1" dirty="0" smtClean="0">
                <a:solidFill>
                  <a:schemeClr val="folHlink"/>
                </a:solidFill>
              </a:rPr>
              <a:t/>
            </a:r>
            <a:br>
              <a:rPr lang="es-ES" sz="2800" b="1" dirty="0" smtClean="0">
                <a:solidFill>
                  <a:schemeClr val="folHlink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(1987). </a:t>
            </a:r>
            <a:r>
              <a:rPr lang="es-ES" sz="1050" i="1" dirty="0" smtClean="0">
                <a:solidFill>
                  <a:schemeClr val="bg1"/>
                </a:solidFill>
              </a:rPr>
              <a:t>Geología Física.</a:t>
            </a:r>
            <a:r>
              <a:rPr lang="es-ES" sz="1050" dirty="0" smtClean="0">
                <a:solidFill>
                  <a:schemeClr val="bg1"/>
                </a:solidFill>
              </a:rPr>
              <a:t> Omega. Barcelona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1600" smtClean="0">
                <a:solidFill>
                  <a:srgbClr val="FFFF00"/>
                </a:solidFill>
              </a:rPr>
              <a:t>C.- Volcanes de lavas ácidas (pastosas, viscosas)</a:t>
            </a:r>
          </a:p>
          <a:p>
            <a:pPr eaLnBrk="1" hangingPunct="1">
              <a:buFontTx/>
              <a:buNone/>
            </a:pPr>
            <a:endParaRPr lang="es-ES" sz="1600" smtClean="0">
              <a:solidFill>
                <a:schemeClr val="folHlink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chemeClr val="bg1"/>
                </a:solidFill>
              </a:rPr>
              <a:t>Poseen dificultad para fluir (taponamiento de la chimenea).</a:t>
            </a:r>
          </a:p>
          <a:p>
            <a:pPr eaLnBrk="1" hangingPunct="1"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chemeClr val="bg1"/>
                </a:solidFill>
              </a:rPr>
              <a:t>Por largos períodos no poseen actividad. Entran en erupción en períodos largos.</a:t>
            </a:r>
          </a:p>
          <a:p>
            <a:pPr eaLnBrk="1" hangingPunct="1"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chemeClr val="bg1"/>
                </a:solidFill>
              </a:rPr>
              <a:t>Son extremadamente peligrosos. Arrojan cantidades importantes de materiales sólidos, gases y poco o nada de lava</a:t>
            </a:r>
          </a:p>
          <a:p>
            <a:pPr eaLnBrk="1" hangingPunct="1">
              <a:buFontTx/>
              <a:buChar char="-"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TIPOS:</a:t>
            </a:r>
          </a:p>
          <a:p>
            <a:pPr eaLnBrk="1" hangingPunct="1">
              <a:buFontTx/>
              <a:buNone/>
            </a:pPr>
            <a:endParaRPr lang="es-E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rgbClr val="FFFF00"/>
                </a:solidFill>
              </a:rPr>
              <a:t>Peleano</a:t>
            </a: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rgbClr val="FFFF00"/>
                </a:solidFill>
              </a:rPr>
              <a:t>Vesubiano</a:t>
            </a:r>
          </a:p>
          <a:p>
            <a:pPr eaLnBrk="1" hangingPunct="1">
              <a:buFontTx/>
              <a:buChar char="-"/>
            </a:pPr>
            <a:r>
              <a:rPr lang="es-ES" sz="1600" smtClean="0">
                <a:solidFill>
                  <a:srgbClr val="FFFF00"/>
                </a:solidFill>
              </a:rPr>
              <a:t>Pliniano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57813" y="274638"/>
            <a:ext cx="3328987" cy="490537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es-ES" sz="2800" b="1" dirty="0" smtClean="0">
                <a:solidFill>
                  <a:srgbClr val="FFFF00"/>
                </a:solidFill>
              </a:rPr>
              <a:t>Volcán Vesubiano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  <a:endParaRPr lang="es-ES" sz="2800" dirty="0" smtClean="0">
              <a:solidFill>
                <a:schemeClr val="bg1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9941" name="Picture 5" descr="volcan vesub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735388"/>
            <a:ext cx="3679825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Vesub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786188"/>
            <a:ext cx="41036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http://www.esacademic.com/pictures/eswiki/77/MtRedoubtedit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85750"/>
            <a:ext cx="48768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3714750" y="3214688"/>
            <a:ext cx="153352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www.esacademic.com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4287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  <a:t/>
            </a:r>
            <a:b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</a:br>
            <a:r>
              <a:rPr lang="es-ES" sz="2400" b="1" smtClean="0">
                <a:solidFill>
                  <a:srgbClr val="FFFF00"/>
                </a:solidFill>
                <a:latin typeface="Tahoma" pitchFamily="34" charset="0"/>
              </a:rPr>
              <a:t>Diversidad de minerales</a:t>
            </a:r>
            <a:r>
              <a:rPr lang="es-ES" sz="2400" b="1" smtClean="0">
                <a:solidFill>
                  <a:schemeClr val="folHlink"/>
                </a:solidFill>
                <a:latin typeface="Tahoma" pitchFamily="34" charset="0"/>
              </a:rPr>
              <a:t/>
            </a:r>
            <a:br>
              <a:rPr lang="es-ES" sz="2400" b="1" smtClean="0">
                <a:solidFill>
                  <a:schemeClr val="folHlink"/>
                </a:solidFill>
                <a:latin typeface="Tahoma" pitchFamily="34" charset="0"/>
              </a:rPr>
            </a:br>
            <a:r>
              <a:rPr lang="es-ES" sz="1200" smtClean="0">
                <a:solidFill>
                  <a:schemeClr val="bg1"/>
                </a:solidFill>
                <a:latin typeface="Tahoma" pitchFamily="34" charset="0"/>
              </a:rPr>
              <a:t>Fuente: Wicander, R.; Monroe, J. (2004)</a:t>
            </a:r>
            <a: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  <a:t/>
            </a:r>
            <a:b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</a:br>
            <a: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  <a:t/>
            </a:r>
            <a:br>
              <a:rPr lang="es-ES" sz="3200" b="1" smtClean="0">
                <a:solidFill>
                  <a:schemeClr val="folHlink"/>
                </a:solidFill>
                <a:latin typeface="Tahoma" pitchFamily="34" charset="0"/>
              </a:rPr>
            </a:br>
            <a:r>
              <a:rPr lang="es-ES" sz="1400" smtClean="0">
                <a:solidFill>
                  <a:schemeClr val="bg1"/>
                </a:solidFill>
              </a:rPr>
              <a:t>Identificados:	unos 5.000 minerales (a 2019)</a:t>
            </a:r>
            <a:r>
              <a:rPr lang="es-ES" sz="1800" smtClean="0">
                <a:solidFill>
                  <a:schemeClr val="bg1"/>
                </a:solidFill>
              </a:rPr>
              <a:t/>
            </a:r>
            <a:br>
              <a:rPr lang="es-ES" sz="1800" smtClean="0">
                <a:solidFill>
                  <a:schemeClr val="bg1"/>
                </a:solidFill>
              </a:rPr>
            </a:br>
            <a:r>
              <a:rPr lang="es-ES" sz="1200" smtClean="0">
                <a:solidFill>
                  <a:schemeClr val="bg1"/>
                </a:solidFill>
              </a:rPr>
              <a:t>Minerales comunes:</a:t>
            </a:r>
            <a:r>
              <a:rPr lang="es-ES" sz="1800" smtClean="0">
                <a:solidFill>
                  <a:schemeClr val="bg1"/>
                </a:solidFill>
              </a:rPr>
              <a:t>	</a:t>
            </a:r>
            <a:r>
              <a:rPr lang="es-ES" sz="1400" smtClean="0">
                <a:solidFill>
                  <a:schemeClr val="bg1"/>
                </a:solidFill>
              </a:rPr>
              <a:t>24 minerales: combinación química de los elementos más 			comunes	</a:t>
            </a:r>
            <a:r>
              <a:rPr lang="es-ES" sz="1800" smtClean="0">
                <a:solidFill>
                  <a:schemeClr val="bg1"/>
                </a:solidFill>
              </a:rPr>
              <a:t/>
            </a:r>
            <a:br>
              <a:rPr lang="es-ES" sz="1800" smtClean="0">
                <a:solidFill>
                  <a:schemeClr val="bg1"/>
                </a:solidFill>
              </a:rPr>
            </a:br>
            <a:r>
              <a:rPr lang="es-ES" sz="1800" smtClean="0">
                <a:solidFill>
                  <a:schemeClr val="bg1"/>
                </a:solidFill>
              </a:rPr>
              <a:t/>
            </a:r>
            <a:br>
              <a:rPr lang="es-ES" sz="1800" smtClean="0">
                <a:solidFill>
                  <a:schemeClr val="bg1"/>
                </a:solidFill>
              </a:rPr>
            </a:br>
            <a:endParaRPr lang="es-ES" sz="1800" smtClean="0">
              <a:solidFill>
                <a:schemeClr val="bg1"/>
              </a:solidFill>
            </a:endParaRPr>
          </a:p>
        </p:txBody>
      </p:sp>
      <p:graphicFrame>
        <p:nvGraphicFramePr>
          <p:cNvPr id="6532" name="Group 388"/>
          <p:cNvGraphicFramePr>
            <a:graphicFrameLocks noGrp="1"/>
          </p:cNvGraphicFramePr>
          <p:nvPr>
            <p:ph type="tbl" idx="1"/>
          </p:nvPr>
        </p:nvGraphicFramePr>
        <p:xfrm>
          <a:off x="428625" y="2143125"/>
          <a:ext cx="8229600" cy="4598992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7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ELEMENTOS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Símbolo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 corteza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(por peso)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 corteza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(por átomos)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Oxígeno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44,6 %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62,6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Silicio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27,7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21,2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Aluminio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Al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8,1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Hierro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Calcio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3.6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1,9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Sodio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Potasio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Magnesio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2,1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1,8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El resto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ES" sz="1600" smtClean="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604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89092" name="Picture1" descr="05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3825" y="26988"/>
            <a:ext cx="6356350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8623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" sz="2800" b="1" dirty="0" smtClean="0">
                <a:solidFill>
                  <a:srgbClr val="FFFF00"/>
                </a:solidFill>
              </a:rPr>
              <a:t>Origen de calderas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</a:t>
            </a:r>
            <a:endParaRPr lang="es-ES" sz="2800" dirty="0" smtClean="0">
              <a:solidFill>
                <a:schemeClr val="bg1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48132" name="Picture 4" descr="Calderas volcánic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7338"/>
            <a:ext cx="45370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Caldera volcánica 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60350"/>
            <a:ext cx="378777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00313" y="274638"/>
            <a:ext cx="4143375" cy="654050"/>
          </a:xfrm>
        </p:spPr>
        <p:txBody>
          <a:bodyPr/>
          <a:lstStyle/>
          <a:p>
            <a:r>
              <a:rPr lang="es-ES" sz="2800" smtClean="0">
                <a:solidFill>
                  <a:srgbClr val="FFFF00"/>
                </a:solidFill>
              </a:rPr>
              <a:t>Volcanes de lava ácida</a:t>
            </a:r>
          </a:p>
        </p:txBody>
      </p:sp>
      <p:pic>
        <p:nvPicPr>
          <p:cNvPr id="4" name="3 Marcador de contenido" descr="300px-Monte_Vesubio_(desde_sat%C3%A9lite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000125"/>
            <a:ext cx="5573712" cy="3790950"/>
          </a:xfrm>
        </p:spPr>
      </p:pic>
      <p:pic>
        <p:nvPicPr>
          <p:cNvPr id="6" name="5 Imagen" descr="vulcania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2000250"/>
            <a:ext cx="3049587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71438" y="4714875"/>
            <a:ext cx="41433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b="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Cráter del Vesubio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43300" cy="796925"/>
          </a:xfrm>
        </p:spPr>
        <p:txBody>
          <a:bodyPr>
            <a:normAutofit fontScale="90000"/>
          </a:bodyPr>
          <a:lstStyle/>
          <a:p>
            <a:pPr algn="l"/>
            <a:r>
              <a:rPr lang="es-ES" sz="2400" smtClean="0">
                <a:solidFill>
                  <a:srgbClr val="FFFF00"/>
                </a:solidFill>
              </a:rPr>
              <a:t>Volcán de lava ácida: Chaitén</a:t>
            </a:r>
          </a:p>
        </p:txBody>
      </p:sp>
      <p:pic>
        <p:nvPicPr>
          <p:cNvPr id="4" name="3 Marcador de contenido" descr="450px-Columna_de_humo_CHAITEN_22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214438"/>
            <a:ext cx="4089400" cy="5453062"/>
          </a:xfrm>
        </p:spPr>
      </p:pic>
      <p:pic>
        <p:nvPicPr>
          <p:cNvPr id="5" name="4 Imagen" descr="Chaité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8013" y="1357313"/>
            <a:ext cx="4586287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2800" b="1" dirty="0" smtClean="0">
                <a:solidFill>
                  <a:srgbClr val="FFFF00"/>
                </a:solidFill>
              </a:rPr>
              <a:t>Volcán Peleano</a:t>
            </a:r>
            <a:br>
              <a:rPr lang="es-ES" sz="28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A.; Holmes, D. (1987)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44036" name="Picture 4" descr="Volcan pele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000125"/>
            <a:ext cx="446405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Volcan peleano I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937000"/>
            <a:ext cx="39497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7" descr="http://www.futura-sciences.com/comprendre/d/images/654/volcan_mera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000125"/>
            <a:ext cx="4286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6 Imagen" descr="Volcán pelean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4143375"/>
            <a:ext cx="428625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6643688" y="3571875"/>
            <a:ext cx="185737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www.hectaria.blogspot.es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643188" y="3714750"/>
            <a:ext cx="185737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050" b="0" dirty="0">
                <a:solidFill>
                  <a:schemeClr val="bg1"/>
                </a:solidFill>
              </a:rPr>
              <a:t>www.hectaria.blogspot.es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14863" cy="868362"/>
          </a:xfrm>
        </p:spPr>
        <p:txBody>
          <a:bodyPr/>
          <a:lstStyle/>
          <a:p>
            <a:pPr eaLnBrk="1" hangingPunct="1">
              <a:defRPr/>
            </a:pPr>
            <a:r>
              <a:rPr lang="es-ES" sz="2400" b="1" dirty="0" smtClean="0">
                <a:solidFill>
                  <a:srgbClr val="FFFF00"/>
                </a:solidFill>
              </a:rPr>
              <a:t>Volcán tipo </a:t>
            </a:r>
            <a:r>
              <a:rPr lang="es-ES" sz="2400" b="1" dirty="0" err="1" smtClean="0">
                <a:solidFill>
                  <a:srgbClr val="FFFF00"/>
                </a:solidFill>
              </a:rPr>
              <a:t>pliniano</a:t>
            </a:r>
            <a:r>
              <a:rPr lang="es-ES" sz="2400" b="1" dirty="0" smtClean="0">
                <a:solidFill>
                  <a:srgbClr val="FFFF00"/>
                </a:solidFill>
              </a:rPr>
              <a:t/>
            </a:r>
            <a:br>
              <a:rPr lang="es-ES" sz="2400" b="1" dirty="0" smtClean="0">
                <a:solidFill>
                  <a:srgbClr val="FFFF00"/>
                </a:solidFill>
              </a:rPr>
            </a:br>
            <a:r>
              <a:rPr lang="es-ES" sz="1050" dirty="0" smtClean="0">
                <a:solidFill>
                  <a:schemeClr val="bg1"/>
                </a:solidFill>
              </a:rPr>
              <a:t>Fuente: Holmes, A., Holmes, D. (1987)</a:t>
            </a:r>
            <a:endParaRPr lang="es-ES" sz="2400" dirty="0" smtClean="0">
              <a:solidFill>
                <a:schemeClr val="bg1"/>
              </a:solidFill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45060" name="Picture 4" descr="Volcan plini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500188"/>
            <a:ext cx="48260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volcan plin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3150" y="3571875"/>
            <a:ext cx="4189413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Volcán Plinian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42875"/>
            <a:ext cx="28575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sp>
        <p:nvSpPr>
          <p:cNvPr id="665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66564" name="Picture1" descr="05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26988"/>
            <a:ext cx="8767763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2" name="Rectangle 6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dirty="0" smtClean="0">
                <a:solidFill>
                  <a:srgbClr val="FFFF00"/>
                </a:solidFill>
              </a:rPr>
              <a:t>Comparación de los tipos de volcanes</a:t>
            </a:r>
          </a:p>
        </p:txBody>
      </p:sp>
      <p:graphicFrame>
        <p:nvGraphicFramePr>
          <p:cNvPr id="41105" name="Group 145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75176"/>
        </p:xfrm>
        <a:graphic>
          <a:graphicData uri="http://schemas.openxmlformats.org/drawingml/2006/table">
            <a:tbl>
              <a:tblPr/>
              <a:tblGrid>
                <a:gridCol w="127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1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4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Tipo 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Carácter explosivo 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Sólido 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Líquido 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Gaseoso 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Islándico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Hawaiano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Hawai</a:t>
                      </a: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No tiene o son muy débiles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No tiene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Lava fluída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Escasos gases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4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Estromboliana Estrómboli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Explosiones poco fuertes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Escasos fragmentos de roca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Lava fluída o viscosa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Gases en nubes incandescentes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Vulcaniana Vulcano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Explosiones fuertes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Fragmentos de roca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Lava viscosa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Gases en nubes oscuras y de coliflor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65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Peleana </a:t>
                      </a: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Pelée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Explosiones muy fuertes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Fragmentos de roca muy caliente y en todas direcciones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Sin lava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Gases muy caliente en todas direcciones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32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dirty="0" smtClean="0">
                <a:solidFill>
                  <a:srgbClr val="FFFF00"/>
                </a:solidFill>
              </a:rPr>
              <a:t>Naturaleza del magma</a:t>
            </a:r>
          </a:p>
        </p:txBody>
      </p:sp>
      <p:graphicFrame>
        <p:nvGraphicFramePr>
          <p:cNvPr id="46188" name="Group 108"/>
          <p:cNvGraphicFramePr>
            <a:graphicFrameLocks noGrp="1"/>
          </p:cNvGraphicFramePr>
          <p:nvPr>
            <p:ph type="tbl" idx="1"/>
          </p:nvPr>
        </p:nvGraphicFramePr>
        <p:xfrm>
          <a:off x="468313" y="2060575"/>
          <a:ext cx="8229600" cy="4090987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3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TIPO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NATURALEZA  DEL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MAGMA</a:t>
                      </a: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0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Islandiana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Fluido (basáltico)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50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Hawaiana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Fluidos (basáltico)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5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Stromboliana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Moderadamente fluido dominan los basaltos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Vesubiana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Viscoso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Vulcaniana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Viscoso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Peléeana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Muy Viscoso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Pliniana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Muy Viscoso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674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Ultrapliniana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Muy Viscoso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3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582594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Síntesis</a:t>
            </a:r>
            <a:endParaRPr lang="es-E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571472" y="1285860"/>
            <a:ext cx="7715304" cy="4643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Las Rocas como agregado de minerales yuxtapuestos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Clasificación genética de las rocas: a) 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Magmáticas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b) Sedimentarias  c) Metamórficas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ROCAS MAGMÁTICAS: </a:t>
            </a:r>
            <a:r>
              <a:rPr lang="es-ES" sz="14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ubclasificación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 Intrusivas, 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extrusivas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sedimentarias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Texturas: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aneríticas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faníticas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</a:t>
            </a:r>
            <a:r>
              <a:rPr kumimoji="0" lang="es-ES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orfíricas</a:t>
            </a: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vítrea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Clasificación según su composición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química: ácidas (félsicas), 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mesosilíceas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básicas, (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máficas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),  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ultrabásicas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</a:t>
            </a:r>
            <a:r>
              <a:rPr lang="es-ES" sz="14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u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ltramáficas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baseline="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Los aparatos volcánicos y su clasificación: tipologías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baseline="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ROCAS SEDIMENTARIAS: 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subclasificación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(clásticas, 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organógenas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y químicas)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baseline="0" dirty="0" smtClean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Rocas sedimentarias clásticas: según granulometría de los clastos (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Petersen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y </a:t>
            </a:r>
            <a:r>
              <a:rPr kumimoji="0" lang="es-ES" sz="1400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Leanza</a:t>
            </a:r>
            <a:r>
              <a:rPr kumimoji="0" lang="es-ES" sz="140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baseline="0" dirty="0" smtClean="0">
              <a:solidFill>
                <a:srgbClr val="FFFF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4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Ejemplo de rocas sedimentarias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14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4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ROCAS METAMÓRFICAS: tipos de metamorfismos (de contacto, dinámico, regional)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14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s-ES" sz="1400" dirty="0" smtClean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 Texturas de rocas metamórficas: foliadas y no foliadas</a:t>
            </a:r>
            <a:endParaRPr kumimoji="0" lang="es-ES" sz="140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s-ES" sz="1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s-E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75" y="285750"/>
            <a:ext cx="7772400" cy="512763"/>
          </a:xfrm>
        </p:spPr>
        <p:txBody>
          <a:bodyPr/>
          <a:lstStyle/>
          <a:p>
            <a:r>
              <a:rPr lang="es-ES" sz="2000" b="1" smtClean="0">
                <a:solidFill>
                  <a:srgbClr val="FFFF00"/>
                </a:solidFill>
              </a:rPr>
              <a:t>¿Cómo se clasifican los minerales?. Clasificación de K. Strunz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214313" y="1571625"/>
            <a:ext cx="8715375" cy="4067175"/>
          </a:xfrm>
        </p:spPr>
        <p:txBody>
          <a:bodyPr/>
          <a:lstStyle/>
          <a:p>
            <a:pPr algn="just"/>
            <a:r>
              <a:rPr lang="es-ES" sz="1600" smtClean="0">
                <a:solidFill>
                  <a:schemeClr val="bg1"/>
                </a:solidFill>
              </a:rPr>
              <a:t>Ideada por el minerólogo/geólogo alemán Karl Strunz   Usada internacionalmente</a:t>
            </a: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r>
              <a:rPr lang="es-ES" sz="1600" smtClean="0">
                <a:solidFill>
                  <a:schemeClr val="bg1"/>
                </a:solidFill>
              </a:rPr>
              <a:t>Basada en la composición química de los minerales</a:t>
            </a: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r>
              <a:rPr lang="es-ES" sz="1600" smtClean="0">
                <a:solidFill>
                  <a:schemeClr val="bg1"/>
                </a:solidFill>
              </a:rPr>
              <a:t>Fue creada en 1938 en la hoy  Universidad Humboldt de Berlín </a:t>
            </a: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r>
              <a:rPr lang="es-ES" sz="1600" smtClean="0">
                <a:solidFill>
                  <a:schemeClr val="bg1"/>
                </a:solidFill>
              </a:rPr>
              <a:t>Fue ajustada en 2004 por la IMA (International Mineralogical Association)</a:t>
            </a: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endParaRPr lang="es-ES" sz="1600" smtClean="0">
              <a:solidFill>
                <a:schemeClr val="bg1"/>
              </a:solidFill>
            </a:endParaRPr>
          </a:p>
          <a:p>
            <a:pPr algn="just"/>
            <a:r>
              <a:rPr lang="es-ES" sz="1600" smtClean="0">
                <a:solidFill>
                  <a:schemeClr val="bg1"/>
                </a:solidFill>
              </a:rPr>
              <a:t>La clasificación clásica        </a:t>
            </a:r>
            <a:r>
              <a:rPr lang="es-ES" sz="1600" b="1" smtClean="0">
                <a:solidFill>
                  <a:srgbClr val="FFFF00"/>
                </a:solidFill>
              </a:rPr>
              <a:t>9 categorías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c) Rocas sedimentarias</a:t>
            </a:r>
            <a:r>
              <a:rPr lang="es-ES" sz="2800" b="1" smtClean="0">
                <a:solidFill>
                  <a:schemeClr val="folHlink"/>
                </a:solidFill>
              </a:rPr>
              <a:t/>
            </a:r>
            <a:br>
              <a:rPr lang="es-ES" sz="2800" b="1" smtClean="0">
                <a:solidFill>
                  <a:schemeClr val="folHlink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Fuente: Petersen,  C.;  Leanza, F. (1968). “Elementos de Geología Aplicada”. Nigar. Buenos Aires. </a:t>
            </a:r>
            <a:endParaRPr lang="es-ES" sz="1400" b="1" smtClean="0">
              <a:solidFill>
                <a:schemeClr val="folHlink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8229600" cy="5256212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endParaRPr lang="es-ES" dirty="0" smtClean="0"/>
          </a:p>
          <a:p>
            <a:pPr marL="609600" indent="-609600" eaLnBrk="1" hangingPunct="1">
              <a:buFontTx/>
              <a:buNone/>
            </a:pPr>
            <a:endParaRPr lang="es-ES" dirty="0" smtClean="0"/>
          </a:p>
          <a:p>
            <a:pPr marL="609600" indent="-609600" eaLnBrk="1" hangingPunct="1">
              <a:buFontTx/>
              <a:buNone/>
            </a:pPr>
            <a:r>
              <a:rPr lang="es-ES" sz="1600" dirty="0" smtClean="0">
                <a:solidFill>
                  <a:schemeClr val="bg1"/>
                </a:solidFill>
              </a:rPr>
              <a:t>Se clasifican en:</a:t>
            </a:r>
          </a:p>
          <a:p>
            <a:pPr marL="609600" indent="-609600" eaLnBrk="1" hangingPunct="1">
              <a:buFontTx/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/>
            </a:pPr>
            <a:r>
              <a:rPr lang="es-ES" sz="1600" dirty="0" smtClean="0">
                <a:solidFill>
                  <a:schemeClr val="bg1"/>
                </a:solidFill>
              </a:rPr>
              <a:t>Rocas Sedimentarias Clásticas: </a:t>
            </a:r>
            <a:r>
              <a:rPr lang="es-ES" sz="1400" dirty="0" smtClean="0">
                <a:solidFill>
                  <a:schemeClr val="bg1"/>
                </a:solidFill>
              </a:rPr>
              <a:t>aquellas originadas a partir de los restos originados por la meteorización y erosión: boques, gravas, arenas, limos, arcillas.</a:t>
            </a:r>
            <a:endParaRPr lang="es-ES" sz="16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/>
            </a:pPr>
            <a:endParaRPr lang="es-ES" sz="16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/>
            </a:pPr>
            <a:r>
              <a:rPr lang="es-ES" sz="1600" dirty="0" smtClean="0">
                <a:solidFill>
                  <a:schemeClr val="bg1"/>
                </a:solidFill>
              </a:rPr>
              <a:t>Rocas Sedimentarias Químicas: </a:t>
            </a:r>
            <a:r>
              <a:rPr lang="es-ES" sz="1400" dirty="0" smtClean="0">
                <a:solidFill>
                  <a:schemeClr val="bg1"/>
                </a:solidFill>
              </a:rPr>
              <a:t>aquellas originadas a partir de precipitados de componentes disueltos en agua: Sal, caliza</a:t>
            </a:r>
          </a:p>
          <a:p>
            <a:pPr marL="609600" indent="-609600" eaLnBrk="1" hangingPunct="1">
              <a:buFontTx/>
              <a:buAutoNum type="alphaUcParenR"/>
            </a:pPr>
            <a:endParaRPr lang="es-ES" sz="14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lphaUcParenR"/>
            </a:pPr>
            <a:r>
              <a:rPr lang="es-ES" sz="1600" dirty="0" smtClean="0">
                <a:solidFill>
                  <a:schemeClr val="bg1"/>
                </a:solidFill>
              </a:rPr>
              <a:t>Rocas Sedimentarias </a:t>
            </a:r>
            <a:r>
              <a:rPr lang="es-ES" sz="1600" dirty="0" err="1" smtClean="0">
                <a:solidFill>
                  <a:schemeClr val="bg1"/>
                </a:solidFill>
              </a:rPr>
              <a:t>Organógenas</a:t>
            </a:r>
            <a:r>
              <a:rPr lang="es-ES" sz="1600" dirty="0" smtClean="0">
                <a:solidFill>
                  <a:schemeClr val="bg1"/>
                </a:solidFill>
              </a:rPr>
              <a:t>: </a:t>
            </a:r>
            <a:r>
              <a:rPr lang="es-ES" sz="1400" dirty="0" smtClean="0">
                <a:solidFill>
                  <a:schemeClr val="bg1"/>
                </a:solidFill>
              </a:rPr>
              <a:t>aquellas obtenidas a partir de restos orgánicos: caparazones, conchas,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 sz="2000" b="1" smtClean="0">
                <a:solidFill>
                  <a:schemeClr val="folHlink"/>
                </a:solidFill>
              </a:rPr>
              <a:t>A.- Rocas sedimentarias</a:t>
            </a:r>
            <a:r>
              <a:rPr lang="es-ES" sz="4000" b="1" smtClean="0">
                <a:solidFill>
                  <a:schemeClr val="folHlink"/>
                </a:solidFill>
              </a:rPr>
              <a:t> </a:t>
            </a:r>
            <a:r>
              <a:rPr lang="es-ES" sz="2400" b="1" smtClean="0">
                <a:solidFill>
                  <a:schemeClr val="folHlink"/>
                </a:solidFill>
              </a:rPr>
              <a:t>clásticas</a:t>
            </a:r>
          </a:p>
        </p:txBody>
      </p:sp>
      <p:pic>
        <p:nvPicPr>
          <p:cNvPr id="23647" name="Picture 95" descr="Explorar0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93763"/>
            <a:ext cx="5746750" cy="58483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648" name="Picture 96" descr="Conglomera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341438"/>
            <a:ext cx="1257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49" name="Picture 97" descr="conglome 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025" y="1628775"/>
            <a:ext cx="22098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0" name="Picture 98" descr="Arenisca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3213100"/>
            <a:ext cx="12938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1" name="Picture 99" descr="Areniscas I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3484563"/>
            <a:ext cx="235743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2" name="Picture 100" descr="limonit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80063" y="5013325"/>
            <a:ext cx="1512887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3" name="Picture 101" descr="arcill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4388" y="5084763"/>
            <a:ext cx="19796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4" name="Picture 102" descr="bloqu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8488" y="333375"/>
            <a:ext cx="2087562" cy="114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5" name="Line 103"/>
          <p:cNvSpPr>
            <a:spLocks noChangeShapeType="1"/>
          </p:cNvSpPr>
          <p:nvPr/>
        </p:nvSpPr>
        <p:spPr bwMode="auto">
          <a:xfrm flipV="1">
            <a:off x="5435600" y="981075"/>
            <a:ext cx="1296988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cxnSp>
        <p:nvCxnSpPr>
          <p:cNvPr id="15" name="14 Conector recto"/>
          <p:cNvCxnSpPr>
            <a:cxnSpLocks noChangeShapeType="1"/>
          </p:cNvCxnSpPr>
          <p:nvPr/>
        </p:nvCxnSpPr>
        <p:spPr bwMode="auto">
          <a:xfrm>
            <a:off x="5292725" y="3141663"/>
            <a:ext cx="3851275" cy="0"/>
          </a:xfrm>
          <a:prstGeom prst="line">
            <a:avLst/>
          </a:prstGeom>
          <a:noFill/>
          <a:ln w="34925" algn="ctr">
            <a:solidFill>
              <a:srgbClr val="FF0000"/>
            </a:solidFill>
            <a:prstDash val="dash"/>
            <a:round/>
            <a:headEnd/>
            <a:tailEnd/>
          </a:ln>
        </p:spPr>
      </p:cxnSp>
      <p:cxnSp>
        <p:nvCxnSpPr>
          <p:cNvPr id="18" name="17 Conector recto de flecha"/>
          <p:cNvCxnSpPr>
            <a:cxnSpLocks noChangeShapeType="1"/>
          </p:cNvCxnSpPr>
          <p:nvPr/>
        </p:nvCxnSpPr>
        <p:spPr bwMode="auto">
          <a:xfrm>
            <a:off x="5292725" y="1196975"/>
            <a:ext cx="0" cy="194468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18 Rectángulo"/>
          <p:cNvSpPr/>
          <p:nvPr/>
        </p:nvSpPr>
        <p:spPr>
          <a:xfrm rot="16200000">
            <a:off x="4611954" y="2111624"/>
            <a:ext cx="109196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Psefíticas</a:t>
            </a:r>
            <a:endParaRPr lang="es-ES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0" name="19 Conector recto de flecha"/>
          <p:cNvCxnSpPr>
            <a:cxnSpLocks noChangeShapeType="1"/>
          </p:cNvCxnSpPr>
          <p:nvPr/>
        </p:nvCxnSpPr>
        <p:spPr bwMode="auto">
          <a:xfrm>
            <a:off x="5219700" y="3141663"/>
            <a:ext cx="0" cy="18002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23" name="22 Rectángulo"/>
          <p:cNvSpPr/>
          <p:nvPr/>
        </p:nvSpPr>
        <p:spPr>
          <a:xfrm rot="16200000">
            <a:off x="4575728" y="3980499"/>
            <a:ext cx="113364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2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Psamíticas</a:t>
            </a:r>
            <a:endParaRPr lang="es-ES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24" name="23 Conector recto de flecha"/>
          <p:cNvCxnSpPr>
            <a:cxnSpLocks noChangeShapeType="1"/>
          </p:cNvCxnSpPr>
          <p:nvPr/>
        </p:nvCxnSpPr>
        <p:spPr bwMode="auto">
          <a:xfrm>
            <a:off x="5508625" y="4941888"/>
            <a:ext cx="0" cy="180022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25" name="24 Rectángulo"/>
          <p:cNvSpPr/>
          <p:nvPr/>
        </p:nvSpPr>
        <p:spPr>
          <a:xfrm rot="16200000">
            <a:off x="4915183" y="5729531"/>
            <a:ext cx="88678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1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PELÍTICA</a:t>
            </a:r>
          </a:p>
        </p:txBody>
      </p:sp>
      <p:cxnSp>
        <p:nvCxnSpPr>
          <p:cNvPr id="26" name="25 Conector recto"/>
          <p:cNvCxnSpPr>
            <a:cxnSpLocks noChangeShapeType="1"/>
          </p:cNvCxnSpPr>
          <p:nvPr/>
        </p:nvCxnSpPr>
        <p:spPr bwMode="auto">
          <a:xfrm>
            <a:off x="5292725" y="4941888"/>
            <a:ext cx="3851275" cy="0"/>
          </a:xfrm>
          <a:prstGeom prst="line">
            <a:avLst/>
          </a:prstGeom>
          <a:noFill/>
          <a:ln w="34925" algn="ctr">
            <a:solidFill>
              <a:srgbClr val="FF0000"/>
            </a:solidFill>
            <a:prstDash val="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3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3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3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65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8893175" cy="922337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Rocas Sedimentarias Clásticas   Psefíticas </a:t>
            </a:r>
            <a:r>
              <a:rPr lang="es-ES" sz="1800" b="1" smtClean="0">
                <a:solidFill>
                  <a:srgbClr val="FFFF00"/>
                </a:solidFill>
              </a:rPr>
              <a:t>(clastos + 256 mm)</a:t>
            </a:r>
          </a:p>
        </p:txBody>
      </p:sp>
      <p:pic>
        <p:nvPicPr>
          <p:cNvPr id="271362" name="Picture 2" descr="Resultado de imagen para bloques  roc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2565400"/>
            <a:ext cx="43195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4" name="Picture 4" descr="Resultado de imagen para aglomerados  roc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00325"/>
            <a:ext cx="4464050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 bwMode="auto">
          <a:xfrm>
            <a:off x="250825" y="2060575"/>
            <a:ext cx="88931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sz="1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BLOQUES					AGLOMERADO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50825" y="1341438"/>
            <a:ext cx="889317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Agregado suelto				Agregado consolidado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7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Woodton conglomer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08625" y="188913"/>
            <a:ext cx="4186238" cy="922337"/>
          </a:xfrm>
        </p:spPr>
        <p:txBody>
          <a:bodyPr>
            <a:normAutofit fontScale="90000"/>
          </a:bodyPr>
          <a:lstStyle/>
          <a:p>
            <a:r>
              <a:rPr lang="es-ES" smtClean="0">
                <a:solidFill>
                  <a:schemeClr val="tx1"/>
                </a:solidFill>
              </a:rPr>
              <a:t>Aglomerado</a:t>
            </a:r>
            <a:br>
              <a:rPr lang="es-ES" smtClean="0">
                <a:solidFill>
                  <a:schemeClr val="tx1"/>
                </a:solidFill>
              </a:rPr>
            </a:br>
            <a:r>
              <a:rPr lang="es-ES" sz="1400" smtClean="0">
                <a:solidFill>
                  <a:schemeClr val="tx1"/>
                </a:solidFill>
              </a:rPr>
              <a:t>Permian Australia</a:t>
            </a:r>
            <a:endParaRPr lang="es-E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7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32138" y="1052513"/>
            <a:ext cx="5832475" cy="423862"/>
          </a:xfrm>
        </p:spPr>
        <p:txBody>
          <a:bodyPr/>
          <a:lstStyle/>
          <a:p>
            <a:pPr algn="l" eaLnBrk="1" hangingPunct="1"/>
            <a:r>
              <a:rPr lang="es-ES" sz="1800" b="1" smtClean="0">
                <a:solidFill>
                  <a:schemeClr val="bg1"/>
                </a:solidFill>
              </a:rPr>
              <a:t>    Brecha		  	     Conglomerado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949950"/>
            <a:ext cx="8229600" cy="74771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endParaRPr lang="es-ES" sz="1600" smtClean="0"/>
          </a:p>
          <a:p>
            <a:pPr eaLnBrk="1" hangingPunct="1">
              <a:buFontTx/>
              <a:buNone/>
            </a:pPr>
            <a:r>
              <a:rPr lang="es-ES" sz="1600" smtClean="0">
                <a:solidFill>
                  <a:schemeClr val="accent2"/>
                </a:solidFill>
              </a:rPr>
              <a:t>Brecha					Conglomerado</a:t>
            </a:r>
          </a:p>
        </p:txBody>
      </p:sp>
      <p:pic>
        <p:nvPicPr>
          <p:cNvPr id="32772" name="Picture 4" descr="brec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013" y="1465263"/>
            <a:ext cx="2736850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conglomerado 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1465263"/>
            <a:ext cx="3024187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 descr="Conglomerados 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3854450"/>
            <a:ext cx="3024187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 descr="https://upload.wikimedia.org/wikipedia/commons/thumb/c/c7/UpperTriassicYorkCountyPA.jpg/800px-UpperTriassicYorkCountyP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3841750"/>
            <a:ext cx="2735263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 bwMode="auto">
          <a:xfrm>
            <a:off x="107950" y="0"/>
            <a:ext cx="88915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s-ES" sz="2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Rocas Sedimentarias Clásticas   </a:t>
            </a:r>
            <a:r>
              <a:rPr lang="es-ES" kern="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Psefíticas</a:t>
            </a:r>
            <a:r>
              <a:rPr lang="es-ES" sz="2400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(clastos 256 - 4 mm)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250825" y="620713"/>
            <a:ext cx="8893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Agregados suelto			Agregados consolidados</a:t>
            </a:r>
          </a:p>
        </p:txBody>
      </p:sp>
      <p:pic>
        <p:nvPicPr>
          <p:cNvPr id="41995" name="Picture 11" descr="Resultado de imagen para gravas suelta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020763"/>
            <a:ext cx="2808287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7" name="Picture 13" descr="Imagen relaciona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2924175"/>
            <a:ext cx="28082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15" descr="Imagen relaciona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4840288"/>
            <a:ext cx="2808287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77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4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1" grpId="0" build="p" autoUpdateAnimBg="0" advAuto="0"/>
      <p:bldP spid="9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Rocas Sedimentarias Clásticas   </a:t>
            </a:r>
            <a:r>
              <a:rPr lang="es-ES" sz="1800" b="1" smtClean="0">
                <a:solidFill>
                  <a:srgbClr val="FFFF00"/>
                </a:solidFill>
              </a:rPr>
              <a:t>Psamíticas (clastos 4 - 2 mm)</a:t>
            </a:r>
          </a:p>
        </p:txBody>
      </p:sp>
      <p:pic>
        <p:nvPicPr>
          <p:cNvPr id="74755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341438"/>
            <a:ext cx="446405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roc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944688"/>
            <a:ext cx="435610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Título"/>
          <p:cNvSpPr txBox="1">
            <a:spLocks/>
          </p:cNvSpPr>
          <p:nvPr/>
        </p:nvSpPr>
        <p:spPr bwMode="auto">
          <a:xfrm>
            <a:off x="144463" y="908050"/>
            <a:ext cx="88915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Agregados suelto			Agregados consolidados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490537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Rocas </a:t>
            </a:r>
            <a:r>
              <a:rPr lang="es-ES" sz="1800" b="1" smtClean="0">
                <a:solidFill>
                  <a:srgbClr val="FFFF00"/>
                </a:solidFill>
              </a:rPr>
              <a:t>Sedimentarias</a:t>
            </a:r>
            <a:r>
              <a:rPr lang="es-ES" sz="2400" b="1" smtClean="0">
                <a:solidFill>
                  <a:srgbClr val="FFFF00"/>
                </a:solidFill>
              </a:rPr>
              <a:t> Clásticas   </a:t>
            </a:r>
            <a:r>
              <a:rPr lang="es-ES" sz="1800" b="1" smtClean="0">
                <a:solidFill>
                  <a:srgbClr val="FFFF00"/>
                </a:solidFill>
              </a:rPr>
              <a:t>Psamíticas (clastos 2 - 1/16 mm)</a:t>
            </a:r>
          </a:p>
        </p:txBody>
      </p:sp>
      <p:sp>
        <p:nvSpPr>
          <p:cNvPr id="75778" name="2 Marcador de contenido"/>
          <p:cNvSpPr>
            <a:spLocks noGrp="1"/>
          </p:cNvSpPr>
          <p:nvPr>
            <p:ph idx="1"/>
          </p:nvPr>
        </p:nvSpPr>
        <p:spPr>
          <a:xfrm>
            <a:off x="179388" y="1600200"/>
            <a:ext cx="8713787" cy="4525963"/>
          </a:xfrm>
        </p:spPr>
        <p:txBody>
          <a:bodyPr/>
          <a:lstStyle/>
          <a:p>
            <a:pPr>
              <a:buFontTx/>
              <a:buNone/>
            </a:pPr>
            <a:endParaRPr lang="es-ES" sz="1100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50825" y="765175"/>
            <a:ext cx="8713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Agregado suelto				Agregado consolidado</a:t>
            </a:r>
          </a:p>
        </p:txBody>
      </p:sp>
      <p:pic>
        <p:nvPicPr>
          <p:cNvPr id="275458" name="Picture 2" descr="Resultado de imagen para arenisca muy grues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196975"/>
            <a:ext cx="41052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0" name="Picture 4" descr="Resultado de imagen para arenisca muy grue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4005263"/>
            <a:ext cx="41052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3" name="AutoShape 6" descr="Resultado de imagen para du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275464" name="Picture 8" descr="Resultado de imagen para du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708400"/>
            <a:ext cx="381635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6" name="Picture 10" descr="Resultado de imagen para arenas en frasco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268413"/>
            <a:ext cx="38163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5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490537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Rocas </a:t>
            </a:r>
            <a:r>
              <a:rPr lang="es-ES" sz="1800" b="1" smtClean="0">
                <a:solidFill>
                  <a:srgbClr val="FFFF00"/>
                </a:solidFill>
              </a:rPr>
              <a:t>Sedimentarias</a:t>
            </a:r>
            <a:r>
              <a:rPr lang="es-ES" sz="2400" b="1" smtClean="0">
                <a:solidFill>
                  <a:srgbClr val="FFFF00"/>
                </a:solidFill>
              </a:rPr>
              <a:t> Clásticas   </a:t>
            </a:r>
            <a:r>
              <a:rPr lang="es-ES" sz="1800" b="1" smtClean="0">
                <a:solidFill>
                  <a:srgbClr val="FFFF00"/>
                </a:solidFill>
              </a:rPr>
              <a:t>Pelíticas (menor de 1/16 mm)</a:t>
            </a:r>
          </a:p>
        </p:txBody>
      </p:sp>
      <p:sp>
        <p:nvSpPr>
          <p:cNvPr id="76802" name="2 Marcador de contenido"/>
          <p:cNvSpPr>
            <a:spLocks noGrp="1"/>
          </p:cNvSpPr>
          <p:nvPr>
            <p:ph idx="1"/>
          </p:nvPr>
        </p:nvSpPr>
        <p:spPr>
          <a:xfrm>
            <a:off x="323850" y="1196975"/>
            <a:ext cx="8496300" cy="503238"/>
          </a:xfrm>
        </p:spPr>
        <p:txBody>
          <a:bodyPr>
            <a:normAutofit fontScale="92500" lnSpcReduction="10000"/>
          </a:bodyPr>
          <a:lstStyle/>
          <a:p>
            <a:endParaRPr lang="es-ES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50825" y="765175"/>
            <a:ext cx="8713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es-ES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Agregado suelto				Agregado consolidado</a:t>
            </a:r>
          </a:p>
        </p:txBody>
      </p:sp>
      <p:pic>
        <p:nvPicPr>
          <p:cNvPr id="274434" name="Picture 2" descr="Resultado de imagen para limonit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268413"/>
            <a:ext cx="36925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6" name="Picture 4" descr="Imagen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914775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8" name="Picture 6" descr="Resultado de imagen para Arcil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3" y="3914775"/>
            <a:ext cx="35528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0" name="Picture 8" descr="Resultado de imagen para roca lim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68413"/>
            <a:ext cx="35290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7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7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765175"/>
            <a:ext cx="4762500" cy="360363"/>
          </a:xfrm>
        </p:spPr>
        <p:txBody>
          <a:bodyPr>
            <a:normAutofit lnSpcReduction="10000"/>
          </a:bodyPr>
          <a:lstStyle/>
          <a:p>
            <a:r>
              <a:rPr lang="es-ES" sz="1800" b="1" smtClean="0">
                <a:solidFill>
                  <a:schemeClr val="bg1"/>
                </a:solidFill>
              </a:rPr>
              <a:t>Origen hidrotermal      CARBONATOS</a:t>
            </a:r>
          </a:p>
        </p:txBody>
      </p:sp>
      <p:pic>
        <p:nvPicPr>
          <p:cNvPr id="4" name="Picture 7" descr="https://upload.wikimedia.org/wikipedia/commons/thumb/2/27/Region-calcarea-b.png/350px-Region-calcarea-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9850" y="765175"/>
            <a:ext cx="37433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468313" y="0"/>
            <a:ext cx="842486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solidFill>
                  <a:srgbClr val="FFFF00"/>
                </a:solidFill>
              </a:rPr>
              <a:t>B.- Rocas sedimentarias químicas</a:t>
            </a:r>
            <a:r>
              <a:rPr lang="es-ES" sz="1400">
                <a:solidFill>
                  <a:schemeClr val="folHlink"/>
                </a:solidFill>
              </a:rPr>
              <a:t/>
            </a:r>
            <a:br>
              <a:rPr lang="es-ES" sz="1400">
                <a:solidFill>
                  <a:schemeClr val="folHlink"/>
                </a:solidFill>
              </a:rPr>
            </a:br>
            <a:r>
              <a:rPr lang="es-ES" sz="1400">
                <a:solidFill>
                  <a:schemeClr val="bg1"/>
                </a:solidFill>
              </a:rPr>
              <a:t>Fuente: Petersen,  C.;  Leanza, F. (1968). “Elementos de Geología Aplicada”. Nigar. Buenos Aires. </a:t>
            </a:r>
            <a:endParaRPr lang="es-ES" sz="1400"/>
          </a:p>
        </p:txBody>
      </p:sp>
      <p:pic>
        <p:nvPicPr>
          <p:cNvPr id="276482" name="Picture 2" descr="https://upload.wikimedia.org/wikipedia/commons/thumb/c/cf/Pamukkale00.JPG/1024px-Pamukkale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775" y="1196975"/>
            <a:ext cx="40481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4" name="Picture 4" descr="Resultado de imagen para traverti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1425" y="3716338"/>
            <a:ext cx="38465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Resultado de imagen para travertino en cavern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188" y="3759200"/>
            <a:ext cx="407352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7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7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7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3800" y="188913"/>
            <a:ext cx="3683000" cy="647700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Travertino</a:t>
            </a:r>
          </a:p>
        </p:txBody>
      </p:sp>
      <p:sp>
        <p:nvSpPr>
          <p:cNvPr id="788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265218" name="Picture 2" descr="Resultado de imagen para Traverti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96975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5220" name="Picture 4" descr="Imagen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557338"/>
            <a:ext cx="40894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54050"/>
          </a:xfrm>
        </p:spPr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Grupos de minerales reconocidos</a:t>
            </a:r>
            <a:br>
              <a:rPr lang="es-ES" sz="2400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(Fuente: Monroe, J.; Wicander, R.; et al, 2008)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95288" y="620713"/>
          <a:ext cx="8229600" cy="7132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2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9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97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Grupos minerales</a:t>
                      </a:r>
                      <a:endParaRPr lang="es-ES" sz="1600" b="1" dirty="0"/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Ion o radical cargado</a:t>
                      </a:r>
                      <a:endParaRPr lang="es-ES" sz="1600" b="1" dirty="0"/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Ejemplos</a:t>
                      </a:r>
                      <a:endParaRPr lang="es-ES" sz="1600" b="1" dirty="0"/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Composición</a:t>
                      </a:r>
                      <a:endParaRPr lang="es-ES" sz="1600" b="1" dirty="0"/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Figura</a:t>
                      </a:r>
                      <a:endParaRPr lang="es-ES" sz="1600" b="1" dirty="0"/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719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Carbonatos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(CO3)²-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Calcita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Dolomita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CaCO3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CaMg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(CO3)2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64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Haluros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Cl¹-;</a:t>
                      </a:r>
                      <a:r>
                        <a:rPr lang="es-ES" sz="16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 F¹-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Halita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Fluorita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NaCl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CaF2</a:t>
                      </a: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864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Hidróxidos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(OH)¹-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Brucita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Mg (OH)2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4574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Elementos nativos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----------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Oro</a:t>
                      </a: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Plata</a:t>
                      </a: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Diamante</a:t>
                      </a: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Au</a:t>
                      </a: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Ag</a:t>
                      </a: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4418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Fosfatos</a:t>
                      </a: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(PO4)³-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Apatito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Ca5(PO4)3(</a:t>
                      </a:r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F,Cl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23" marB="45723">
                    <a:solidFill>
                      <a:srgbClr val="FA0C0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191" name="5 Imagen" descr="Fluorita_gre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56550" y="2565400"/>
            <a:ext cx="5810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2" name="6 Imagen" descr="Halita_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2565400"/>
            <a:ext cx="49053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3" name="7 Imagen" descr="calcita%204_jp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1268413"/>
            <a:ext cx="1133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4" name="8 Imagen" descr="Brucit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3789040"/>
            <a:ext cx="78581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" name="9 Imagen" descr="1_oro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4724400"/>
            <a:ext cx="750888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6" name="10 Imagen" descr="2_plat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2088" y="5013325"/>
            <a:ext cx="666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7" name="11 Imagen" descr="3_Diamant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5300663"/>
            <a:ext cx="6127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Apatito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64400" y="6243638"/>
            <a:ext cx="10525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2 Marcador de contenido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5329237"/>
          </a:xfrm>
        </p:spPr>
        <p:txBody>
          <a:bodyPr/>
          <a:lstStyle/>
          <a:p>
            <a:pPr>
              <a:buFontTx/>
              <a:buNone/>
            </a:pPr>
            <a:endParaRPr lang="es-ES" smtClean="0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468313" y="0"/>
            <a:ext cx="8424862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solidFill>
                  <a:srgbClr val="FFFF00"/>
                </a:solidFill>
              </a:rPr>
              <a:t>B.- Rocas sedimentarias químicas</a:t>
            </a:r>
            <a:r>
              <a:rPr lang="es-ES" sz="1400">
                <a:solidFill>
                  <a:schemeClr val="folHlink"/>
                </a:solidFill>
              </a:rPr>
              <a:t/>
            </a:r>
            <a:br>
              <a:rPr lang="es-ES" sz="1400">
                <a:solidFill>
                  <a:schemeClr val="folHlink"/>
                </a:solidFill>
              </a:rPr>
            </a:br>
            <a:r>
              <a:rPr lang="es-ES" sz="1400">
                <a:solidFill>
                  <a:schemeClr val="bg1"/>
                </a:solidFill>
              </a:rPr>
              <a:t>Fuente: Petersen,  C.;  Leanza, F. (1968). “Elementos de Geología Aplicada”. Nigar. Buenos Aires. </a:t>
            </a:r>
            <a:endParaRPr lang="es-ES" sz="140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 bwMode="auto">
          <a:xfrm>
            <a:off x="468313" y="692150"/>
            <a:ext cx="5327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s-ES" kern="0" dirty="0">
                <a:solidFill>
                  <a:schemeClr val="bg1"/>
                </a:solidFill>
                <a:latin typeface="+mn-lt"/>
              </a:rPr>
              <a:t>Evaporitas    </a:t>
            </a:r>
            <a:r>
              <a:rPr lang="es-ES" kern="0" dirty="0" err="1">
                <a:solidFill>
                  <a:schemeClr val="bg1"/>
                </a:solidFill>
                <a:latin typeface="+mn-lt"/>
              </a:rPr>
              <a:t>ClNa</a:t>
            </a:r>
            <a:r>
              <a:rPr lang="es-ES" kern="0" dirty="0">
                <a:solidFill>
                  <a:schemeClr val="bg1"/>
                </a:solidFill>
                <a:latin typeface="+mn-lt"/>
              </a:rPr>
              <a:t>                     SO4Ca.2H20</a:t>
            </a:r>
          </a:p>
        </p:txBody>
      </p:sp>
      <p:pic>
        <p:nvPicPr>
          <p:cNvPr id="7" name="Picture 7" descr="salinas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052513"/>
            <a:ext cx="40322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Resultado de imagen para rocas evaporit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149725"/>
            <a:ext cx="40322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8" descr="Resultado de imagen para sal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052513"/>
            <a:ext cx="395922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10" descr="Resultado de imagen para sal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076700"/>
            <a:ext cx="395922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sz="2400" b="1" smtClean="0">
                <a:solidFill>
                  <a:schemeClr val="folHlink"/>
                </a:solidFill>
              </a:rPr>
              <a:t>B.- Rocas sedimentarias químicas</a:t>
            </a:r>
            <a:br>
              <a:rPr lang="es-ES" sz="2400" b="1" smtClean="0">
                <a:solidFill>
                  <a:schemeClr val="folHlink"/>
                </a:solidFill>
              </a:rPr>
            </a:br>
            <a:r>
              <a:rPr lang="es-ES" sz="1200" smtClean="0">
                <a:solidFill>
                  <a:schemeClr val="bg1"/>
                </a:solidFill>
              </a:rPr>
              <a:t>Fuente: Petersen,  C.;  Leanza, F. (1968). “Elementos de Geología Aplicada”. Nigar. Buenos Aires</a:t>
            </a:r>
            <a:r>
              <a:rPr lang="es-ES" sz="1400" smtClean="0">
                <a:solidFill>
                  <a:schemeClr val="bg1"/>
                </a:solidFill>
              </a:rPr>
              <a:t>.</a:t>
            </a:r>
            <a:r>
              <a:rPr lang="es-ES" sz="4800" smtClean="0">
                <a:solidFill>
                  <a:schemeClr val="bg1"/>
                </a:solidFill>
              </a:rPr>
              <a:t> </a:t>
            </a:r>
            <a:endParaRPr lang="es-ES" sz="2400" b="1" smtClean="0">
              <a:solidFill>
                <a:schemeClr val="folHlink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endParaRPr lang="es-ES" sz="1600" b="1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b="1" u="sng" smtClean="0">
                <a:solidFill>
                  <a:schemeClr val="folHlink"/>
                </a:solidFill>
              </a:rPr>
              <a:t>Composición</a:t>
            </a:r>
            <a:r>
              <a:rPr lang="es-ES" sz="1600" b="1" smtClean="0">
                <a:solidFill>
                  <a:schemeClr val="folHlink"/>
                </a:solidFill>
              </a:rPr>
              <a:t>			</a:t>
            </a:r>
            <a:r>
              <a:rPr lang="es-ES" sz="1600" b="1" u="sng" smtClean="0">
                <a:solidFill>
                  <a:schemeClr val="folHlink"/>
                </a:solidFill>
              </a:rPr>
              <a:t>Nombre de la roca</a:t>
            </a:r>
          </a:p>
          <a:p>
            <a:pPr eaLnBrk="1" hangingPunct="1">
              <a:buFontTx/>
              <a:buNone/>
            </a:pPr>
            <a:endParaRPr lang="es-ES" sz="1600" b="1" u="sng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Calcita </a:t>
            </a:r>
            <a:r>
              <a:rPr lang="es-ES" sz="1200" smtClean="0">
                <a:solidFill>
                  <a:schemeClr val="bg1"/>
                </a:solidFill>
              </a:rPr>
              <a:t>(CaCO3)</a:t>
            </a:r>
            <a:r>
              <a:rPr lang="es-ES" sz="1600" b="1" smtClean="0">
                <a:solidFill>
                  <a:schemeClr val="bg1"/>
                </a:solidFill>
              </a:rPr>
              <a:t>			Caliza</a:t>
            </a: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						CARBONATOS</a:t>
            </a: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Dolomía </a:t>
            </a:r>
            <a:r>
              <a:rPr lang="es-ES" sz="1200" smtClean="0">
                <a:solidFill>
                  <a:schemeClr val="bg1"/>
                </a:solidFill>
              </a:rPr>
              <a:t>[CaMg(CO3)2]		</a:t>
            </a:r>
            <a:r>
              <a:rPr lang="es-ES" sz="1200" b="1" smtClean="0">
                <a:solidFill>
                  <a:schemeClr val="bg1"/>
                </a:solidFill>
              </a:rPr>
              <a:t>Dolomía</a:t>
            </a:r>
          </a:p>
          <a:p>
            <a:pPr eaLnBrk="1" hangingPunct="1">
              <a:buFontTx/>
              <a:buNone/>
            </a:pPr>
            <a:endParaRPr lang="es-ES" sz="12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Yeso</a:t>
            </a:r>
            <a:r>
              <a:rPr lang="es-ES" sz="1200" b="1" smtClean="0">
                <a:solidFill>
                  <a:schemeClr val="bg1"/>
                </a:solidFill>
              </a:rPr>
              <a:t> </a:t>
            </a:r>
            <a:r>
              <a:rPr lang="es-ES" sz="1200" smtClean="0">
                <a:solidFill>
                  <a:schemeClr val="bg1"/>
                </a:solidFill>
              </a:rPr>
              <a:t>(CaSO4. 2H2O)</a:t>
            </a:r>
            <a:r>
              <a:rPr lang="es-ES" sz="1200" b="1" smtClean="0">
                <a:solidFill>
                  <a:schemeClr val="bg1"/>
                </a:solidFill>
              </a:rPr>
              <a:t>			</a:t>
            </a:r>
            <a:r>
              <a:rPr lang="es-ES" sz="1400" b="1" smtClean="0">
                <a:solidFill>
                  <a:schemeClr val="bg1"/>
                </a:solidFill>
              </a:rPr>
              <a:t>Yeso</a:t>
            </a:r>
          </a:p>
          <a:p>
            <a:pPr eaLnBrk="1" hangingPunct="1">
              <a:buFontTx/>
              <a:buNone/>
            </a:pPr>
            <a:r>
              <a:rPr lang="es-ES" sz="1200" b="1" smtClean="0">
                <a:solidFill>
                  <a:schemeClr val="bg1"/>
                </a:solidFill>
              </a:rPr>
              <a:t>						</a:t>
            </a:r>
            <a:r>
              <a:rPr lang="es-ES" sz="1600" b="1" smtClean="0">
                <a:solidFill>
                  <a:schemeClr val="bg1"/>
                </a:solidFill>
              </a:rPr>
              <a:t>EVAPORITAS</a:t>
            </a:r>
          </a:p>
          <a:p>
            <a:pPr eaLnBrk="1" hangingPunct="1">
              <a:buFontTx/>
              <a:buNone/>
            </a:pPr>
            <a:r>
              <a:rPr lang="es-ES" sz="1400" b="1" smtClean="0">
                <a:solidFill>
                  <a:schemeClr val="bg1"/>
                </a:solidFill>
              </a:rPr>
              <a:t>Halita </a:t>
            </a:r>
            <a:r>
              <a:rPr lang="es-ES" sz="1200" smtClean="0">
                <a:solidFill>
                  <a:schemeClr val="bg1"/>
                </a:solidFill>
              </a:rPr>
              <a:t>(NaCl)	</a:t>
            </a:r>
            <a:r>
              <a:rPr lang="es-ES" sz="1200" b="1" smtClean="0">
                <a:solidFill>
                  <a:schemeClr val="bg1"/>
                </a:solidFill>
              </a:rPr>
              <a:t>		Sal</a:t>
            </a:r>
          </a:p>
        </p:txBody>
      </p:sp>
      <p:sp>
        <p:nvSpPr>
          <p:cNvPr id="80900" name="AutoShape 4"/>
          <p:cNvSpPr>
            <a:spLocks/>
          </p:cNvSpPr>
          <p:nvPr/>
        </p:nvSpPr>
        <p:spPr bwMode="auto">
          <a:xfrm>
            <a:off x="5003800" y="2852738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1" name="AutoShape 5"/>
          <p:cNvSpPr>
            <a:spLocks/>
          </p:cNvSpPr>
          <p:nvPr/>
        </p:nvSpPr>
        <p:spPr bwMode="auto">
          <a:xfrm>
            <a:off x="5003800" y="3810000"/>
            <a:ext cx="152400" cy="9144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6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7" grpId="0" build="p" autoUpdateAnimBg="0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smtClean="0">
                <a:solidFill>
                  <a:schemeClr val="folHlink"/>
                </a:solidFill>
              </a:rPr>
              <a:t>B.- Rocas sedimentarias químicas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9700" name="Picture 4" descr="Químico 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125538"/>
            <a:ext cx="2952750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Salin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997200"/>
            <a:ext cx="51117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salinas I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1219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C.- Rocas sedimentarias organógenas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7652" name="Picture 4" descr="Explorar00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45497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Explorar00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341438"/>
            <a:ext cx="30861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organic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4149725"/>
            <a:ext cx="3048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organica I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365625"/>
            <a:ext cx="4681538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0200" y="274638"/>
            <a:ext cx="4824413" cy="633412"/>
          </a:xfrm>
        </p:spPr>
        <p:txBody>
          <a:bodyPr/>
          <a:lstStyle/>
          <a:p>
            <a:r>
              <a:rPr lang="es-ES" sz="1800" b="1" smtClean="0">
                <a:solidFill>
                  <a:srgbClr val="FFFF00"/>
                </a:solidFill>
              </a:rPr>
              <a:t>Rocas sedimentarias  organógenas</a:t>
            </a:r>
          </a:p>
        </p:txBody>
      </p:sp>
      <p:sp>
        <p:nvSpPr>
          <p:cNvPr id="8397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280578" name="Picture 2" descr="Resultado de imagen para rocas sedimentarias organógen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500438"/>
            <a:ext cx="381635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0" name="Picture 4" descr="Resultado de imagen para madera petrific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6250"/>
            <a:ext cx="3816350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0582" name="Picture 6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1412875"/>
            <a:ext cx="47529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0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1" descr="0615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7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063"/>
            <a:ext cx="8229600" cy="642937"/>
          </a:xfrm>
        </p:spPr>
        <p:txBody>
          <a:bodyPr/>
          <a:lstStyle/>
          <a:p>
            <a:r>
              <a:rPr lang="es-ES" sz="2800" b="1" smtClean="0">
                <a:solidFill>
                  <a:srgbClr val="FFFF00"/>
                </a:solidFill>
              </a:rPr>
              <a:t>Cantos rodados</a:t>
            </a:r>
          </a:p>
        </p:txBody>
      </p:sp>
      <p:sp>
        <p:nvSpPr>
          <p:cNvPr id="99332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Conglomerado</a:t>
            </a:r>
          </a:p>
        </p:txBody>
      </p:sp>
      <p:pic>
        <p:nvPicPr>
          <p:cNvPr id="4" name="3 Marcador de contenido" descr="CONGLOMERADO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285875"/>
            <a:ext cx="7143750" cy="54324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1" descr="0619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10685463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2400" b="1" smtClean="0">
                <a:solidFill>
                  <a:srgbClr val="FFFF00"/>
                </a:solidFill>
              </a:rPr>
              <a:t>Caliza</a:t>
            </a:r>
          </a:p>
        </p:txBody>
      </p:sp>
      <p:sp>
        <p:nvSpPr>
          <p:cNvPr id="101380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Roca sedimentaria organógena</a:t>
            </a:r>
          </a:p>
        </p:txBody>
      </p:sp>
      <p:sp>
        <p:nvSpPr>
          <p:cNvPr id="1024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" name="Picture1" descr="0619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20775"/>
            <a:ext cx="8964612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1" descr="0615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7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b="1" smtClean="0"/>
              <a:t>Bloques</a:t>
            </a:r>
          </a:p>
        </p:txBody>
      </p:sp>
      <p:sp>
        <p:nvSpPr>
          <p:cNvPr id="103428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33413"/>
          </a:xfrm>
        </p:spPr>
        <p:txBody>
          <a:bodyPr/>
          <a:lstStyle/>
          <a:p>
            <a:r>
              <a:rPr lang="es-ES" sz="2400" smtClean="0">
                <a:solidFill>
                  <a:srgbClr val="FFFF00"/>
                </a:solidFill>
              </a:rPr>
              <a:t>Grupos de minerales reconocidos</a:t>
            </a:r>
            <a:r>
              <a:rPr lang="es-ES" sz="4800" smtClean="0">
                <a:solidFill>
                  <a:srgbClr val="FFFF00"/>
                </a:solidFill>
              </a:rPr>
              <a:t/>
            </a:r>
            <a:br>
              <a:rPr lang="es-ES" sz="4800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(Fuente: Monroe, J.; Wicander, R.; et al, 2008)</a:t>
            </a:r>
            <a:endParaRPr lang="es-ES" sz="1100" smtClean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23850" y="692150"/>
          <a:ext cx="8229600" cy="6382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834"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Grupos minerales</a:t>
                      </a:r>
                      <a:endParaRPr lang="es-ES" sz="1200" b="1" dirty="0"/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Ion o radical cargado</a:t>
                      </a:r>
                      <a:endParaRPr lang="es-ES" sz="1200" b="1" dirty="0"/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Ejemplos</a:t>
                      </a:r>
                      <a:endParaRPr lang="es-ES" sz="1200" b="1" dirty="0"/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Composición</a:t>
                      </a:r>
                      <a:endParaRPr lang="es-ES" sz="1200" b="1" dirty="0"/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b="1" dirty="0" smtClean="0"/>
                        <a:t>Figura</a:t>
                      </a:r>
                      <a:endParaRPr lang="es-ES" sz="1200" b="1" dirty="0"/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466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Óxidos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0²-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Hematites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Magnetita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Cuarzo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Fe2O3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Fe3O4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SiO2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247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Silicatos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(SiO4)²-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Feldespato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Olivino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KAlSi3O8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Mg,Fe</a:t>
                      </a:r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)2SiO4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2559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Sulfatos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(SO4)²-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Anhidrita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Yeso</a:t>
                      </a: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CaSO4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CaSO4.2H2O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0495"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Sulfuros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S²-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Galena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Pirita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Argentita</a:t>
                      </a:r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err="1" smtClean="0">
                          <a:solidFill>
                            <a:schemeClr val="bg1"/>
                          </a:solidFill>
                        </a:rPr>
                        <a:t>PbS</a:t>
                      </a:r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FeS2</a:t>
                      </a:r>
                    </a:p>
                    <a:p>
                      <a:pPr algn="ctr"/>
                      <a:endParaRPr lang="es-ES" sz="16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ES" sz="1600" b="1" dirty="0" smtClean="0">
                          <a:solidFill>
                            <a:schemeClr val="bg1"/>
                          </a:solidFill>
                        </a:rPr>
                        <a:t>Ag2S</a:t>
                      </a:r>
                    </a:p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7" marB="45717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4 Imagen" descr="Hematite-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1214438"/>
            <a:ext cx="78581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magnetit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13" y="1928813"/>
            <a:ext cx="7858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ristal de cuarz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188" y="2500313"/>
            <a:ext cx="5143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olivin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63" y="3214688"/>
            <a:ext cx="482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feldespat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38" y="4071938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ANHIDRITA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72375" y="3429000"/>
            <a:ext cx="762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yeso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96188" y="4572000"/>
            <a:ext cx="8096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argentita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15250" y="5786438"/>
            <a:ext cx="560388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galena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0" y="5429250"/>
            <a:ext cx="64293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pirita1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86563" y="6143625"/>
            <a:ext cx="7810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smtClean="0">
                <a:solidFill>
                  <a:srgbClr val="FFFF00"/>
                </a:solidFill>
              </a:rPr>
              <a:t>B) Rocas Metamórficas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rgbClr val="FFFF00"/>
                </a:solidFill>
              </a:rPr>
              <a:t>(griego meta=cambiar, morfo=forma)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s-ES" sz="2000" b="1" smtClean="0">
                <a:solidFill>
                  <a:srgbClr val="FFFF00"/>
                </a:solidFill>
              </a:rPr>
              <a:t>Factores que intervienen:</a:t>
            </a:r>
          </a:p>
          <a:p>
            <a:pPr eaLnBrk="1" hangingPunct="1">
              <a:buFontTx/>
              <a:buNone/>
            </a:pPr>
            <a:endParaRPr lang="es-ES" sz="2000" b="1" smtClean="0">
              <a:solidFill>
                <a:schemeClr val="folHlink"/>
              </a:solidFill>
            </a:endParaRP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Temperatura: </a:t>
            </a:r>
            <a:r>
              <a:rPr lang="es-ES" sz="1600" smtClean="0">
                <a:solidFill>
                  <a:schemeClr val="bg1"/>
                </a:solidFill>
              </a:rPr>
              <a:t>acelera las reacciones químicas.</a:t>
            </a: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Presión: </a:t>
            </a:r>
            <a:r>
              <a:rPr lang="es-ES" sz="1600" smtClean="0">
                <a:solidFill>
                  <a:schemeClr val="bg1"/>
                </a:solidFill>
              </a:rPr>
              <a:t>modifica la estructura, compacta.</a:t>
            </a:r>
          </a:p>
          <a:p>
            <a:pPr eaLnBrk="1" hangingPunct="1">
              <a:buFontTx/>
              <a:buNone/>
            </a:pPr>
            <a:r>
              <a:rPr lang="es-ES" sz="1600" b="1" smtClean="0">
                <a:solidFill>
                  <a:schemeClr val="bg1"/>
                </a:solidFill>
              </a:rPr>
              <a:t>Fluido de líquidos: </a:t>
            </a:r>
            <a:r>
              <a:rPr lang="es-ES" sz="1600" smtClean="0">
                <a:solidFill>
                  <a:schemeClr val="bg1"/>
                </a:solidFill>
              </a:rPr>
              <a:t>funde, aumenta temperatura</a:t>
            </a:r>
          </a:p>
          <a:p>
            <a:pPr eaLnBrk="1" hangingPunct="1">
              <a:buFontTx/>
              <a:buNone/>
            </a:pPr>
            <a:endParaRPr lang="es-ES" sz="20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2000" b="1" smtClean="0">
                <a:solidFill>
                  <a:srgbClr val="FFFF00"/>
                </a:solidFill>
              </a:rPr>
              <a:t>a) Metamorfismo de contacto:  </a:t>
            </a:r>
            <a:r>
              <a:rPr lang="es-ES" sz="1400" b="1" smtClean="0">
                <a:solidFill>
                  <a:schemeClr val="bg1"/>
                </a:solidFill>
              </a:rPr>
              <a:t>originados cuando un magma altera la roca circundante (efecto térmico).</a:t>
            </a: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2000" b="1" smtClean="0">
                <a:solidFill>
                  <a:srgbClr val="FFFF00"/>
                </a:solidFill>
              </a:rPr>
              <a:t>b) Metamorfismo dinámico:</a:t>
            </a:r>
            <a:r>
              <a:rPr lang="es-ES" sz="2000" b="1" smtClean="0">
                <a:solidFill>
                  <a:schemeClr val="bg1"/>
                </a:solidFill>
              </a:rPr>
              <a:t> </a:t>
            </a:r>
            <a:r>
              <a:rPr lang="es-ES" sz="1400" b="1" smtClean="0">
                <a:solidFill>
                  <a:schemeClr val="bg1"/>
                </a:solidFill>
              </a:rPr>
              <a:t>asociado a deformaciones por altísimas presiones.</a:t>
            </a:r>
          </a:p>
          <a:p>
            <a:pPr eaLnBrk="1" hangingPunct="1">
              <a:buFontTx/>
              <a:buNone/>
            </a:pPr>
            <a:endParaRPr lang="es-ES" sz="1400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s-ES" sz="2000" b="1" smtClean="0">
                <a:solidFill>
                  <a:srgbClr val="FFFF00"/>
                </a:solidFill>
              </a:rPr>
              <a:t>c) Metamorfismo regional: </a:t>
            </a:r>
            <a:r>
              <a:rPr lang="es-ES" sz="1400" b="1" smtClean="0">
                <a:solidFill>
                  <a:schemeClr val="bg1"/>
                </a:solidFill>
              </a:rPr>
              <a:t>por deformaciones extremas (movimientos orogénicos)</a:t>
            </a:r>
            <a:endParaRPr lang="es-ES" sz="1400" b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" sz="3600" b="1" smtClean="0">
                <a:solidFill>
                  <a:schemeClr val="folHlink"/>
                </a:solidFill>
              </a:rPr>
              <a:t>Rocas Metamórficas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1508" name="Picture 4" descr="Techo pizar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068638"/>
            <a:ext cx="22987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Pizar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96975"/>
            <a:ext cx="24415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Fili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196975"/>
            <a:ext cx="22320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marmo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17513"/>
            <a:ext cx="2663825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Piso de cuarcit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7325" y="2997200"/>
            <a:ext cx="20605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pizarra I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53088" y="5300663"/>
            <a:ext cx="244792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0" descr="marmol II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40313" y="2420938"/>
            <a:ext cx="20526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cuarcit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05663" y="2420938"/>
            <a:ext cx="183038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smtClean="0">
                <a:solidFill>
                  <a:srgbClr val="FFFF00"/>
                </a:solidFill>
              </a:rPr>
              <a:t>La Temperatura y el metamorfismo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Fuentes: Petersen, C.; Leanza, L. (1968);  Tabuck, E.; Lutgens, F. (2005)</a:t>
            </a:r>
            <a:endParaRPr lang="es-ES" sz="2800" b="1" smtClean="0">
              <a:solidFill>
                <a:srgbClr val="FFFF00"/>
              </a:solidFill>
            </a:endParaRPr>
          </a:p>
        </p:txBody>
      </p:sp>
      <p:sp>
        <p:nvSpPr>
          <p:cNvPr id="87043" name="2 Marcador de contenido"/>
          <p:cNvSpPr>
            <a:spLocks noGrp="1"/>
          </p:cNvSpPr>
          <p:nvPr>
            <p:ph idx="1"/>
          </p:nvPr>
        </p:nvSpPr>
        <p:spPr>
          <a:xfrm>
            <a:off x="214313" y="1714500"/>
            <a:ext cx="8715375" cy="4411663"/>
          </a:xfrm>
        </p:spPr>
        <p:txBody>
          <a:bodyPr/>
          <a:lstStyle/>
          <a:p>
            <a:pPr>
              <a:buFontTx/>
              <a:buNone/>
            </a:pPr>
            <a:endParaRPr lang="es-ES" sz="14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Causas del metamorfismo por calor</a:t>
            </a:r>
          </a:p>
          <a:p>
            <a:pPr>
              <a:buFontTx/>
              <a:buNone/>
            </a:pPr>
            <a:endParaRPr lang="es-ES" sz="140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- 	Fomenta la recristalización. </a:t>
            </a:r>
            <a:r>
              <a:rPr lang="es-ES" sz="1400" smtClean="0">
                <a:solidFill>
                  <a:schemeClr val="bg1"/>
                </a:solidFill>
              </a:rPr>
              <a:t>La T. hace que los cristales más finos tiendan a unirse y formar cristales  de mayor tamaño.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rgbClr val="FFFF00"/>
                </a:solidFill>
              </a:rPr>
              <a:t>Genera reacciones químicas </a:t>
            </a:r>
            <a:r>
              <a:rPr lang="es-ES" sz="1400" smtClean="0">
                <a:solidFill>
                  <a:schemeClr val="bg1"/>
                </a:solidFill>
              </a:rPr>
              <a:t>al hacer que los iones se manifiesten como inestable. Hay recombinación.</a:t>
            </a: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Fuentes de calor: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rgbClr val="FFFF00"/>
                </a:solidFill>
              </a:rPr>
              <a:t>Gradiente geotérmico</a:t>
            </a:r>
            <a:r>
              <a:rPr lang="es-ES" sz="1400" smtClean="0">
                <a:solidFill>
                  <a:schemeClr val="bg1"/>
                </a:solidFill>
              </a:rPr>
              <a:t> (en la corteza 20-30º por Km). Energía térmica almacenada en el interior.</a:t>
            </a: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rgbClr val="FFFF00"/>
                </a:solidFill>
              </a:rPr>
              <a:t>Cercanía del magma</a:t>
            </a:r>
            <a:r>
              <a:rPr lang="es-ES" sz="1400" smtClean="0">
                <a:solidFill>
                  <a:schemeClr val="bg1"/>
                </a:solidFill>
              </a:rPr>
              <a:t>: aumento de la temperatura en área periférica (metamorfismo de contacto).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714375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FF00"/>
                </a:solidFill>
                <a:latin typeface="+mn-lt"/>
              </a:rPr>
              <a:t>Metamorfismo en contacto con un magma</a:t>
            </a:r>
            <a:br>
              <a:rPr lang="es-ES" sz="2400" b="1" dirty="0" smtClean="0">
                <a:solidFill>
                  <a:srgbClr val="FFFF00"/>
                </a:solidFill>
                <a:latin typeface="+mn-lt"/>
              </a:rPr>
            </a:br>
            <a:r>
              <a:rPr lang="es-ES" sz="1100" dirty="0" smtClean="0">
                <a:solidFill>
                  <a:schemeClr val="bg1"/>
                </a:solidFill>
                <a:latin typeface="+mn-lt"/>
              </a:rPr>
              <a:t>Fuente: Monroe, J.; </a:t>
            </a:r>
            <a:r>
              <a:rPr lang="es-ES" sz="1100" dirty="0" err="1" smtClean="0">
                <a:solidFill>
                  <a:schemeClr val="bg1"/>
                </a:solidFill>
                <a:latin typeface="+mn-lt"/>
              </a:rPr>
              <a:t>Wicander</a:t>
            </a:r>
            <a:r>
              <a:rPr lang="es-ES" sz="1100" dirty="0" smtClean="0">
                <a:solidFill>
                  <a:schemeClr val="bg1"/>
                </a:solidFill>
                <a:latin typeface="+mn-lt"/>
              </a:rPr>
              <a:t>, R. (2008)</a:t>
            </a:r>
            <a:endParaRPr lang="es-E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80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" name="Picture1" descr="07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643063"/>
            <a:ext cx="8964612" cy="494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63" cy="1143000"/>
          </a:xfrm>
        </p:spPr>
        <p:txBody>
          <a:bodyPr>
            <a:normAutofit fontScale="90000"/>
          </a:bodyPr>
          <a:lstStyle/>
          <a:p>
            <a:r>
              <a:rPr lang="es-ES" sz="2800" b="1" smtClean="0">
                <a:solidFill>
                  <a:srgbClr val="FFFF00"/>
                </a:solidFill>
              </a:rPr>
              <a:t>La Presión y el metamorfismo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Fuentes: Petersen, C.; Leanza, L. (1968);  Tabuck, E.; Lutgens, F. (2005)</a:t>
            </a:r>
            <a:endParaRPr lang="es-ES" sz="14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63" y="1571625"/>
            <a:ext cx="3257550" cy="2428875"/>
          </a:xfrm>
        </p:spPr>
        <p:txBody>
          <a:bodyPr/>
          <a:lstStyle/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chemeClr val="bg1"/>
                </a:solidFill>
              </a:rPr>
              <a:t>Gradiente de presión con la profundidad. Presión de confinamiento. COMPRESIÓN.</a:t>
            </a: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chemeClr val="bg1"/>
                </a:solidFill>
              </a:rPr>
              <a:t>Presiones dirigidas: bordes de placas convergentes. Colisión de placas. Deformación desigual de las rocas: ESFUERZO DIFERENCIAL</a:t>
            </a: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s-ES" sz="1400" smtClean="0">
              <a:solidFill>
                <a:schemeClr val="bg1"/>
              </a:solidFill>
            </a:endParaRPr>
          </a:p>
        </p:txBody>
      </p:sp>
      <p:pic>
        <p:nvPicPr>
          <p:cNvPr id="4" name="3 Imagen" descr="Explorar00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142875"/>
            <a:ext cx="485775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1" descr="0702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3929063"/>
            <a:ext cx="2643188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smtClean="0">
                <a:solidFill>
                  <a:srgbClr val="FFFF00"/>
                </a:solidFill>
              </a:rPr>
              <a:t>Los fluídos químicamente activos</a:t>
            </a:r>
            <a:br>
              <a:rPr lang="es-ES" sz="2800" b="1" smtClean="0">
                <a:solidFill>
                  <a:srgbClr val="FFFF00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Fuentes: Petersen, C.; Leanza, L. (1968);  Tarbuck, E.; Lutgens, F. (2005)</a:t>
            </a:r>
            <a:endParaRPr lang="es-ES" sz="140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483100"/>
          </a:xfrm>
        </p:spPr>
        <p:txBody>
          <a:bodyPr/>
          <a:lstStyle/>
          <a:p>
            <a:pPr>
              <a:buFontTx/>
              <a:buChar char="-"/>
              <a:defRPr/>
            </a:pPr>
            <a:endParaRPr lang="es-ES" sz="1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endParaRPr lang="es-ES" sz="1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  <a:defRPr/>
            </a:pPr>
            <a:r>
              <a:rPr lang="es-ES" sz="1400" dirty="0" smtClean="0">
                <a:solidFill>
                  <a:schemeClr val="bg1"/>
                </a:solidFill>
              </a:rPr>
              <a:t>Fluidos como el agua y otros componentes volátiles como el CO2</a:t>
            </a:r>
            <a:r>
              <a:rPr lang="es-E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cumplen una importante función.</a:t>
            </a:r>
          </a:p>
          <a:p>
            <a:pPr>
              <a:buFontTx/>
              <a:buNone/>
              <a:defRPr/>
            </a:pPr>
            <a:endParaRPr lang="es-E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endParaRPr lang="es-E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  <a:defRPr/>
            </a:pPr>
            <a:r>
              <a:rPr lang="es-E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Actúan como catalizadores y provocan la </a:t>
            </a:r>
            <a:r>
              <a:rPr lang="es-ES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recristalización</a:t>
            </a:r>
            <a:r>
              <a:rPr lang="es-E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fomentan la migración iónica y los gases se vuelven más reactivos.</a:t>
            </a:r>
          </a:p>
          <a:p>
            <a:pPr>
              <a:buFontTx/>
              <a:buChar char="-"/>
              <a:defRPr/>
            </a:pPr>
            <a:endParaRPr lang="es-E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503237"/>
          </a:xfrm>
        </p:spPr>
        <p:txBody>
          <a:bodyPr/>
          <a:lstStyle/>
          <a:p>
            <a:r>
              <a:rPr lang="es-ES" sz="2400" b="1" smtClean="0">
                <a:solidFill>
                  <a:srgbClr val="FFFF00"/>
                </a:solidFill>
              </a:rPr>
              <a:t>Metamorfismo regional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692150"/>
            <a:ext cx="9144000" cy="6049963"/>
          </a:xfrm>
          <a:solidFill>
            <a:schemeClr val="bg1"/>
          </a:solidFill>
        </p:spPr>
        <p:txBody>
          <a:bodyPr/>
          <a:lstStyle/>
          <a:p>
            <a:endParaRPr lang="es-ES" smtClean="0"/>
          </a:p>
        </p:txBody>
      </p:sp>
      <p:pic>
        <p:nvPicPr>
          <p:cNvPr id="281602" name="Picture 2" descr="Resultado de imagen para metamorfis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5175"/>
            <a:ext cx="894556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s-ES" sz="2800" smtClean="0">
                <a:solidFill>
                  <a:srgbClr val="FFFF00"/>
                </a:solidFill>
              </a:rPr>
              <a:t>Texturas de las rocas metamórficas</a:t>
            </a:r>
            <a:br>
              <a:rPr lang="es-ES" sz="2800" smtClean="0">
                <a:solidFill>
                  <a:srgbClr val="FFFF00"/>
                </a:solidFill>
              </a:rPr>
            </a:br>
            <a:r>
              <a:rPr lang="es-ES" sz="1400" smtClean="0">
                <a:solidFill>
                  <a:schemeClr val="bg1"/>
                </a:solidFill>
              </a:rPr>
              <a:t>Fuente: Tarbucks, E.; Lutgens, F. (2005).</a:t>
            </a:r>
            <a:endParaRPr lang="es-ES" sz="2800" smtClean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4438"/>
            <a:ext cx="8229600" cy="5500687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s-ES" sz="1400" smtClean="0">
                <a:solidFill>
                  <a:srgbClr val="FFFF00"/>
                </a:solidFill>
              </a:rPr>
              <a:t>1.- TEXTURA FOLIADA:</a:t>
            </a:r>
          </a:p>
          <a:p>
            <a:pPr>
              <a:buFontTx/>
              <a:buChar char="-"/>
            </a:pPr>
            <a:r>
              <a:rPr lang="es-ES" sz="1400" smtClean="0">
                <a:solidFill>
                  <a:schemeClr val="bg1"/>
                </a:solidFill>
              </a:rPr>
              <a:t>Foliación: (foliatus=en forma de hoja). Disposición alargada de los cristales.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s-ES" sz="1400" smtClean="0">
                <a:solidFill>
                  <a:schemeClr val="bg1"/>
                </a:solidFill>
              </a:rPr>
              <a:t>Ej: 	</a:t>
            </a:r>
            <a:r>
              <a:rPr lang="es-ES" sz="1400" smtClean="0">
                <a:solidFill>
                  <a:srgbClr val="FFFF00"/>
                </a:solidFill>
              </a:rPr>
              <a:t>Pizarra: </a:t>
            </a:r>
            <a:r>
              <a:rPr lang="es-ES" sz="1400" smtClean="0">
                <a:solidFill>
                  <a:schemeClr val="bg1"/>
                </a:solidFill>
              </a:rPr>
              <a:t>roca de grano muy fino;  por metamorfismo de la lutita. Sin brillo.</a:t>
            </a: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	</a:t>
            </a:r>
            <a:r>
              <a:rPr lang="es-ES" sz="1400" smtClean="0">
                <a:solidFill>
                  <a:srgbClr val="FFFF00"/>
                </a:solidFill>
              </a:rPr>
              <a:t>Filita:</a:t>
            </a:r>
            <a:r>
              <a:rPr lang="es-ES" sz="1400" smtClean="0">
                <a:solidFill>
                  <a:schemeClr val="bg1"/>
                </a:solidFill>
              </a:rPr>
              <a:t> (de cristales más grandes que la pizarra). Se diferencia por su aspecto satinado. 	Contiene moscovita, clorita o ambas.</a:t>
            </a: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	</a:t>
            </a:r>
            <a:r>
              <a:rPr lang="es-ES" sz="1400" smtClean="0">
                <a:solidFill>
                  <a:srgbClr val="FFFF00"/>
                </a:solidFill>
              </a:rPr>
              <a:t>Esquistos: </a:t>
            </a:r>
            <a:r>
              <a:rPr lang="es-ES" sz="1400" smtClean="0">
                <a:solidFill>
                  <a:schemeClr val="bg1"/>
                </a:solidFill>
              </a:rPr>
              <a:t>de grano medio-grueso. Formado de moscovita y biotita que le dan a la roca un 	aspecto bandeado. Contiene tb. Cuarzo y feldespato.</a:t>
            </a: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	</a:t>
            </a:r>
            <a:r>
              <a:rPr lang="es-ES" sz="1400" smtClean="0">
                <a:solidFill>
                  <a:srgbClr val="FFFF00"/>
                </a:solidFill>
              </a:rPr>
              <a:t>Gneis:</a:t>
            </a:r>
            <a:r>
              <a:rPr lang="es-ES" sz="1400" smtClean="0">
                <a:solidFill>
                  <a:schemeClr val="bg1"/>
                </a:solidFill>
              </a:rPr>
              <a:t> De aspecto bandeado de grano medio a grueso; predominan la distribución 	bandeada de los minerales (cuarzo, feldespato y biotita-mica negra).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Filita		Pizarra                               Esquisto		   Gneis</a:t>
            </a:r>
          </a:p>
          <a:p>
            <a:pPr>
              <a:buFontTx/>
              <a:buNone/>
            </a:pPr>
            <a:endParaRPr lang="es-ES" sz="140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ES" sz="1400" smtClean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5" name="4 Imagen" descr="Filita y Pizar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170363"/>
            <a:ext cx="3357562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Explorar00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75" y="4141788"/>
            <a:ext cx="257175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Explorar00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3475" y="4124325"/>
            <a:ext cx="2859088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3" cy="725487"/>
          </a:xfrm>
        </p:spPr>
        <p:txBody>
          <a:bodyPr/>
          <a:lstStyle/>
          <a:p>
            <a:pPr algn="l"/>
            <a:r>
              <a:rPr lang="es-ES" sz="2400" b="1" smtClean="0">
                <a:solidFill>
                  <a:srgbClr val="FFFF00"/>
                </a:solidFill>
              </a:rPr>
              <a:t>Pizarra</a:t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 Monroe, J.; Wicander, R. (2008)</a:t>
            </a:r>
            <a:endParaRPr lang="es-ES" smtClean="0">
              <a:solidFill>
                <a:schemeClr val="bg1"/>
              </a:solidFill>
            </a:endParaRPr>
          </a:p>
        </p:txBody>
      </p:sp>
      <p:sp>
        <p:nvSpPr>
          <p:cNvPr id="931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" name="Picture1" descr="0709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928688"/>
            <a:ext cx="7146925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 fontScale="90000"/>
          </a:bodyPr>
          <a:lstStyle/>
          <a:p>
            <a:pPr algn="l"/>
            <a:r>
              <a:rPr lang="es-ES" sz="2400" b="1" smtClean="0">
                <a:solidFill>
                  <a:srgbClr val="FFFF00"/>
                </a:solidFill>
              </a:rPr>
              <a:t>Filita</a:t>
            </a:r>
            <a:br>
              <a:rPr lang="es-ES" sz="2400" b="1" smtClean="0">
                <a:solidFill>
                  <a:srgbClr val="FFFF00"/>
                </a:solidFill>
              </a:rPr>
            </a:br>
            <a:r>
              <a:rPr lang="es-ES" sz="1100" smtClean="0">
                <a:solidFill>
                  <a:schemeClr val="bg1"/>
                </a:solidFill>
              </a:rPr>
              <a:t>Fuente: Monroe, J.; Wicander, R. (2008)</a:t>
            </a:r>
            <a:endParaRPr lang="es-ES" sz="1100" b="1" smtClean="0">
              <a:solidFill>
                <a:srgbClr val="FFFF00"/>
              </a:solidFill>
            </a:endParaRPr>
          </a:p>
        </p:txBody>
      </p:sp>
      <p:sp>
        <p:nvSpPr>
          <p:cNvPr id="942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4" name="Picture1" descr="07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" y="1065213"/>
            <a:ext cx="91186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</TotalTime>
  <Words>2491</Words>
  <Application>Microsoft Office PowerPoint</Application>
  <PresentationFormat>Presentación en pantalla (4:3)</PresentationFormat>
  <Paragraphs>1301</Paragraphs>
  <Slides>141</Slides>
  <Notes>3</Notes>
  <HiddenSlides>1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141</vt:i4>
      </vt:variant>
    </vt:vector>
  </HeadingPairs>
  <TitlesOfParts>
    <vt:vector size="145" baseType="lpstr">
      <vt:lpstr>Arial</vt:lpstr>
      <vt:lpstr>Calibri</vt:lpstr>
      <vt:lpstr>Tahoma</vt:lpstr>
      <vt:lpstr>Tema de Office</vt:lpstr>
      <vt:lpstr>UNIVERSIDAD AUTÓNOMA DE ENTRE RÍOS Facultad de Humanidades, Artes y Ciencias Sociales   Cátedra: Geografía Física I   Año: 2025</vt:lpstr>
      <vt:lpstr>Minerales y Rocas Fuentes:  Monroe, J.; Wicander, R.; et al (2008). Geología: dinámica y evolución de la Tierra. Paraninfo. Madrid. p: 726. Tarbuck, E.; Lutgens, F. (2005). Ciencias de la Tierra. Pearson-Prentice Hall. Madrid. p: 686. Petersen, C.; Leanza, F. (1968). Elementos de Geología Aplicada. Nigar. Buenos Aires. p: 473. </vt:lpstr>
      <vt:lpstr>Moscovita</vt:lpstr>
      <vt:lpstr>Estructura amorfa de los minerales</vt:lpstr>
      <vt:lpstr>Origen de los minerales Fuente: Petersen,  C.;  Leanza, F. (1968). “Elementos de Geología Aplicada”. Nigar. Buenos Aires.</vt:lpstr>
      <vt:lpstr> Diversidad de minerales Fuente: Wicander, R.; Monroe, J. (2004)  Identificados: unos 5.000 minerales (a 2019) Minerales comunes: 24 minerales: combinación química de los elementos más    comunes   </vt:lpstr>
      <vt:lpstr>¿Cómo se clasifican los minerales?. Clasificación de K. Strunz</vt:lpstr>
      <vt:lpstr>Grupos de minerales reconocidos (Fuente: Monroe, J.; Wicander, R.; et al, 2008)</vt:lpstr>
      <vt:lpstr>Grupos de minerales reconocidos (Fuente: Monroe, J.; Wicander, R.; et al, 2008)</vt:lpstr>
      <vt:lpstr>Los silicatos: grupo de minerales más comunes en la corteza</vt:lpstr>
      <vt:lpstr>Presentación de PowerPoint</vt:lpstr>
      <vt:lpstr>Presentación de PowerPoint</vt:lpstr>
      <vt:lpstr>  Clasificación de Strunz Grupo de los óxidos </vt:lpstr>
      <vt:lpstr>Hematita Fe2O3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Propiedades de los minerales Fuente: Wicander, R.;  Monroe, J.. (2004)</vt:lpstr>
      <vt:lpstr>Propiedades de los minerales Fuente: Wicander, R.;  Monroe, J.. (2004)</vt:lpstr>
      <vt:lpstr>Propiedades de los minerales Fuente: Tarbuck, E.;  Lutgens, F... (2005)</vt:lpstr>
      <vt:lpstr>Propiedades de los minerales Fuente: Wicander, R.;  Monroe, J.. (2004)</vt:lpstr>
      <vt:lpstr>Propiedades de los minerales Fuente:   Wicander, R.;  Monroe, J.. (2004) Tarbuck, E.; Ludgens, J. (2005)</vt:lpstr>
      <vt:lpstr>Clivaje Fuente: Tarbuck, E.; Ludgens, F.. (2005)</vt:lpstr>
      <vt:lpstr>  Propiedades de los minerales Fuente: Tarbuck, E.; Ludgens, J. (2005)   E.- Dureza: resistencia de un mineral a la abrasión o al rayado.  ESCALA DE MOHS</vt:lpstr>
      <vt:lpstr>POLIMORFISMO E ISOMORFISMO Fuente: Petersen,  C.;  Leanza, F. (1968). “Elementos de Geología Aplicada”. Nigar. Buenos Aires. </vt:lpstr>
      <vt:lpstr>Roca Fuente: Tarbuck, E.; Ludgens, F. (2005)  Petersen,  C.;  Leanza, F. (1968). “Elementos de Geología Aplicada”. Nigar. Buenos Aires.</vt:lpstr>
      <vt:lpstr>Rocas</vt:lpstr>
      <vt:lpstr>Síntesis</vt:lpstr>
      <vt:lpstr>Clasificación de las Roca Fuente: Petersen, C.; Leanza, F. (1968)</vt:lpstr>
      <vt:lpstr>A) Rocas magmáticas Fuente: Petersen,  C.;  Leanza, F. (1968). </vt:lpstr>
      <vt:lpstr>Diferencias entre rocas magmáticas intrusivas y extrusivas</vt:lpstr>
      <vt:lpstr>Texturas de Rocas magmáticas</vt:lpstr>
      <vt:lpstr>Rocas magmática de textura piroclástica</vt:lpstr>
      <vt:lpstr>Materiales volcánicos</vt:lpstr>
      <vt:lpstr>  Materiales volcánicos</vt:lpstr>
      <vt:lpstr>Presentación de PowerPoint</vt:lpstr>
      <vt:lpstr>Lava</vt:lpstr>
      <vt:lpstr>Material  Ígneo</vt:lpstr>
      <vt:lpstr>Mineralogía de las Rocas magmáticas Fuente: Tarbuck, E.; Lutgens, F. (2005). “Ciencias de la Tierra”. Pearson. Madrid.</vt:lpstr>
      <vt:lpstr>Rocas Magmáticas: paisaje volcánico Fuente: Aguilera Arilla, M.; et al. (1992). “Ejercicios Prácticos de Geografía Física”</vt:lpstr>
      <vt:lpstr>Paisaje volcánico</vt:lpstr>
      <vt:lpstr>Clasificación de las rocas desde el punto de vista químico Fuente: Holmes, A.; Holmes, D. (1987)</vt:lpstr>
      <vt:lpstr>ROCAS MAGMÁTICAS</vt:lpstr>
      <vt:lpstr>Tipos de volcanes Fuente: Holmes, A.; Holmes, D. (1987)</vt:lpstr>
      <vt:lpstr>Síntesis de clase anterior</vt:lpstr>
      <vt:lpstr>Clasificación de volcanes Fuente: HOLMES, A.; HOLMES, D. (1987). Geología Física. Omega. Barcelona</vt:lpstr>
      <vt:lpstr>Volcán Islándico Fuente: Holmes, A.; Holmes, D. (1987)</vt:lpstr>
      <vt:lpstr>Volcanes tipo Islándicos Fuente: Holmes. A.; Holmes, D. (1981)</vt:lpstr>
      <vt:lpstr>Volcán Hawaiano Fuente: Holmes, A.; Holmes, D. (1987)</vt:lpstr>
      <vt:lpstr>Volcán Hawaiano Fuente: Holmes, A; Holmes, D. (1987)</vt:lpstr>
      <vt:lpstr>Clasificación de volcanes Fuente: HOLMES, A.; HOLMES, D. (1987). Geología Física. Omega. Barcelona</vt:lpstr>
      <vt:lpstr>Volcanes tipo Stromboliano Fuente: Holmes, A.; Holmes, D. (1980)</vt:lpstr>
      <vt:lpstr>Presentación de PowerPoint</vt:lpstr>
      <vt:lpstr>Clasificación de volcanes Fuente: HOLMES, A.; HOLMES, D. (1987). Geología Física. Omega. Barcelona</vt:lpstr>
      <vt:lpstr>Volcán Vesubiano Fuente: Holmes, A.; Holmes, D. (1987)</vt:lpstr>
      <vt:lpstr>Presentación de PowerPoint</vt:lpstr>
      <vt:lpstr>Origen de calderas Fuente: Holmes, A.; Holmes, D. (1987)</vt:lpstr>
      <vt:lpstr>Volcanes de lava ácida</vt:lpstr>
      <vt:lpstr>Volcán de lava ácida: Chaitén</vt:lpstr>
      <vt:lpstr>Volcán Peleano Fuente: Holmes, A.; Holmes, D. (1987) </vt:lpstr>
      <vt:lpstr>Volcán tipo pliniano Fuente: Holmes, A., Holmes, D. (1987)</vt:lpstr>
      <vt:lpstr>Presentación de PowerPoint</vt:lpstr>
      <vt:lpstr>Comparación de los tipos de volcanes</vt:lpstr>
      <vt:lpstr>Naturaleza del magma</vt:lpstr>
      <vt:lpstr>Síntesis</vt:lpstr>
      <vt:lpstr>c) Rocas sedimentarias Fuente: Petersen,  C.;  Leanza, F. (1968). “Elementos de Geología Aplicada”. Nigar. Buenos Aires. </vt:lpstr>
      <vt:lpstr>A.- Rocas sedimentarias clásticas</vt:lpstr>
      <vt:lpstr>Rocas Sedimentarias Clásticas   Psefíticas (clastos + 256 mm)</vt:lpstr>
      <vt:lpstr>Aglomerado Permian Australia</vt:lpstr>
      <vt:lpstr>    Brecha          Conglomerado</vt:lpstr>
      <vt:lpstr>Rocas Sedimentarias Clásticas   Psamíticas (clastos 4 - 2 mm)</vt:lpstr>
      <vt:lpstr>Rocas Sedimentarias Clásticas   Psamíticas (clastos 2 - 1/16 mm)</vt:lpstr>
      <vt:lpstr>Rocas Sedimentarias Clásticas   Pelíticas (menor de 1/16 mm)</vt:lpstr>
      <vt:lpstr>Presentación de PowerPoint</vt:lpstr>
      <vt:lpstr>Travertino</vt:lpstr>
      <vt:lpstr>Presentación de PowerPoint</vt:lpstr>
      <vt:lpstr>B.- Rocas sedimentarias químicas Fuente: Petersen,  C.;  Leanza, F. (1968). “Elementos de Geología Aplicada”. Nigar. Buenos Aires. </vt:lpstr>
      <vt:lpstr>B.- Rocas sedimentarias químicas</vt:lpstr>
      <vt:lpstr>C.- Rocas sedimentarias organógenas</vt:lpstr>
      <vt:lpstr>Rocas sedimentarias  organógenas</vt:lpstr>
      <vt:lpstr>Cantos rodados</vt:lpstr>
      <vt:lpstr>Conglomerado</vt:lpstr>
      <vt:lpstr>Caliza</vt:lpstr>
      <vt:lpstr>Roca sedimentaria organógena</vt:lpstr>
      <vt:lpstr>Bloques</vt:lpstr>
      <vt:lpstr>B) Rocas Metamórficas (griego meta=cambiar, morfo=forma)</vt:lpstr>
      <vt:lpstr>Rocas Metamórficas</vt:lpstr>
      <vt:lpstr>La Temperatura y el metamorfismo Fuentes: Petersen, C.; Leanza, L. (1968);  Tabuck, E.; Lutgens, F. (2005)</vt:lpstr>
      <vt:lpstr>Metamorfismo en contacto con un magma Fuente: Monroe, J.; Wicander, R. (2008)</vt:lpstr>
      <vt:lpstr>La Presión y el metamorfismo Fuentes: Petersen, C.; Leanza, L. (1968);  Tabuck, E.; Lutgens, F. (2005)</vt:lpstr>
      <vt:lpstr>Los fluídos químicamente activos Fuentes: Petersen, C.; Leanza, L. (1968);  Tarbuck, E.; Lutgens, F. (2005)</vt:lpstr>
      <vt:lpstr>Metamorfismo regional</vt:lpstr>
      <vt:lpstr>Texturas de las rocas metamórficas Fuente: Tarbucks, E.; Lutgens, F. (2005).</vt:lpstr>
      <vt:lpstr>Pizarra Fuente: Monroe, J.; Wicander, R. (2008)</vt:lpstr>
      <vt:lpstr>Filita Fuente: Monroe, J.; Wicander, R. (2008)</vt:lpstr>
      <vt:lpstr>Gneis</vt:lpstr>
      <vt:lpstr>Gneis</vt:lpstr>
      <vt:lpstr>Texturas de las rocas metamórficas Fuente: Tarbucks, E.; Lutgens, F. (2005).</vt:lpstr>
      <vt:lpstr>Metamorfismo de calizas = Marmol Fuente: Monroe, J.; Wicander, R. (2008)</vt:lpstr>
      <vt:lpstr>Roca magmática extrusiva (volcánica)</vt:lpstr>
      <vt:lpstr>Diques y pitones</vt:lpstr>
      <vt:lpstr>El sistema de las rocas Fuente: VIERS, G. (1973). “Geomorfologìa&gt;”. Oikos Tau. Barcelona</vt:lpstr>
      <vt:lpstr>El sistema de las arcillas</vt:lpstr>
      <vt:lpstr>Síntesis de la clase</vt:lpstr>
      <vt:lpstr>Presentación de PowerPoint</vt:lpstr>
      <vt:lpstr>Clase: Silicatos (09)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Clase:  Óxidos e Hidróxidos (04)</vt:lpstr>
      <vt:lpstr>Cuarzo</vt:lpstr>
      <vt:lpstr>Otros óxidos</vt:lpstr>
      <vt:lpstr>Clase: Sulfuros (02)</vt:lpstr>
      <vt:lpstr>Presentación de PowerPoint</vt:lpstr>
      <vt:lpstr>Carbonatos (05)s</vt:lpstr>
      <vt:lpstr>Presentación de PowerPoint</vt:lpstr>
      <vt:lpstr>Sulfatos</vt:lpstr>
      <vt:lpstr>Fosfatos (08)</vt:lpstr>
      <vt:lpstr>OTROS</vt:lpstr>
      <vt:lpstr>Rocas magmáticas</vt:lpstr>
      <vt:lpstr>Rocas magmáticas        volcánicas</vt:lpstr>
      <vt:lpstr>Presentación de PowerPoint</vt:lpstr>
      <vt:lpstr>Volcanes Fuente: Holmes, A.; Holmes, D. (1987)</vt:lpstr>
      <vt:lpstr>Lavas Fuentes: www.recursos-tic.com/proyecto</vt:lpstr>
      <vt:lpstr>Tipos de lavas</vt:lpstr>
      <vt:lpstr>Tipos de lavas</vt:lpstr>
      <vt:lpstr>Tubo de lava Fuente: Monroe, J.; Wicander, R. (2008)</vt:lpstr>
      <vt:lpstr>Tubo de lava Fuente: esacademic.com</vt:lpstr>
      <vt:lpstr>Proyección de lavas al mar http://www.uclm.es/profesorado/egcardenas/almo.htm</vt:lpstr>
      <vt:lpstr>Lavas en almohadillas http://www.uclm.es/profesorado/egcardenas/almo.htm</vt:lpstr>
      <vt:lpstr>Estructuras columnares Fuente: canstockphoto.es </vt:lpstr>
      <vt:lpstr>Cenizas volcánicas Fuente: Holmes, A.; Holmes, D. (1987) Fotografía: www.primicias24.com</vt:lpstr>
      <vt:lpstr>Géyseres www.ohalpinjones.com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I-MAG</cp:lastModifiedBy>
  <cp:revision>31</cp:revision>
  <dcterms:created xsi:type="dcterms:W3CDTF">2020-06-16T15:03:36Z</dcterms:created>
  <dcterms:modified xsi:type="dcterms:W3CDTF">2025-06-17T14:20:58Z</dcterms:modified>
</cp:coreProperties>
</file>