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  <p:sldId id="264" r:id="rId10"/>
    <p:sldId id="265" r:id="rId11"/>
    <p:sldId id="269" r:id="rId12"/>
    <p:sldId id="268" r:id="rId13"/>
    <p:sldId id="276" r:id="rId14"/>
    <p:sldId id="285" r:id="rId15"/>
    <p:sldId id="270" r:id="rId16"/>
    <p:sldId id="286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8" r:id="rId29"/>
    <p:sldId id="287" r:id="rId30"/>
    <p:sldId id="267" r:id="rId31"/>
    <p:sldId id="266" r:id="rId32"/>
    <p:sldId id="289" r:id="rId33"/>
    <p:sldId id="290" r:id="rId34"/>
    <p:sldId id="291" r:id="rId35"/>
    <p:sldId id="292" r:id="rId36"/>
    <p:sldId id="294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174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DCC1E-39A4-4558-A53A-A489426C50C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0A015-BA89-4D23-8765-75152640C8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6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25B8AF-7001-41F2-8555-3BAA87F265E1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solidFill>
                  <a:srgbClr val="231F20"/>
                </a:solidFill>
              </a:rPr>
              <a:t>Figure 2.10:</a:t>
            </a:r>
            <a:r>
              <a:rPr lang="en-US" altLang="en-US" smtClean="0">
                <a:solidFill>
                  <a:srgbClr val="231F20"/>
                </a:solidFill>
              </a:rPr>
              <a:t> The apparent paths of polar wandering for North America and Europe. The apparent location of the north magnetic pole is shown for different periods on each continent’s polar wandering path. 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6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A53B03-25B6-4E39-AB2F-A9DC35057C20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solidFill>
                  <a:srgbClr val="231F20"/>
                </a:solidFill>
              </a:rPr>
              <a:t>Figure 2.27:</a:t>
            </a:r>
            <a:r>
              <a:rPr lang="en-US" altLang="en-US" smtClean="0">
                <a:solidFill>
                  <a:srgbClr val="231F20"/>
                </a:solidFill>
              </a:rPr>
              <a:t> Two models involving thermal convection cells have been proposed to explain plate movement. (b) In the other model, thermal convection cells involve the entire mantle.</a:t>
            </a:r>
            <a:r>
              <a:rPr lang="en-US" altLang="en-US" smtClean="0">
                <a:solidFill>
                  <a:srgbClr val="000000"/>
                </a:solidFill>
              </a:rPr>
              <a:t> </a:t>
            </a:r>
            <a:endParaRPr lang="en-US" altLang="en-US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2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1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3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5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1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D041-02A1-448F-B658-45356D61C93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38651-BDCF-48F2-AFBE-020903985A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7240" y="390843"/>
            <a:ext cx="7772400" cy="548495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REPASO PRE-PARCIAL 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1438101"/>
            <a:ext cx="6858000" cy="4862945"/>
          </a:xfrm>
        </p:spPr>
        <p:txBody>
          <a:bodyPr>
            <a:normAutofit/>
          </a:bodyPr>
          <a:lstStyle/>
          <a:p>
            <a:pPr algn="just"/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1: La Geomorfología: introducción</a:t>
            </a: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Geomorfología. Definición. Fuerzas intervinientes.</a:t>
            </a:r>
          </a:p>
          <a:p>
            <a:pPr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Ramas de la Geomorfología: Geomorfología Estructural, Geomorfología Dinámica, Geomorfología Histórica (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PaleoGeomorfología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Geomorfología de Procesos (Ambiental).</a:t>
            </a:r>
          </a:p>
          <a:p>
            <a:pPr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postura de W. Davis desde el siglo XIX hasta mediados del siglo XX. Cíclica.</a:t>
            </a:r>
          </a:p>
          <a:p>
            <a:pPr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Las posturas modernas, sistémicas. Posibilidad de reactivación</a:t>
            </a:r>
            <a:r>
              <a:rPr lang="es-ES" sz="1400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es-ES" sz="1400" dirty="0"/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tiempo en Geomorfología: Conjugación del tiempo histórico y el tiempo geológico.</a:t>
            </a: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Los procesos morfológicos y geológicos: continuos, estacionales (temporales), cíclicos, catastróficos</a:t>
            </a:r>
          </a:p>
          <a:p>
            <a:pPr marL="285750" indent="-285750" algn="just">
              <a:buFontTx/>
              <a:buChar char="-"/>
            </a:pPr>
            <a:endParaRPr lang="es-ES" sz="1400" dirty="0" smtClean="0"/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79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90602" y="66646"/>
            <a:ext cx="3158837" cy="498619"/>
          </a:xfrm>
        </p:spPr>
        <p:txBody>
          <a:bodyPr>
            <a:norm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 DE LA DERIVA CONTINENTAL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1975" y="4746567"/>
            <a:ext cx="4227021" cy="1221594"/>
          </a:xfrm>
        </p:spPr>
        <p:txBody>
          <a:bodyPr>
            <a:normAutofit/>
          </a:bodyPr>
          <a:lstStyle/>
          <a:p>
            <a:pPr algn="just"/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Rechazo de la comunidad científica</a:t>
            </a:r>
          </a:p>
          <a:p>
            <a:pPr marL="285750" indent="-285750" algn="just"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Imposibilidad de dar con un mecanismo de fragmentación y movimiento de continentes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creible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1" descr="02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1" y="0"/>
            <a:ext cx="3855431" cy="416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1" descr="02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13" y="3510459"/>
            <a:ext cx="4128547" cy="351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angaea | Geological Digress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89" y="565265"/>
            <a:ext cx="3543911" cy="29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3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ctrTitle"/>
          </p:nvPr>
        </p:nvSpPr>
        <p:spPr>
          <a:xfrm>
            <a:off x="649288" y="28575"/>
            <a:ext cx="7772400" cy="628130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investigaciones en la posguerra</a:t>
            </a:r>
            <a:endParaRPr lang="en-US" alt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141" y="721673"/>
            <a:ext cx="5654675" cy="1225550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Exploración del suelo oceánico</a:t>
            </a:r>
          </a:p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Descubrimiento de la existencia de dorsales en los fondos oceánicos</a:t>
            </a:r>
          </a:p>
          <a:p>
            <a:pPr algn="just">
              <a:defRPr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Existencia de material muy enriquecido en hierro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es-ES" sz="16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348" name="Grupo 3"/>
          <p:cNvGrpSpPr>
            <a:grpSpLocks/>
          </p:cNvGrpSpPr>
          <p:nvPr/>
        </p:nvGrpSpPr>
        <p:grpSpPr bwMode="auto">
          <a:xfrm>
            <a:off x="1763713" y="1341438"/>
            <a:ext cx="7056437" cy="5516562"/>
            <a:chOff x="1098550" y="333375"/>
            <a:chExt cx="7637463" cy="6264275"/>
          </a:xfrm>
        </p:grpSpPr>
        <p:pic>
          <p:nvPicPr>
            <p:cNvPr id="57349" name="Picture 4" descr="Dorsal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163" y="333375"/>
              <a:ext cx="3371850" cy="6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0" name="Picture 5" descr="Dorsal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550" y="1198563"/>
              <a:ext cx="5202238" cy="539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84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388" y="1600200"/>
            <a:ext cx="8507412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  <a:defRPr/>
            </a:pP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estudio del paleomagnetismo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Tierra se comporta como una barra imantada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Irradia fuerzas invisibles por el polo magnético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La brújula se alinea a esta fuerza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DESCUBRIMIENTOS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. Los materiales del fondo oceánico son más viejos cuanto más lejos del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rift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central.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. Los materiales muestran orientaciones alternadas norte – sur.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. El campo magnético no siempre fue igual: alternancia magnetismo normal-magnetismo inverso.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PUNTO DE CURIE: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Los materiales magnéticos pierden dicha propiedad por encima de los 585ºc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Título 1"/>
          <p:cNvSpPr txBox="1">
            <a:spLocks/>
          </p:cNvSpPr>
          <p:nvPr/>
        </p:nvSpPr>
        <p:spPr bwMode="auto">
          <a:xfrm>
            <a:off x="649288" y="28575"/>
            <a:ext cx="77724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Las investigaciones en la posguerra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2468" name="Picture1" descr="0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08050"/>
            <a:ext cx="30448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1" descr="0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009650"/>
            <a:ext cx="446405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4 Título"/>
          <p:cNvSpPr>
            <a:spLocks noGrp="1"/>
          </p:cNvSpPr>
          <p:nvPr>
            <p:ph type="title"/>
          </p:nvPr>
        </p:nvSpPr>
        <p:spPr>
          <a:xfrm>
            <a:off x="827088" y="260350"/>
            <a:ext cx="7664450" cy="619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aparente de los polos magnéticos</a:t>
            </a:r>
            <a:b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(según Europa y Norteamérica)</a:t>
            </a:r>
            <a:br>
              <a:rPr lang="es-ES" alt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altLang="en-US" sz="1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238500" y="5621338"/>
            <a:ext cx="13033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07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07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300" b="1"/>
              <a:t>Fig. 2-10, p. 35</a:t>
            </a:r>
          </a:p>
        </p:txBody>
      </p:sp>
      <p:pic>
        <p:nvPicPr>
          <p:cNvPr id="71685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9650"/>
            <a:ext cx="45339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3"/>
          <p:cNvSpPr>
            <a:spLocks noChangeArrowheads="1"/>
          </p:cNvSpPr>
          <p:nvPr/>
        </p:nvSpPr>
        <p:spPr bwMode="auto">
          <a:xfrm>
            <a:off x="4508500" y="5605463"/>
            <a:ext cx="200818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07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07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300" b="1"/>
              <a:t>Fuente: Tarbuck-Ludgens</a:t>
            </a:r>
          </a:p>
        </p:txBody>
      </p:sp>
      <p:sp>
        <p:nvSpPr>
          <p:cNvPr id="71687" name="Rectangle 3"/>
          <p:cNvSpPr>
            <a:spLocks noChangeArrowheads="1"/>
          </p:cNvSpPr>
          <p:nvPr/>
        </p:nvSpPr>
        <p:spPr bwMode="auto">
          <a:xfrm>
            <a:off x="755650" y="5576888"/>
            <a:ext cx="22320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07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07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300" b="1"/>
              <a:t>Fuente: Monroe-Wincander</a:t>
            </a:r>
          </a:p>
        </p:txBody>
      </p:sp>
    </p:spTree>
    <p:extLst>
      <p:ext uri="{BB962C8B-B14F-4D97-AF65-F5344CB8AC3E}">
        <p14:creationId xmlns:p14="http://schemas.microsoft.com/office/powerpoint/2010/main" val="8758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2937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Precursores de la Teoría de la Expansión Oceánica</a:t>
            </a:r>
            <a:endParaRPr lang="en-US" alt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5" name="Marcador de contenido 2"/>
          <p:cNvSpPr>
            <a:spLocks noGrp="1"/>
          </p:cNvSpPr>
          <p:nvPr>
            <p:ph idx="1"/>
          </p:nvPr>
        </p:nvSpPr>
        <p:spPr>
          <a:xfrm>
            <a:off x="2771775" y="1058863"/>
            <a:ext cx="5915025" cy="2946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¿Mecanismo?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acuerdo a Harry </a:t>
            </a:r>
            <a:r>
              <a:rPr lang="es-ES" alt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Hess</a:t>
            </a:r>
            <a:endParaRPr lang="es-E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En la </a:t>
            </a:r>
            <a:r>
              <a:rPr lang="es-ES" alt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Astenósfera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ocurren movimientos </a:t>
            </a:r>
            <a:r>
              <a:rPr lang="es-ES" alt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convectivos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 origen térmico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La litósfera rígida se mueve en sentido divergente ante la presencia de dichos movimientos</a:t>
            </a:r>
            <a:endParaRPr lang="en-U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6" name="Picture 12" descr="Resultado de imagen para Harry h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49725"/>
            <a:ext cx="63007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Resultado de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41800"/>
            <a:ext cx="23907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Resultado de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8863"/>
            <a:ext cx="235743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31775" y="3435350"/>
            <a:ext cx="2000250" cy="4286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00"/>
                </a:solidFill>
                <a:ea typeface="+mj-ea"/>
              </a:rPr>
              <a:t>Robert</a:t>
            </a:r>
            <a:r>
              <a:rPr lang="es-ES" sz="14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s-ES" sz="1600" b="1" dirty="0" err="1">
                <a:solidFill>
                  <a:srgbClr val="FFFF00"/>
                </a:solidFill>
                <a:ea typeface="+mj-ea"/>
              </a:rPr>
              <a:t>Dietz</a:t>
            </a:r>
            <a:endParaRPr lang="es-ES" sz="1600" b="1" dirty="0">
              <a:solidFill>
                <a:srgbClr val="FFFF00"/>
              </a:solidFill>
              <a:ea typeface="+mj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6456363"/>
            <a:ext cx="2000250" cy="4286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00"/>
                </a:solidFill>
                <a:ea typeface="+mj-ea"/>
              </a:rPr>
              <a:t>Arthur Holmes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7110413" y="6242050"/>
            <a:ext cx="2000250" cy="4286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00"/>
                </a:solidFill>
                <a:ea typeface="+mj-ea"/>
              </a:rPr>
              <a:t>Harry </a:t>
            </a:r>
            <a:r>
              <a:rPr lang="es-ES" sz="1600" b="1" dirty="0" err="1">
                <a:solidFill>
                  <a:srgbClr val="FFFF00"/>
                </a:solidFill>
                <a:ea typeface="+mj-ea"/>
              </a:rPr>
              <a:t>Hess</a:t>
            </a:r>
            <a:endParaRPr lang="es-ES" sz="1600" b="1" dirty="0">
              <a:solidFill>
                <a:srgbClr val="FFFF00"/>
              </a:solidFill>
              <a:ea typeface="+mj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1141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1" descr="022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2700"/>
            <a:ext cx="7043737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7664450" y="6477000"/>
            <a:ext cx="14033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07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07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07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300" b="1"/>
              <a:t>Fig. 2-27b, p. 50</a:t>
            </a:r>
          </a:p>
        </p:txBody>
      </p:sp>
    </p:spTree>
    <p:extLst>
      <p:ext uri="{BB962C8B-B14F-4D97-AF65-F5344CB8AC3E}">
        <p14:creationId xmlns:p14="http://schemas.microsoft.com/office/powerpoint/2010/main" val="27457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Resultado de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" y="2884489"/>
            <a:ext cx="2921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1 Título"/>
          <p:cNvSpPr>
            <a:spLocks noGrp="1"/>
          </p:cNvSpPr>
          <p:nvPr>
            <p:ph type="title"/>
          </p:nvPr>
        </p:nvSpPr>
        <p:spPr>
          <a:xfrm>
            <a:off x="5589588" y="249238"/>
            <a:ext cx="3384550" cy="863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Precursores de la Tectónica de Placas</a:t>
            </a:r>
            <a:b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Tarbuck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E.;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Ludgens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F. (2005)</a:t>
            </a:r>
            <a:endParaRPr lang="es-ES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AutoShape 6" descr="Resultado de imagen para Robert S. Diet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589338" y="6889750"/>
            <a:ext cx="2000250" cy="4286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solidFill>
                  <a:srgbClr val="FFFF00"/>
                </a:solidFill>
                <a:ea typeface="+mj-ea"/>
              </a:rPr>
              <a:t>Tuzo</a:t>
            </a:r>
            <a:r>
              <a:rPr lang="es-ES" sz="14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s-ES" sz="1600" b="1" dirty="0">
                <a:solidFill>
                  <a:srgbClr val="FFFF00"/>
                </a:solidFill>
                <a:ea typeface="+mj-ea"/>
              </a:rPr>
              <a:t>Wilson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ea typeface="+mj-ea"/>
            </a:endParaRPr>
          </a:p>
        </p:txBody>
      </p:sp>
      <p:pic>
        <p:nvPicPr>
          <p:cNvPr id="9216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9238"/>
            <a:ext cx="5256213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-188913" y="101600"/>
            <a:ext cx="453707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400" b="1">
                <a:solidFill>
                  <a:schemeClr val="bg1"/>
                </a:solidFill>
                <a:latin typeface=".Arial"/>
              </a:rPr>
              <a:t>Hipótesis de la Tierra en expansión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203575" y="3141663"/>
            <a:ext cx="5689600" cy="133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400" b="1" dirty="0">
                <a:solidFill>
                  <a:schemeClr val="bg1"/>
                </a:solidFill>
                <a:latin typeface=".Arial"/>
              </a:rPr>
              <a:t>Aparición </a:t>
            </a:r>
            <a:r>
              <a:rPr lang="es-ES" altLang="en-US" sz="1400" b="1" dirty="0" smtClean="0">
                <a:solidFill>
                  <a:schemeClr val="bg1"/>
                </a:solidFill>
                <a:latin typeface=".Arial"/>
              </a:rPr>
              <a:t>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 smtClean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 smtClean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 smtClean="0">
              <a:solidFill>
                <a:schemeClr val="bg1"/>
              </a:solidFill>
              <a:latin typeface=".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400" b="1" dirty="0" smtClean="0">
                <a:solidFill>
                  <a:schemeClr val="bg1"/>
                </a:solidFill>
                <a:latin typeface=".Arial"/>
              </a:rPr>
              <a:t> </a:t>
            </a:r>
            <a:r>
              <a:rPr lang="es-ES" altLang="en-US" sz="1400" b="1" dirty="0">
                <a:latin typeface=".Arial"/>
              </a:rPr>
              <a:t>John </a:t>
            </a:r>
            <a:r>
              <a:rPr lang="es-ES" altLang="en-US" sz="1400" b="1" dirty="0" err="1">
                <a:latin typeface=".Arial"/>
              </a:rPr>
              <a:t>Tuzo</a:t>
            </a:r>
            <a:r>
              <a:rPr lang="es-ES" altLang="en-US" sz="1400" b="1" dirty="0">
                <a:latin typeface=".Arial"/>
              </a:rPr>
              <a:t> Wilson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400" b="1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latin typeface=".Arial"/>
              </a:rPr>
              <a:t>La litósfera rígida está fragmentada en partes (PLACAS)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n-US" sz="1400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latin typeface=".Arial"/>
              </a:rPr>
              <a:t>Dichas placas poseen en sus bordes fallas denominadas de transformación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n-US" sz="1400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latin typeface=".Arial"/>
              </a:rPr>
              <a:t>Así como existe divergencia de placas, también las placas convergen en otros sectores: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n-US" sz="1400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n-US" sz="1400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latin typeface=".Arial"/>
              </a:rPr>
              <a:t>CONCLUSIÓN: Existen 3 tipos de bordes: Divergentes, Convergentes y de transformación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n-US" sz="1400" dirty="0">
              <a:latin typeface=".Arial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latin typeface=".Arial"/>
              </a:rPr>
              <a:t>ADEMÁS: descubre los denominados puntos calientes en zonas de </a:t>
            </a:r>
            <a:r>
              <a:rPr lang="es-ES" altLang="en-US" sz="1400" dirty="0" err="1">
                <a:latin typeface=".Arial"/>
              </a:rPr>
              <a:t>intra</a:t>
            </a:r>
            <a:r>
              <a:rPr lang="es-ES" altLang="en-US" sz="1400" dirty="0">
                <a:latin typeface=".Arial"/>
              </a:rPr>
              <a:t>-placas</a:t>
            </a:r>
          </a:p>
        </p:txBody>
      </p:sp>
    </p:spTree>
    <p:extLst>
      <p:ext uri="{BB962C8B-B14F-4D97-AF65-F5344CB8AC3E}">
        <p14:creationId xmlns:p14="http://schemas.microsoft.com/office/powerpoint/2010/main" val="21897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11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1"/>
          <p:cNvSpPr>
            <a:spLocks noGrp="1"/>
          </p:cNvSpPr>
          <p:nvPr>
            <p:ph type="title"/>
          </p:nvPr>
        </p:nvSpPr>
        <p:spPr>
          <a:xfrm>
            <a:off x="3325091" y="113507"/>
            <a:ext cx="8229600" cy="790575"/>
          </a:xfrm>
        </p:spPr>
        <p:txBody>
          <a:bodyPr/>
          <a:lstStyle/>
          <a:p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Placas tectónicas</a:t>
            </a:r>
            <a:b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8" name="Picture 8" descr="Mapas : Aventuras geológicas en el Cuaternario | Blog de geolog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113"/>
            <a:ext cx="9144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síntesis: existencia de 3 tipos de bordes</a:t>
            </a: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1" name="Picture 5" descr="https://blogger.googleusercontent.com/img/b/R29vZ2xl/AVvXsEiPVe9HeZXatYFYA6qhCsG8el5obyo7etf9EEiJQ_4Nw4QzGvXqkGLJDHUe9tGVRWyGARCF5SqJSqRmLOk-1O4hFPQifRh5VaXavQufZeAAbfdlMVmDl1H2i0QVDyQ0cdJgOPOhUANbOOW2/s1600/limites+entre+plac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7288"/>
            <a:ext cx="880745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Bordes de placas divergentes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213" y="1232694"/>
            <a:ext cx="8229600" cy="23034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produce expansión y separación de las placas hacia un lado y otro.</a:t>
            </a:r>
          </a:p>
          <a:p>
            <a:pPr eaLnBrk="1" hangingPunct="1">
              <a:buFontTx/>
              <a:buChar char="-"/>
            </a:pP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corteza se vuelve más fina al estar sujeta a la tensión y se fractura.</a:t>
            </a:r>
          </a:p>
          <a:p>
            <a:pPr eaLnBrk="1" hangingPunct="1">
              <a:buFontTx/>
              <a:buChar char="-"/>
            </a:pP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Emana material </a:t>
            </a:r>
            <a:r>
              <a:rPr lang="es-E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máfico</a:t>
            </a: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ultramáfico</a:t>
            </a: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desde la </a:t>
            </a:r>
            <a:r>
              <a:rPr lang="es-E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astenósfera</a:t>
            </a: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forma y expande un océano. Se genera corteza oceánica.</a:t>
            </a:r>
          </a:p>
          <a:p>
            <a:pPr eaLnBrk="1" hangingPunct="1">
              <a:buFontTx/>
              <a:buChar char="-"/>
            </a:pPr>
            <a:endParaRPr lang="es-ES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Dorsales oceánicas, </a:t>
            </a:r>
            <a:r>
              <a:rPr lang="es-E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rift</a:t>
            </a:r>
            <a:r>
              <a: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africano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39750" y="3933825"/>
            <a:ext cx="82296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s-ES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043900"/>
              </p:ext>
            </p:extLst>
          </p:nvPr>
        </p:nvGraphicFramePr>
        <p:xfrm>
          <a:off x="684213" y="3860800"/>
          <a:ext cx="7848600" cy="1944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divergente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Ejemplo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Volcanismo</a:t>
                      </a:r>
                      <a:endParaRPr lang="es-E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Oceánica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Dorsales oceánicas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Basaltos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Continental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Valle del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Rift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Oriental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Basaltos y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riolitas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1" marB="457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11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004012" cy="740467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de información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1954" y="6209606"/>
            <a:ext cx="1448782" cy="29986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rgbClr val="FF0000"/>
                </a:solidFill>
              </a:rPr>
              <a:t>Introducción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Geomorfología de Gutiérrez Elorza, Mateo: Brand New Paperback (2008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3" y="1388225"/>
            <a:ext cx="3438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471901" y="1388225"/>
            <a:ext cx="4073583" cy="476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73063" y="2487397"/>
            <a:ext cx="48712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1" i="0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ESTRUCTURA DEL TIEMPO GEOMORFOLÓGICO </a:t>
            </a:r>
          </a:p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Tricart, J</a:t>
            </a:r>
            <a:r>
              <a:rPr lang="fr-F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“Principes et methodes de la Géomorphologie”. Masson. Paris </a:t>
            </a:r>
          </a:p>
          <a:p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</a:rPr>
              <a:t>Resumido y adaptado por G. </a:t>
            </a:r>
            <a:r>
              <a:rPr lang="es-E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Castelao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</a:rPr>
              <a:t> (2022)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35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Bordes de placas convergentes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39750" y="1268413"/>
          <a:ext cx="8064500" cy="47593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9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487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Acontecimiento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Ejemplo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946"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Continental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Oceánico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just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placa oceánica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subduce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debajo de la placa continental.</a:t>
                      </a: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Erupciones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andesitas</a:t>
                      </a:r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Cordillera de los Andes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946"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Oceánico - Oceánico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just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placa oceánica se curva,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subduce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forma una fosa.</a:t>
                      </a: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Erupciones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andesíticas</a:t>
                      </a:r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Arcos de islas</a:t>
                      </a:r>
                      <a:endParaRPr lang="es-ES" sz="1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Guirnaldas insulares</a:t>
                      </a:r>
                    </a:p>
                    <a:p>
                      <a:pPr algn="ctr"/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2946"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Continental-Continental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just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placas no </a:t>
                      </a:r>
                      <a:r>
                        <a:rPr lang="es-E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subducen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su significativo espesor. </a:t>
                      </a:r>
                    </a:p>
                    <a:p>
                      <a:pPr algn="just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Cordillera del Himalaya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678" marB="456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4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iencias de la Tierra: TECTONICA DE PLA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8734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0" y="333375"/>
            <a:ext cx="60594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Bordes de placas oceánica-continental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100" b="1" dirty="0">
                <a:latin typeface="Arial" panose="020B0604020202020204" pitchFamily="34" charset="0"/>
              </a:rPr>
              <a:t>Fuente: TARBUCK – LUDGENS. Cap. 2 </a:t>
            </a:r>
          </a:p>
        </p:txBody>
      </p:sp>
      <p:pic>
        <p:nvPicPr>
          <p:cNvPr id="102404" name="Picture 5" descr="File:Placas tectonicas mapa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8082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3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Marcador de conteni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placa </a:t>
            </a:r>
            <a:r>
              <a:rPr lang="es-E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subduce</a:t>
            </a: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debajo de la otra con el mismo efecto explicado en el caso anterior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El agua expulsada de los poros de la placa </a:t>
            </a:r>
            <a:r>
              <a:rPr lang="es-E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subducente</a:t>
            </a: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produce la fusión de materiales de la cuña introducida en la capa </a:t>
            </a:r>
            <a:r>
              <a:rPr lang="es-E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suprayacente</a:t>
            </a: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astenósfera</a:t>
            </a:r>
            <a:endParaRPr lang="es-E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Se producen volcanes. Origen de ARCOS DE ISLAS.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Ejemplos: aleutianas, islas Marianas, Islas del </a:t>
            </a:r>
            <a:r>
              <a:rPr lang="es-E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carribe</a:t>
            </a:r>
            <a:r>
              <a:rPr lang="es-E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(Antillas menores), Islas del Atlántico Sur.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Bordes de placas oceánica-oceánica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100" b="1" dirty="0">
                <a:solidFill>
                  <a:schemeClr val="bg1"/>
                </a:solidFill>
                <a:latin typeface="Arial" panose="020B0604020202020204" pitchFamily="34" charset="0"/>
              </a:rPr>
              <a:t>Fuente: TARBUCK – LUDGENS. Cap. 2 </a:t>
            </a:r>
          </a:p>
        </p:txBody>
      </p:sp>
      <p:pic>
        <p:nvPicPr>
          <p:cNvPr id="6" name="4 Marcador de contenido" descr="subduc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19" y="4146753"/>
            <a:ext cx="56689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File:Placas tectonicas mapa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381500"/>
            <a:ext cx="32575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es-ES" altLang="en-US" sz="2800" b="1" dirty="0" smtClean="0">
                <a:solidFill>
                  <a:srgbClr val="FFFF00"/>
                </a:solidFill>
              </a:rPr>
              <a:t> </a:t>
            </a:r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Encuentro de bordes de placas oceánica-oceánica</a:t>
            </a:r>
          </a:p>
        </p:txBody>
      </p:sp>
      <p:pic>
        <p:nvPicPr>
          <p:cNvPr id="6" name="5 Imagen" descr="dors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44550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amchitk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94163"/>
            <a:ext cx="30956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carib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68775"/>
            <a:ext cx="36433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5479" name="Picture 8" descr="Mariana Trench on World Map | Mariana Trench Location on M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731838"/>
            <a:ext cx="2138362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95350"/>
            <a:ext cx="6604000" cy="5846763"/>
          </a:xfrm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468313" y="188913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kern="0" dirty="0">
                <a:solidFill>
                  <a:srgbClr val="FF0000"/>
                </a:solidFill>
                <a:ea typeface="+mj-ea"/>
              </a:rPr>
              <a:t>Encuentro de bordes de placas continente- continente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kern="0" dirty="0">
                <a:ea typeface="+mj-ea"/>
              </a:rPr>
              <a:t>Fuente: </a:t>
            </a:r>
            <a:r>
              <a:rPr lang="es-ES" sz="1100" kern="0" dirty="0" err="1">
                <a:ea typeface="+mj-ea"/>
              </a:rPr>
              <a:t>Tarbuck</a:t>
            </a:r>
            <a:r>
              <a:rPr lang="es-ES" sz="1100" kern="0" dirty="0">
                <a:ea typeface="+mj-ea"/>
              </a:rPr>
              <a:t> y </a:t>
            </a:r>
            <a:r>
              <a:rPr lang="es-ES" sz="1100" kern="0" dirty="0" err="1">
                <a:ea typeface="+mj-ea"/>
              </a:rPr>
              <a:t>Ludgens</a:t>
            </a:r>
            <a:r>
              <a:rPr lang="es-ES" sz="1100" kern="0" dirty="0">
                <a:ea typeface="+mj-ea"/>
              </a:rPr>
              <a:t>. Cap. 2</a:t>
            </a:r>
          </a:p>
        </p:txBody>
      </p:sp>
      <p:pic>
        <p:nvPicPr>
          <p:cNvPr id="108548" name="Picture 5" descr="File:Placas tectonicas mapa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23925"/>
            <a:ext cx="28082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0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ítulo 1"/>
          <p:cNvSpPr>
            <a:spLocks noGrp="1"/>
          </p:cNvSpPr>
          <p:nvPr>
            <p:ph type="title"/>
          </p:nvPr>
        </p:nvSpPr>
        <p:spPr>
          <a:xfrm>
            <a:off x="5320145" y="274638"/>
            <a:ext cx="3644468" cy="490537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.Arial"/>
              </a:rPr>
              <a:t>Fallas de transformación</a:t>
            </a:r>
            <a:endParaRPr lang="en-US" altLang="en-US" sz="2000" b="1" dirty="0" smtClean="0">
              <a:solidFill>
                <a:srgbClr val="FF0000"/>
              </a:solidFill>
              <a:latin typeface=".Arial"/>
            </a:endParaRPr>
          </a:p>
        </p:txBody>
      </p:sp>
      <p:pic>
        <p:nvPicPr>
          <p:cNvPr id="11059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8913"/>
            <a:ext cx="4392613" cy="5856287"/>
          </a:xfrm>
        </p:spPr>
      </p:pic>
      <p:pic>
        <p:nvPicPr>
          <p:cNvPr id="110596" name="Picture 8" descr="Unit Conver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84225"/>
            <a:ext cx="325913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1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s-E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los puntos calientes?</a:t>
            </a:r>
            <a:endParaRPr lang="en-US" alt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3" name="Marcador de contenido 2"/>
          <p:cNvSpPr>
            <a:spLocks noGrp="1"/>
          </p:cNvSpPr>
          <p:nvPr>
            <p:ph idx="1"/>
          </p:nvPr>
        </p:nvSpPr>
        <p:spPr>
          <a:xfrm>
            <a:off x="457200" y="1192213"/>
            <a:ext cx="8229600" cy="6477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puntos calientes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 (del inglés </a:t>
            </a:r>
            <a:r>
              <a:rPr lang="es-ES" alt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son áreas de actividad volcánica alta en relación con sus  entornos, en una zona </a:t>
            </a:r>
            <a:r>
              <a:rPr lang="es-ES" alt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intraplaca</a:t>
            </a:r>
            <a:r>
              <a:rPr lang="es-E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(Donald De Paolo, 2003)</a:t>
            </a:r>
            <a:endParaRPr lang="en-U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4" name="Marcador de contenido 2"/>
          <p:cNvSpPr txBox="1">
            <a:spLocks/>
          </p:cNvSpPr>
          <p:nvPr/>
        </p:nvSpPr>
        <p:spPr bwMode="auto">
          <a:xfrm>
            <a:off x="457200" y="1839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Descubrimiento: 1963 por </a:t>
            </a:r>
            <a:r>
              <a:rPr lang="es-ES" altLang="en-US" sz="1400" dirty="0" err="1">
                <a:latin typeface="Arial" panose="020B0604020202020204" pitchFamily="34" charset="0"/>
              </a:rPr>
              <a:t>Tuzo</a:t>
            </a:r>
            <a:r>
              <a:rPr lang="es-ES" altLang="en-US" sz="1400" dirty="0">
                <a:latin typeface="Arial" panose="020B0604020202020204" pitchFamily="34" charset="0"/>
              </a:rPr>
              <a:t> Wilson</a:t>
            </a:r>
          </a:p>
          <a:p>
            <a:pPr>
              <a:buFont typeface="Arial" panose="020B0604020202020204" pitchFamily="34" charset="0"/>
              <a:buNone/>
            </a:pPr>
            <a:endParaRPr lang="es-ES" altLang="en-US" sz="1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“Las cadenas volcánicas oceánicas pueden producirse por existencia de una fuente de magma de </a:t>
            </a:r>
            <a:r>
              <a:rPr lang="es-E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profundidad que asciende”.</a:t>
            </a:r>
          </a:p>
          <a:p>
            <a:pPr>
              <a:buFont typeface="Arial" panose="020B0604020202020204" pitchFamily="34" charset="0"/>
              <a:buNone/>
            </a:pPr>
            <a:endParaRPr lang="es-ES" altLang="en-US" sz="1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Ese magma constituye un</a:t>
            </a:r>
          </a:p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HOTSPOT o PUNTO CALIENTE</a:t>
            </a:r>
          </a:p>
          <a:p>
            <a:pPr>
              <a:buFont typeface="Arial" panose="020B0604020202020204" pitchFamily="34" charset="0"/>
              <a:buNone/>
            </a:pPr>
            <a:endParaRPr lang="es-ES" altLang="en-US" sz="1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ES" altLang="en-US" sz="1400" dirty="0">
                <a:latin typeface="Arial" panose="020B0604020202020204" pitchFamily="34" charset="0"/>
              </a:rPr>
              <a:t>- Las Islas tienden a estar alineadas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pic>
        <p:nvPicPr>
          <p:cNvPr id="112645" name="Picture 2" descr="La actividad volcánica. Conceptos teóricos y estrategias para l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22" y="2636838"/>
            <a:ext cx="5616575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ítulo 1"/>
          <p:cNvSpPr>
            <a:spLocks noGrp="1"/>
          </p:cNvSpPr>
          <p:nvPr>
            <p:ph type="title"/>
          </p:nvPr>
        </p:nvSpPr>
        <p:spPr>
          <a:xfrm>
            <a:off x="6865938" y="166688"/>
            <a:ext cx="1223962" cy="6677025"/>
          </a:xfrm>
        </p:spPr>
        <p:txBody>
          <a:bodyPr/>
          <a:lstStyle/>
          <a:p>
            <a:pPr algn="l"/>
            <a:r>
              <a:rPr lang="es-ES" alt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1.Azores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2. Islas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Balleny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3.- Bowie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Carolinas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Cobb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6.- Isla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Dafur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7.- Isla de Pascua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Eifel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9.-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Nooronha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10.- Galápagos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11.- Guadalupe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12.-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Hawaii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Ahaggar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14.- Islandia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15.- Han Mayen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16- J. Fernández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17.- Camerún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18.-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Canarias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19.- Cabo Verde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Kerguelén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21.- Comoras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22.-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Howe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23.- Louisville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24.- Mc. Donald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25.- Marión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26.- Marquesas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27.-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Bouvet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28.-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Nva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Inglaterra</a:t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29.-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Afar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30.- Australia </a:t>
            </a:r>
            <a:r>
              <a:rPr lang="es-E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Orien</a:t>
            </a: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667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0113"/>
            <a:ext cx="6723062" cy="5175250"/>
          </a:xfrm>
        </p:spPr>
      </p:pic>
      <p:sp>
        <p:nvSpPr>
          <p:cNvPr id="113668" name="Título 1"/>
          <p:cNvSpPr txBox="1">
            <a:spLocks/>
          </p:cNvSpPr>
          <p:nvPr/>
        </p:nvSpPr>
        <p:spPr bwMode="auto">
          <a:xfrm>
            <a:off x="2041525" y="0"/>
            <a:ext cx="60483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Puntos calientes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3669" name="Título 1"/>
          <p:cNvSpPr txBox="1">
            <a:spLocks/>
          </p:cNvSpPr>
          <p:nvPr/>
        </p:nvSpPr>
        <p:spPr bwMode="auto">
          <a:xfrm>
            <a:off x="8019676" y="1249103"/>
            <a:ext cx="13668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31.-Pitcaim</a:t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32.-Ratón</a:t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33. </a:t>
            </a:r>
            <a:r>
              <a:rPr lang="es-ES" altLang="en-US" sz="1100" dirty="0" err="1">
                <a:latin typeface="Arial" panose="020B0604020202020204" pitchFamily="34" charset="0"/>
              </a:rPr>
              <a:t>Reunion</a:t>
            </a:r>
            <a:r>
              <a:rPr lang="es-ES" altLang="en-US" sz="1100" dirty="0">
                <a:latin typeface="Arial" panose="020B0604020202020204" pitchFamily="34" charset="0"/>
              </a:rPr>
              <a:t/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34. Santa Elena</a:t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35. Samoa</a:t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36. San Félix</a:t>
            </a:r>
            <a:br>
              <a:rPr lang="es-ES" altLang="en-US" sz="1100" dirty="0">
                <a:latin typeface="Arial" panose="020B0604020202020204" pitchFamily="34" charset="0"/>
              </a:rPr>
            </a:br>
            <a:r>
              <a:rPr lang="es-ES" altLang="en-US" sz="1100" dirty="0">
                <a:latin typeface="Arial" panose="020B0604020202020204" pitchFamily="34" charset="0"/>
              </a:rPr>
              <a:t>37. Socorro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38. Sociedad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39. </a:t>
            </a:r>
            <a:r>
              <a:rPr lang="es-ES" altLang="en-US" sz="1100" dirty="0" err="1">
                <a:latin typeface="Arial" panose="020B0604020202020204" pitchFamily="34" charset="0"/>
              </a:rPr>
              <a:t>Tasmantido</a:t>
            </a:r>
            <a:endParaRPr lang="es-ES" altLang="en-US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40. </a:t>
            </a:r>
            <a:r>
              <a:rPr lang="es-ES" altLang="en-US" sz="1100" dirty="0" err="1">
                <a:latin typeface="Arial" panose="020B0604020202020204" pitchFamily="34" charset="0"/>
              </a:rPr>
              <a:t>Tibesti</a:t>
            </a:r>
            <a:endParaRPr lang="es-ES" altLang="en-US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41. </a:t>
            </a:r>
            <a:r>
              <a:rPr lang="es-ES" altLang="en-US" sz="1100" dirty="0" err="1">
                <a:latin typeface="Arial" panose="020B0604020202020204" pitchFamily="34" charset="0"/>
              </a:rPr>
              <a:t>Trindade</a:t>
            </a:r>
            <a:endParaRPr lang="es-ES" altLang="en-US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42. T. de Acuña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43. </a:t>
            </a:r>
            <a:r>
              <a:rPr lang="es-ES" altLang="en-US" sz="1100" dirty="0" err="1">
                <a:latin typeface="Arial" panose="020B0604020202020204" pitchFamily="34" charset="0"/>
              </a:rPr>
              <a:t>Vema</a:t>
            </a:r>
            <a:endParaRPr lang="es-ES" altLang="en-US" sz="11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44. Yellowstone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n-US" sz="1100" dirty="0">
                <a:latin typeface="Arial" panose="020B0604020202020204" pitchFamily="34" charset="0"/>
              </a:rPr>
              <a:t>45. Juan  </a:t>
            </a:r>
            <a:r>
              <a:rPr lang="es-ES" altLang="en-US" sz="1100" dirty="0" err="1">
                <a:latin typeface="Arial" panose="020B0604020202020204" pitchFamily="34" charset="0"/>
              </a:rPr>
              <a:t>Fuca</a:t>
            </a:r>
            <a:r>
              <a:rPr lang="es-ES" altLang="en-US" sz="1100" dirty="0">
                <a:latin typeface="Arial" panose="020B0604020202020204" pitchFamily="34" charset="0"/>
              </a:rPr>
              <a:t/>
            </a:r>
            <a:br>
              <a:rPr lang="es-ES" altLang="en-US" sz="1100" dirty="0">
                <a:latin typeface="Arial" panose="020B0604020202020204" pitchFamily="34" charset="0"/>
              </a:rPr>
            </a:br>
            <a:endParaRPr lang="en-US" altLang="en-US" sz="1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3661" y="207184"/>
            <a:ext cx="4264083" cy="132556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Pluma de manto Tristán da </a:t>
            </a:r>
            <a:r>
              <a:rPr lang="es-E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Cunha</a:t>
            </a:r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Formaciones basálticas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5" y="133174"/>
            <a:ext cx="4572347" cy="6724826"/>
          </a:xfrm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5" y="1958259"/>
            <a:ext cx="4303690" cy="29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65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de compensación isostática: </a:t>
            </a:r>
            <a:b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</a:t>
            </a:r>
            <a:r>
              <a:rPr lang="es-E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epirogénicos</a:t>
            </a:r>
            <a:endParaRPr lang="es-E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28625" y="1000125"/>
            <a:ext cx="8229600" cy="6540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s-ES" sz="1400" dirty="0">
              <a:solidFill>
                <a:srgbClr val="FFFF00"/>
              </a:solidFill>
              <a:ea typeface="+mj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8625" y="1071563"/>
            <a:ext cx="82867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latin typeface="Arial" charset="0"/>
              </a:rPr>
              <a:t>I</a:t>
            </a:r>
            <a:r>
              <a:rPr lang="es-ES" b="1" dirty="0" smtClean="0">
                <a:latin typeface="Arial" charset="0"/>
              </a:rPr>
              <a:t>sostasia</a:t>
            </a:r>
            <a:r>
              <a:rPr lang="es-ES" dirty="0">
                <a:latin typeface="Arial" charset="0"/>
              </a:rPr>
              <a:t> es la condición de equilibrio que presenta la superficie terrestre debido a la diferencia de densidad de sus partes</a:t>
            </a:r>
          </a:p>
        </p:txBody>
      </p:sp>
      <p:pic>
        <p:nvPicPr>
          <p:cNvPr id="9" name="8 Marcador de contenido" descr="iso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000250"/>
            <a:ext cx="6148387" cy="3857625"/>
          </a:xfrm>
        </p:spPr>
      </p:pic>
    </p:spTree>
    <p:extLst>
      <p:ext uri="{BB962C8B-B14F-4D97-AF65-F5344CB8AC3E}">
        <p14:creationId xmlns:p14="http://schemas.microsoft.com/office/powerpoint/2010/main" val="31075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2895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2. 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Tierra: estructura y dinámica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13905"/>
            <a:ext cx="7886700" cy="506305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Las ondas sísmicas de superficie y de profundidad: naturaleza de las mismas</a:t>
            </a:r>
          </a:p>
          <a:p>
            <a:pPr lvl="1">
              <a:buFontTx/>
              <a:buChar char="-"/>
            </a:pP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Ondas “P” y ondas “S”. Ondas superficiales </a:t>
            </a:r>
            <a:r>
              <a:rPr lang="es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Rayleigh</a:t>
            </a:r>
            <a:endParaRPr lang="es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Discontinuidades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onCIENCIAdos: 4º E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3" y="2249488"/>
            <a:ext cx="45370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1" descr="082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87" y="1681696"/>
            <a:ext cx="3112587" cy="236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1" descr="0826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87" y="4152669"/>
            <a:ext cx="2885831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8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776269" cy="657916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grandes Dominios estructurales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5848539"/>
            <a:ext cx="7886700" cy="70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a.- Macizos antiguos   b.- Cordilleras recientes   c.- Cuencas sedimentarias</a:t>
            </a:r>
          </a:p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Guirnaldas insulares + Plataformas sedimentarias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5"/>
          <p:cNvGrpSpPr>
            <a:grpSpLocks/>
          </p:cNvGrpSpPr>
          <p:nvPr/>
        </p:nvGrpSpPr>
        <p:grpSpPr bwMode="auto">
          <a:xfrm>
            <a:off x="288131" y="904246"/>
            <a:ext cx="8567738" cy="4879975"/>
            <a:chOff x="250825" y="1501775"/>
            <a:chExt cx="8567738" cy="4879975"/>
          </a:xfrm>
        </p:grpSpPr>
        <p:pic>
          <p:nvPicPr>
            <p:cNvPr id="5" name="Picture 4" descr="Unidades estructurales del glob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501775"/>
              <a:ext cx="8567738" cy="48799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Conector recto 5"/>
            <p:cNvCxnSpPr/>
            <p:nvPr/>
          </p:nvCxnSpPr>
          <p:spPr>
            <a:xfrm>
              <a:off x="250825" y="4076700"/>
              <a:ext cx="8567738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3995738" y="1501775"/>
              <a:ext cx="0" cy="487997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72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034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3936" y="1825625"/>
            <a:ext cx="4631413" cy="85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Capítulo 2: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Tectogénesis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 Orogénesis</a:t>
            </a:r>
          </a:p>
          <a:p>
            <a:pPr marL="0" indent="0" algn="ctr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Desde página 44 a 52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Geomorfologia : Viers, Georges: Amazon.es: Lib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671638"/>
            <a:ext cx="30003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6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023"/>
          </a:xfrm>
        </p:spPr>
        <p:txBody>
          <a:bodyPr>
            <a:normAutofit/>
          </a:bodyPr>
          <a:lstStyle/>
          <a:p>
            <a:pPr algn="ctr"/>
            <a:r>
              <a:rPr lang="es-E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y Deformación</a:t>
            </a:r>
            <a:br>
              <a:rPr lang="es-E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Fuente: Monroe, J.; </a:t>
            </a:r>
            <a:r>
              <a:rPr lang="es-ES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Wincander</a:t>
            </a:r>
            <a:r>
              <a:rPr lang="es-E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R.; Pozo, M. “Geología”</a:t>
            </a:r>
            <a:endParaRPr lang="en-US" sz="13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825625"/>
            <a:ext cx="8225639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E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Esfuerzo: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fuerza aplicada a un área determinada de roca (expresada en Kg/cm 2).</a:t>
            </a:r>
          </a:p>
          <a:p>
            <a:pPr>
              <a:buNone/>
            </a:pPr>
            <a:endParaRPr lang="es-E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Deformación: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 el cambio de disposición de los estratos rocosos cuando la fuerza que afecta a las rocas supera su capacidad de resistencia.</a:t>
            </a:r>
          </a:p>
          <a:p>
            <a:pPr>
              <a:buNone/>
            </a:pPr>
            <a:endParaRPr lang="es-E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compresión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las rocas son apretadas, comprimidas. Se trata de la acción de 2 fuerzas convergentes, opuestas (Esfuerzo diferencial)</a:t>
            </a:r>
          </a:p>
          <a:p>
            <a:pPr>
              <a:buNone/>
            </a:pPr>
            <a:endParaRPr lang="es-E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tensión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las rocas son estiradas por fuerzas divergentes, paralelas, en una misma línea pero en sentido opuesto (esfuerzo de tensión)</a:t>
            </a:r>
          </a:p>
          <a:p>
            <a:pPr>
              <a:buNone/>
            </a:pPr>
            <a:endParaRPr lang="es-E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esfuerzo en cizalla</a:t>
            </a:r>
            <a:r>
              <a:rPr lang="es-E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Las fuerzas actúan en paralelo pero en direcciones opuestas. Se produce la deformación</a:t>
            </a:r>
          </a:p>
        </p:txBody>
      </p:sp>
    </p:spTree>
    <p:extLst>
      <p:ext uri="{BB962C8B-B14F-4D97-AF65-F5344CB8AC3E}">
        <p14:creationId xmlns:p14="http://schemas.microsoft.com/office/powerpoint/2010/main" val="1489779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276" y="120683"/>
            <a:ext cx="7886700" cy="368817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Posibles deformaciones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1" descr="1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4" y="489500"/>
            <a:ext cx="8507412" cy="616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4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1809" y="81481"/>
            <a:ext cx="2014962" cy="597530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Pliegues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6" y="796132"/>
            <a:ext cx="42719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854" y="81481"/>
            <a:ext cx="3989693" cy="2088409"/>
          </a:xfrm>
          <a:prstGeom prst="rect">
            <a:avLst/>
          </a:prstGeom>
        </p:spPr>
      </p:pic>
      <p:pic>
        <p:nvPicPr>
          <p:cNvPr id="6" name="Picture 2" descr="Resultado de imagen para Pliegues en forma de do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03" y="2191015"/>
            <a:ext cx="3093398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volución 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1" y="4312366"/>
            <a:ext cx="8715375" cy="23479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alla, elemen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8" y="1113719"/>
            <a:ext cx="3882883" cy="32751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ipos de fa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3719"/>
            <a:ext cx="4199279" cy="512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3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de lectura y estudio</a:t>
            </a: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Marcador de conteni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2954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Tierra”. Prentice Hall. México D.F.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Tarbuck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Ludgens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“Ciencias de la Tierra”. Capítulos 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ES" altLang="en-US" sz="6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complementar: Monroe, J.; </a:t>
            </a: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Wincander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, R.; Pozo, M. “Geología”.  Capítulo 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Derruau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, M. Geomorfología. Capítulo VIII. Pág. 346-350</a:t>
            </a:r>
            <a:endParaRPr lang="es-ES" altLang="en-US" sz="6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6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2" descr="Ciencias de la Tierra», una introducción a la geología física, Edward J.  Tarbuck y Frederick K. Lutgens | Geólogos del Mu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0" y="2744788"/>
            <a:ext cx="289083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Libro Geologia. Dinamica Y Evolucion De La Tierra, Monroe,Wicander,Pozo,  ISBN 17826640. Comprar en Busca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06" y="2721769"/>
            <a:ext cx="2592387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eomorfologia | max derru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11" y="2744788"/>
            <a:ext cx="2802064" cy="37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6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3309" y="281999"/>
            <a:ext cx="1964921" cy="698904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corteza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structura Interna de la Ti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2" y="140306"/>
            <a:ext cx="6320573" cy="65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467835" y="1481802"/>
            <a:ext cx="2360281" cy="494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</a:t>
            </a:r>
          </a:p>
          <a:p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 continental: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rica en silicio, potasio, sodio (rocas de silicatos sódico-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potásios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Rocas graníticas o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dioríticas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 oceánica: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rica en silicio, hierro, magnesio. Rocas predominantemente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basáticas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(oscuras)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8502" y="1587731"/>
            <a:ext cx="4305992" cy="1438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</a:t>
            </a:r>
          </a:p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Rocas peridotitas: alto tenor de hierro y magnesio. Rocas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máficas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(olivino y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piroxeno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Espinela</a:t>
            </a:r>
          </a:p>
          <a:p>
            <a:pPr marL="0" indent="0">
              <a:buNone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Dividido en 2 partes: manto superior y manto inferior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023359" y="223810"/>
            <a:ext cx="1881794" cy="698904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manto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structura de la Tierra - Min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" y="1587731"/>
            <a:ext cx="4488288" cy="36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Marcador de contenido" descr="Explorar00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601" y="3025832"/>
            <a:ext cx="4444777" cy="31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11362" y="99755"/>
            <a:ext cx="1690601" cy="698904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núcleo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La Tierra tiene una capa rica en hidrógeno en su núcleo y así funci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6" y="1679173"/>
            <a:ext cx="4528587" cy="33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937760" y="947651"/>
            <a:ext cx="4023359" cy="5569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Composición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Dotado de un 90 % de hierro y 10% de níquel</a:t>
            </a:r>
          </a:p>
          <a:p>
            <a:pPr marL="285750" indent="-285750">
              <a:buFontTx/>
              <a:buChar char="-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Dividido en 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Manto superior fluido</a:t>
            </a: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Manto inferior sólido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Responsable del comportamiento de la Tierra como un imán gigante. Magnetismo terrestre (material conductor de la electricidad, móvil).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algn="ctr"/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comparativos de capas de la Tierra</a:t>
            </a: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2" descr="▷ Capas de la tierra [ Internas, Externas ] Característ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08050"/>
            <a:ext cx="6667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5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s-E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de lectura y estudio</a:t>
            </a:r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Marcador de conteni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2954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Tierra”. Prentice Hall. México D.F.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Tarbuck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Ludgens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 “Ciencias de la Tierra”. Capítulos 12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Para complementar: Monroe, J.; </a:t>
            </a:r>
            <a:r>
              <a:rPr lang="es-ES" altLang="en-US" sz="6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Wincander</a:t>
            </a:r>
            <a:r>
              <a:rPr lang="es-ES" alt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, R.; Pozo, M. “Geología”.  Capítulo 1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altLang="en-US" sz="6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6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6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2" descr="Ciencias de la Tierra», una introducción a la geología física, Edward J.  Tarbuck y Frederick K. Lutgens | Geólogos del Mu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781300"/>
            <a:ext cx="289083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Libro Geologia. Dinamica Y Evolucion De La Tierra, Monroe,Wicander,Pozo,  ISBN 17826640. Comprar en Busca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44788"/>
            <a:ext cx="2592387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5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936" y="163939"/>
            <a:ext cx="6387292" cy="6240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Teorías vinculadas a la dinámica de la Tierra </a:t>
            </a:r>
            <a:b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sus repercusiones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6141" y="1120944"/>
            <a:ext cx="7886700" cy="4797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TEORÍA DE LA DERIVA CONTINENTAL 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wegener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Pangaea | Geological Digress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6" y="452972"/>
            <a:ext cx="3543911" cy="29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1" descr="02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0" y="1658620"/>
            <a:ext cx="3693138" cy="315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1" descr="02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9" y="4126832"/>
            <a:ext cx="2912481" cy="28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1" descr="02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83" y="3881869"/>
            <a:ext cx="4650579" cy="338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6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1062</Words>
  <Application>Microsoft Office PowerPoint</Application>
  <PresentationFormat>Presentación en pantalla (4:3)</PresentationFormat>
  <Paragraphs>232</Paragraphs>
  <Slides>37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.Arial</vt:lpstr>
      <vt:lpstr>Arial</vt:lpstr>
      <vt:lpstr>Calibri</vt:lpstr>
      <vt:lpstr>Calibri Light</vt:lpstr>
      <vt:lpstr>Tema de Office</vt:lpstr>
      <vt:lpstr>REPASO PRE-PARCIAL I</vt:lpstr>
      <vt:lpstr>Fuente de información</vt:lpstr>
      <vt:lpstr>Unidad 2. La Tierra: estructura y dinámica</vt:lpstr>
      <vt:lpstr>La corteza</vt:lpstr>
      <vt:lpstr>El manto</vt:lpstr>
      <vt:lpstr>El núcleo</vt:lpstr>
      <vt:lpstr>Modelos comparativos de capas de la Tierra</vt:lpstr>
      <vt:lpstr>Fuente de lectura y estudio</vt:lpstr>
      <vt:lpstr>Teorías vinculadas a la dinámica de la Tierra  y sus repercusiones</vt:lpstr>
      <vt:lpstr>TEORÍA DE LA DERIVA CONTINENTAL</vt:lpstr>
      <vt:lpstr>Las investigaciones en la posguerra</vt:lpstr>
      <vt:lpstr>Presentación de PowerPoint</vt:lpstr>
      <vt:lpstr> Desplazamiento aparente de los polos magnéticos (según Europa y Norteamérica)   </vt:lpstr>
      <vt:lpstr>Precursores de la Teoría de la Expansión Oceánica</vt:lpstr>
      <vt:lpstr>Presentación de PowerPoint</vt:lpstr>
      <vt:lpstr>Precursores de la Tectónica de Placas Fuente: Tarbuck, E.; Ludgens, F. (2005)</vt:lpstr>
      <vt:lpstr>Placas tectónicas </vt:lpstr>
      <vt:lpstr>En síntesis: existencia de 3 tipos de bordes</vt:lpstr>
      <vt:lpstr>Bordes de placas divergentes</vt:lpstr>
      <vt:lpstr>Bordes de placas convergentes</vt:lpstr>
      <vt:lpstr>Presentación de PowerPoint</vt:lpstr>
      <vt:lpstr>Presentación de PowerPoint</vt:lpstr>
      <vt:lpstr> Encuentro de bordes de placas oceánica-oceánica</vt:lpstr>
      <vt:lpstr>Presentación de PowerPoint</vt:lpstr>
      <vt:lpstr>Fallas de transformación</vt:lpstr>
      <vt:lpstr>¿Y los puntos calientes?</vt:lpstr>
      <vt:lpstr>Referencias 1.Azores 2. Islas Balleny 3.- Bowie 4.- Is. Carolinas 5.- Cobb 6.- Isla Dafur 7.- Isla de Pascua 8.- Eifel 9.- Nooronha 10.- Galápagos 11.- Guadalupe 12.- Is. Hawaii 13.- Ahaggar 14.- Islandia 15.- Han Mayen 16- J. Fernández 17.- Camerún 18.- Is. Canarias 19.- Cabo Verde 20.- Kerguelén 21.- Comoras 22.- Is. Howe 23.- Louisville 24.- Mc. Donald 25.- Marión 26.- Marquesas 27.- Bouvet 28.- Nva. Inglaterra 29.- Afar 30.- Australia Orien -</vt:lpstr>
      <vt:lpstr>Pluma de manto Tristán da Cunha  Formaciones basálticas</vt:lpstr>
      <vt:lpstr>Movimientos de compensación isostática:  Movimientos epirogénicos</vt:lpstr>
      <vt:lpstr>Los grandes Dominios estructurales</vt:lpstr>
      <vt:lpstr>Bibliografía</vt:lpstr>
      <vt:lpstr>Esfuerzo y Deformación Fuente: Monroe, J.; Wincander, R.; Pozo, M. “Geología”</vt:lpstr>
      <vt:lpstr>Posibles deformaciones</vt:lpstr>
      <vt:lpstr>Pliegues</vt:lpstr>
      <vt:lpstr>Presentación de PowerPoint</vt:lpstr>
      <vt:lpstr>Fuente de lectura y estudio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PRE-PARCIAL I</dc:title>
  <dc:creator>I-MAG</dc:creator>
  <cp:lastModifiedBy>I-MAG</cp:lastModifiedBy>
  <cp:revision>62</cp:revision>
  <dcterms:created xsi:type="dcterms:W3CDTF">2024-04-23T13:59:06Z</dcterms:created>
  <dcterms:modified xsi:type="dcterms:W3CDTF">2024-07-01T22:06:32Z</dcterms:modified>
</cp:coreProperties>
</file>